
<file path=[Content_Types].xml><?xml version="1.0" encoding="utf-8"?>
<Types xmlns="http://schemas.openxmlformats.org/package/2006/content-types">
  <Default Extension="bin"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sldIdLst>
    <p:sldId id="281" r:id="rId3"/>
    <p:sldId id="282" r:id="rId4"/>
    <p:sldId id="283" r:id="rId5"/>
    <p:sldId id="284" r:id="rId6"/>
    <p:sldId id="285" r:id="rId7"/>
    <p:sldId id="286" r:id="rId8"/>
    <p:sldId id="287" r:id="rId9"/>
    <p:sldId id="288" r:id="rId10"/>
    <p:sldId id="303" r:id="rId11"/>
    <p:sldId id="289" r:id="rId12"/>
    <p:sldId id="290" r:id="rId13"/>
    <p:sldId id="291" r:id="rId14"/>
    <p:sldId id="304" r:id="rId15"/>
    <p:sldId id="292" r:id="rId16"/>
    <p:sldId id="293" r:id="rId17"/>
    <p:sldId id="294" r:id="rId18"/>
    <p:sldId id="306" r:id="rId19"/>
    <p:sldId id="295" r:id="rId20"/>
    <p:sldId id="296" r:id="rId21"/>
    <p:sldId id="297" r:id="rId22"/>
    <p:sldId id="307" r:id="rId23"/>
    <p:sldId id="298" r:id="rId24"/>
    <p:sldId id="299" r:id="rId25"/>
    <p:sldId id="300" r:id="rId26"/>
    <p:sldId id="308" r:id="rId27"/>
    <p:sldId id="257" r:id="rId28"/>
    <p:sldId id="30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96" y="1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1"/>
        <c:ser>
          <c:idx val="0"/>
          <c:order val="0"/>
          <c:tx>
            <c:strRef>
              <c:f>DataSheet!$C$1</c:f>
              <c:strCache>
                <c:ptCount val="1"/>
                <c:pt idx="0">
                  <c:v>Self</c:v>
                </c:pt>
              </c:strCache>
            </c:strRef>
          </c:tx>
          <c:spPr>
            <a:solidFill>
              <a:srgbClr val="C431B4"/>
            </a:solidFill>
            <a:ln>
              <a:solidFill>
                <a:srgbClr val="C431B4"/>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DataSheet!$B$2:$B$6</c:f>
              <c:strCache>
                <c:ptCount val="5"/>
                <c:pt idx="0">
                  <c:v>STRUCTURE</c:v>
                </c:pt>
                <c:pt idx="1">
                  <c:v>COMMUNITY</c:v>
                </c:pt>
                <c:pt idx="2">
                  <c:v>RESPONSIBILITY</c:v>
                </c:pt>
                <c:pt idx="3">
                  <c:v>COMMITMENT</c:v>
                </c:pt>
                <c:pt idx="4">
                  <c:v>DIALOGUE</c:v>
                </c:pt>
              </c:strCache>
            </c:strRef>
          </c:cat>
          <c:val>
            <c:numRef>
              <c:f>DataSheet!$C$2:$C$6</c:f>
              <c:numCache>
                <c:formatCode>General</c:formatCode>
                <c:ptCount val="5"/>
                <c:pt idx="0">
                  <c:v>66.666667000000004</c:v>
                </c:pt>
                <c:pt idx="1">
                  <c:v>66.666667000000004</c:v>
                </c:pt>
                <c:pt idx="2">
                  <c:v>66.666667000000004</c:v>
                </c:pt>
                <c:pt idx="3">
                  <c:v>66.666667000000004</c:v>
                </c:pt>
                <c:pt idx="4">
                  <c:v>66.666667000000004</c:v>
                </c:pt>
              </c:numCache>
            </c:numRef>
          </c:val>
          <c:extLst>
            <c:ext xmlns:c16="http://schemas.microsoft.com/office/drawing/2014/chart" uri="{C3380CC4-5D6E-409C-BE32-E72D297353CC}">
              <c16:uniqueId val="{00000000-28D5-44DE-93A5-D1CAE30A989A}"/>
            </c:ext>
          </c:extLst>
        </c:ser>
        <c:ser>
          <c:idx val="1"/>
          <c:order val="1"/>
          <c:tx>
            <c:strRef>
              <c:f>DataSheet!$D$1</c:f>
              <c:strCache>
                <c:ptCount val="1"/>
                <c:pt idx="0">
                  <c:v>Others total</c:v>
                </c:pt>
              </c:strCache>
            </c:strRef>
          </c:tx>
          <c:spPr>
            <a:solidFill>
              <a:srgbClr val="777777"/>
            </a:solidFill>
            <a:ln>
              <a:solidFill>
                <a:srgbClr val="777777"/>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DataSheet!$B$2:$B$6</c:f>
              <c:strCache>
                <c:ptCount val="5"/>
                <c:pt idx="0">
                  <c:v>STRUCTURE</c:v>
                </c:pt>
                <c:pt idx="1">
                  <c:v>COMMUNITY</c:v>
                </c:pt>
                <c:pt idx="2">
                  <c:v>RESPONSIBILITY</c:v>
                </c:pt>
                <c:pt idx="3">
                  <c:v>COMMITMENT</c:v>
                </c:pt>
                <c:pt idx="4">
                  <c:v>DIALOGUE</c:v>
                </c:pt>
              </c:strCache>
            </c:strRef>
          </c:cat>
          <c:val>
            <c:numRef>
              <c:f>DataSheet!$D$2:$D$6</c:f>
              <c:numCache>
                <c:formatCode>General</c:formatCode>
                <c:ptCount val="5"/>
                <c:pt idx="0">
                  <c:v>42.129629999999999</c:v>
                </c:pt>
                <c:pt idx="1">
                  <c:v>42.129629999999999</c:v>
                </c:pt>
                <c:pt idx="2">
                  <c:v>41.203704000000002</c:v>
                </c:pt>
                <c:pt idx="3">
                  <c:v>37.037036999999998</c:v>
                </c:pt>
                <c:pt idx="4">
                  <c:v>38.888888999999999</c:v>
                </c:pt>
              </c:numCache>
            </c:numRef>
          </c:val>
          <c:extLst>
            <c:ext xmlns:c16="http://schemas.microsoft.com/office/drawing/2014/chart" uri="{C3380CC4-5D6E-409C-BE32-E72D297353CC}">
              <c16:uniqueId val="{00000001-28D5-44DE-93A5-D1CAE30A989A}"/>
            </c:ext>
          </c:extLst>
        </c:ser>
        <c:dLbls>
          <c:showLegendKey val="0"/>
          <c:showVal val="0"/>
          <c:showCatName val="0"/>
          <c:showSerName val="0"/>
          <c:showPercent val="0"/>
          <c:showBubbleSize val="0"/>
        </c:dLbls>
        <c:gapWidth val="162"/>
        <c:overlap val="-27"/>
        <c:axId val="54877568"/>
        <c:axId val="46285952"/>
      </c:barChart>
      <c:catAx>
        <c:axId val="54877568"/>
        <c:scaling>
          <c:orientation val="minMax"/>
        </c:scaling>
        <c:delete val="0"/>
        <c:axPos val="b"/>
        <c:numFmt formatCode="General" sourceLinked="0"/>
        <c:majorTickMark val="out"/>
        <c:minorTickMark val="none"/>
        <c:tickLblPos val="low"/>
        <c:spPr>
          <a:noFill/>
          <a:ln w="9525">
            <a:solidFill>
              <a:srgbClr val="7F7F7F">
                <a:alpha val="20000"/>
              </a:srgbClr>
            </a:solidFill>
            <a:round/>
          </a:ln>
        </c:spPr>
        <c:txPr>
          <a:bodyPr/>
          <a:lstStyle/>
          <a:p>
            <a:pPr>
              <a:defRPr sz="1200" spc="50"/>
            </a:pPr>
            <a:endParaRPr lang="en-US"/>
          </a:p>
        </c:txPr>
        <c:crossAx val="46285952"/>
        <c:crosses val="autoZero"/>
        <c:auto val="1"/>
        <c:lblAlgn val="ctr"/>
        <c:lblOffset val="100"/>
        <c:noMultiLvlLbl val="0"/>
      </c:catAx>
      <c:valAx>
        <c:axId val="46285952"/>
        <c:scaling>
          <c:orientation val="minMax"/>
          <c:max val="100"/>
          <c:min val="0"/>
        </c:scaling>
        <c:delete val="0"/>
        <c:axPos val="l"/>
        <c:majorGridlines>
          <c:spPr>
            <a:ln w="9525">
              <a:solidFill>
                <a:srgbClr val="7F7F7F">
                  <a:alpha val="20000"/>
                </a:srgbClr>
              </a:solidFill>
              <a:round/>
            </a:ln>
            <a:effectLst/>
          </c:spPr>
        </c:majorGridlines>
        <c:title>
          <c:tx>
            <c:rich>
              <a:bodyPr/>
              <a:lstStyle/>
              <a:p>
                <a:pPr>
                  <a:defRPr sz="1000" b="0" i="1" spc="50"/>
                </a:pPr>
                <a:r>
                  <a:rPr lang="en-GB"/>
                  <a:t>(n=9)</a:t>
                </a:r>
              </a:p>
            </c:rich>
          </c:tx>
          <c:overlay val="0"/>
        </c:title>
        <c:numFmt formatCode="#,##0_);\(#,##0\)" sourceLinked="0"/>
        <c:majorTickMark val="out"/>
        <c:minorTickMark val="none"/>
        <c:tickLblPos val="nextTo"/>
        <c:spPr>
          <a:noFill/>
          <a:ln>
            <a:noFill/>
          </a:ln>
        </c:spPr>
        <c:txPr>
          <a:bodyPr/>
          <a:lstStyle/>
          <a:p>
            <a:pPr>
              <a:defRPr sz="1000" spc="50">
                <a:solidFill>
                  <a:schemeClr val="tx1">
                    <a:lumMod val="166234"/>
                  </a:schemeClr>
                </a:solidFill>
              </a:defRPr>
            </a:pPr>
            <a:endParaRPr lang="en-US"/>
          </a:p>
        </c:txPr>
        <c:crossAx val="54877568"/>
        <c:crosses val="min"/>
        <c:crossBetween val="between"/>
      </c:valAx>
      <c:spPr>
        <a:noFill/>
      </c:spPr>
    </c:plotArea>
    <c:legend>
      <c:legendPos val="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xMode val="edge"/>
          <c:yMode val="edge"/>
          <c:y val="0"/>
          <c:w val="1"/>
          <c:h val="0.8"/>
        </c:manualLayout>
      </c:layout>
      <c:scatterChart>
        <c:scatterStyle val="lineMarker"/>
        <c:varyColors val="0"/>
        <c:ser>
          <c:idx val="0"/>
          <c:order val="0"/>
          <c:tx>
            <c:strRef>
              <c:f>DataSheet!$C$1</c:f>
              <c:strCache>
                <c:ptCount val="1"/>
                <c:pt idx="0">
                  <c:v>Self</c:v>
                </c:pt>
              </c:strCache>
            </c:strRef>
          </c:tx>
          <c:spPr>
            <a:ln>
              <a:solidFill>
                <a:schemeClr val="accent1"/>
              </a:solidFill>
            </a:ln>
          </c:spPr>
          <c:marker>
            <c:symbol val="circle"/>
            <c:size val="8"/>
            <c:spPr>
              <a:solidFill>
                <a:schemeClr val="accent1"/>
              </a:solidFill>
            </c:spPr>
          </c:marker>
          <c:xVal>
            <c:numRef>
              <c:f>DataSheet!$C$2:$C$5</c:f>
              <c:numCache>
                <c:formatCode>General</c:formatCode>
                <c:ptCount val="4"/>
                <c:pt idx="0">
                  <c:v>66.666667000000004</c:v>
                </c:pt>
                <c:pt idx="1">
                  <c:v>66.666667000000004</c:v>
                </c:pt>
                <c:pt idx="2">
                  <c:v>66.666667000000004</c:v>
                </c:pt>
                <c:pt idx="3">
                  <c:v>66.666667000000004</c:v>
                </c:pt>
              </c:numCache>
            </c:numRef>
          </c:xVal>
          <c:yVal>
            <c:numRef>
              <c:f>DataSheet!$B$2:$B$5</c:f>
              <c:numCache>
                <c:formatCode>General</c:formatCode>
                <c:ptCount val="4"/>
                <c:pt idx="0">
                  <c:v>1</c:v>
                </c:pt>
                <c:pt idx="1">
                  <c:v>2</c:v>
                </c:pt>
                <c:pt idx="2">
                  <c:v>3</c:v>
                </c:pt>
                <c:pt idx="3">
                  <c:v>4</c:v>
                </c:pt>
              </c:numCache>
            </c:numRef>
          </c:yVal>
          <c:smooth val="0"/>
          <c:extLst>
            <c:ext xmlns:c16="http://schemas.microsoft.com/office/drawing/2014/chart" uri="{C3380CC4-5D6E-409C-BE32-E72D297353CC}">
              <c16:uniqueId val="{00000000-F86E-4C92-9152-E7A2864E0CA7}"/>
            </c:ext>
          </c:extLst>
        </c:ser>
        <c:ser>
          <c:idx val="1"/>
          <c:order val="1"/>
          <c:tx>
            <c:strRef>
              <c:f>DataSheet!$D$1</c:f>
              <c:strCache>
                <c:ptCount val="1"/>
                <c:pt idx="0">
                  <c:v>Others total</c:v>
                </c:pt>
              </c:strCache>
            </c:strRef>
          </c:tx>
          <c:spPr>
            <a:ln>
              <a:solidFill>
                <a:schemeClr val="accent2"/>
              </a:solidFill>
            </a:ln>
          </c:spPr>
          <c:marker>
            <c:symbol val="triangle"/>
            <c:size val="8"/>
            <c:spPr>
              <a:solidFill>
                <a:schemeClr val="accent2"/>
              </a:solidFill>
            </c:spPr>
          </c:marker>
          <c:xVal>
            <c:numRef>
              <c:f>DataSheet!$D$2:$D$5</c:f>
              <c:numCache>
                <c:formatCode>General</c:formatCode>
                <c:ptCount val="4"/>
                <c:pt idx="0">
                  <c:v>37.5</c:v>
                </c:pt>
                <c:pt idx="1">
                  <c:v>43.055556000000003</c:v>
                </c:pt>
                <c:pt idx="2">
                  <c:v>45.833333000000003</c:v>
                </c:pt>
                <c:pt idx="3">
                  <c:v>42.129629999999999</c:v>
                </c:pt>
              </c:numCache>
            </c:numRef>
          </c:xVal>
          <c:yVal>
            <c:numRef>
              <c:f>DataSheet!$B$2:$B$5</c:f>
              <c:numCache>
                <c:formatCode>General</c:formatCode>
                <c:ptCount val="4"/>
                <c:pt idx="0">
                  <c:v>1</c:v>
                </c:pt>
                <c:pt idx="1">
                  <c:v>2</c:v>
                </c:pt>
                <c:pt idx="2">
                  <c:v>3</c:v>
                </c:pt>
                <c:pt idx="3">
                  <c:v>4</c:v>
                </c:pt>
              </c:numCache>
            </c:numRef>
          </c:yVal>
          <c:smooth val="0"/>
          <c:extLst>
            <c:ext xmlns:c16="http://schemas.microsoft.com/office/drawing/2014/chart" uri="{C3380CC4-5D6E-409C-BE32-E72D297353CC}">
              <c16:uniqueId val="{00000001-F86E-4C92-9152-E7A2864E0CA7}"/>
            </c:ext>
          </c:extLst>
        </c:ser>
        <c:dLbls>
          <c:showLegendKey val="0"/>
          <c:showVal val="0"/>
          <c:showCatName val="0"/>
          <c:showSerName val="0"/>
          <c:showPercent val="0"/>
          <c:showBubbleSize val="0"/>
        </c:dLbls>
        <c:axId val="46285952"/>
        <c:axId val="54877568"/>
      </c:scatterChart>
      <c:valAx>
        <c:axId val="54877568"/>
        <c:scaling>
          <c:orientation val="maxMin"/>
          <c:max val="4.5"/>
          <c:min val="0.5"/>
        </c:scaling>
        <c:delete val="1"/>
        <c:axPos val="l"/>
        <c:numFmt formatCode="General" sourceLinked="1"/>
        <c:majorTickMark val="none"/>
        <c:minorTickMark val="none"/>
        <c:tickLblPos val="nextTo"/>
        <c:crossAx val="46285952"/>
        <c:crosses val="autoZero"/>
        <c:crossBetween val="midCat"/>
        <c:majorUnit val="1"/>
        <c:minorUnit val="1"/>
      </c:valAx>
      <c:valAx>
        <c:axId val="46285952"/>
        <c:scaling>
          <c:orientation val="minMax"/>
          <c:max val="100"/>
          <c:min val="0"/>
        </c:scaling>
        <c:delete val="0"/>
        <c:axPos val="t"/>
        <c:numFmt formatCode="#,##0_);\(#,##0\)" sourceLinked="0"/>
        <c:majorTickMark val="cross"/>
        <c:minorTickMark val="none"/>
        <c:tickLblPos val="nextTo"/>
        <c:spPr>
          <a:noFill/>
          <a:ln w="9525">
            <a:solidFill>
              <a:srgbClr val="7F7F7F">
                <a:alpha val="20000"/>
              </a:srgbClr>
            </a:solidFill>
            <a:round/>
          </a:ln>
        </c:spPr>
        <c:txPr>
          <a:bodyPr/>
          <a:lstStyle/>
          <a:p>
            <a:pPr>
              <a:defRPr sz="1000" spc="50">
                <a:solidFill>
                  <a:schemeClr val="tx1">
                    <a:lumMod val="166234"/>
                  </a:schemeClr>
                </a:solidFill>
              </a:defRPr>
            </a:pPr>
            <a:endParaRPr lang="en-US"/>
          </a:p>
        </c:txPr>
        <c:crossAx val="54877568"/>
        <c:crossesAt val="4.5"/>
        <c:crossBetween val="midCat"/>
      </c:valAx>
      <c:spPr>
        <a:noFill/>
      </c:spPr>
    </c:plotArea>
    <c:legend>
      <c:legendPos val="b"/>
      <c:layout>
        <c:manualLayout>
          <c:xMode val="edge"/>
          <c:yMode val="edge"/>
          <c:x val="0"/>
          <c:y val="1.6504266247379453"/>
          <c:w val="1"/>
          <c:h val="0.2"/>
        </c:manualLayout>
      </c:layou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1"/>
        <c:ser>
          <c:idx val="0"/>
          <c:order val="0"/>
          <c:tx>
            <c:strRef>
              <c:f>DataSheet!$C$1</c:f>
              <c:strCache>
                <c:ptCount val="1"/>
                <c:pt idx="0">
                  <c:v>Self</c:v>
                </c:pt>
              </c:strCache>
            </c:strRef>
          </c:tx>
          <c:spPr>
            <a:solidFill>
              <a:srgbClr val="C431B4"/>
            </a:solidFill>
            <a:ln>
              <a:solidFill>
                <a:srgbClr val="C431B4"/>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...clarifies goals, responsibilities, processes, routines and rules for groups and individuals</c:v>
                </c:pt>
                <c:pt idx="1">
                  <c:v>...is consistent and does not make short -term decisions that counteract the long -term</c:v>
                </c:pt>
                <c:pt idx="2">
                  <c:v>...makes sure there is a time and place for most things</c:v>
                </c:pt>
              </c:strCache>
            </c:strRef>
          </c:cat>
          <c:val>
            <c:numRef>
              <c:f>DataSheet!$C$2:$C$4</c:f>
              <c:numCache>
                <c:formatCode>General</c:formatCode>
                <c:ptCount val="3"/>
                <c:pt idx="0">
                  <c:v>66.666667000000004</c:v>
                </c:pt>
                <c:pt idx="1">
                  <c:v>66.666667000000004</c:v>
                </c:pt>
                <c:pt idx="2">
                  <c:v>66.666667000000004</c:v>
                </c:pt>
              </c:numCache>
            </c:numRef>
          </c:val>
          <c:extLst>
            <c:ext xmlns:c16="http://schemas.microsoft.com/office/drawing/2014/chart" uri="{C3380CC4-5D6E-409C-BE32-E72D297353CC}">
              <c16:uniqueId val="{00000000-B027-414D-B475-80A2C1ADB3B8}"/>
            </c:ext>
          </c:extLst>
        </c:ser>
        <c:ser>
          <c:idx val="1"/>
          <c:order val="1"/>
          <c:tx>
            <c:strRef>
              <c:f>DataSheet!$D$1</c:f>
              <c:strCache>
                <c:ptCount val="1"/>
                <c:pt idx="0">
                  <c:v>Manager</c:v>
                </c:pt>
              </c:strCache>
            </c:strRef>
          </c:tx>
          <c:spPr>
            <a:solidFill>
              <a:srgbClr val="2683C6"/>
            </a:solidFill>
            <a:ln>
              <a:solidFill>
                <a:srgbClr val="2683C6"/>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...clarifies goals, responsibilities, processes, routines and rules for groups and individuals</c:v>
                </c:pt>
                <c:pt idx="1">
                  <c:v>...is consistent and does not make short -term decisions that counteract the long -term</c:v>
                </c:pt>
                <c:pt idx="2">
                  <c:v>...makes sure there is a time and place for most things</c:v>
                </c:pt>
              </c:strCache>
            </c:strRef>
          </c:cat>
          <c:val>
            <c:numRef>
              <c:f>DataSheet!$D$2:$D$4</c:f>
              <c:numCache>
                <c:formatCode>General</c:formatCode>
                <c:ptCount val="3"/>
                <c:pt idx="0">
                  <c:v>55.555556000000003</c:v>
                </c:pt>
                <c:pt idx="1">
                  <c:v>66.666667000000004</c:v>
                </c:pt>
                <c:pt idx="2">
                  <c:v>44.444443999999997</c:v>
                </c:pt>
              </c:numCache>
            </c:numRef>
          </c:val>
          <c:extLst>
            <c:ext xmlns:c16="http://schemas.microsoft.com/office/drawing/2014/chart" uri="{C3380CC4-5D6E-409C-BE32-E72D297353CC}">
              <c16:uniqueId val="{00000001-B027-414D-B475-80A2C1ADB3B8}"/>
            </c:ext>
          </c:extLst>
        </c:ser>
        <c:ser>
          <c:idx val="2"/>
          <c:order val="2"/>
          <c:tx>
            <c:strRef>
              <c:f>DataSheet!$E$1</c:f>
              <c:strCache>
                <c:ptCount val="1"/>
                <c:pt idx="0">
                  <c:v>Direct report</c:v>
                </c:pt>
              </c:strCache>
            </c:strRef>
          </c:tx>
          <c:spPr>
            <a:solidFill>
              <a:srgbClr val="27CED7"/>
            </a:solidFill>
            <a:ln>
              <a:solidFill>
                <a:srgbClr val="27CED7"/>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...clarifies goals, responsibilities, processes, routines and rules for groups and individuals</c:v>
                </c:pt>
                <c:pt idx="1">
                  <c:v>...is consistent and does not make short -term decisions that counteract the long -term</c:v>
                </c:pt>
                <c:pt idx="2">
                  <c:v>...makes sure there is a time and place for most things</c:v>
                </c:pt>
              </c:strCache>
            </c:strRef>
          </c:cat>
          <c:val>
            <c:numRef>
              <c:f>DataSheet!$E$2:$E$4</c:f>
              <c:numCache>
                <c:formatCode>General</c:formatCode>
                <c:ptCount val="3"/>
                <c:pt idx="0">
                  <c:v>27.777778000000001</c:v>
                </c:pt>
                <c:pt idx="1">
                  <c:v>22.222221999999999</c:v>
                </c:pt>
                <c:pt idx="2">
                  <c:v>44.444443999999997</c:v>
                </c:pt>
              </c:numCache>
            </c:numRef>
          </c:val>
          <c:extLst>
            <c:ext xmlns:c16="http://schemas.microsoft.com/office/drawing/2014/chart" uri="{C3380CC4-5D6E-409C-BE32-E72D297353CC}">
              <c16:uniqueId val="{00000002-B027-414D-B475-80A2C1ADB3B8}"/>
            </c:ext>
          </c:extLst>
        </c:ser>
        <c:ser>
          <c:idx val="3"/>
          <c:order val="3"/>
          <c:tx>
            <c:strRef>
              <c:f>DataSheet!$F$1</c:f>
              <c:strCache>
                <c:ptCount val="1"/>
                <c:pt idx="0">
                  <c:v>Peers</c:v>
                </c:pt>
              </c:strCache>
            </c:strRef>
          </c:tx>
          <c:spPr>
            <a:solidFill>
              <a:srgbClr val="62A39F"/>
            </a:solidFill>
            <a:ln>
              <a:solidFill>
                <a:srgbClr val="62A39F"/>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...clarifies goals, responsibilities, processes, routines and rules for groups and individuals</c:v>
                </c:pt>
                <c:pt idx="1">
                  <c:v>...is consistent and does not make short -term decisions that counteract the long -term</c:v>
                </c:pt>
                <c:pt idx="2">
                  <c:v>...makes sure there is a time and place for most things</c:v>
                </c:pt>
              </c:strCache>
            </c:strRef>
          </c:cat>
          <c:val>
            <c:numRef>
              <c:f>DataSheet!$F$2:$F$4</c:f>
              <c:numCache>
                <c:formatCode>General</c:formatCode>
                <c:ptCount val="3"/>
                <c:pt idx="0">
                  <c:v>37.777777999999998</c:v>
                </c:pt>
                <c:pt idx="1">
                  <c:v>46.666666999999997</c:v>
                </c:pt>
                <c:pt idx="2">
                  <c:v>46.666666999999997</c:v>
                </c:pt>
              </c:numCache>
            </c:numRef>
          </c:val>
          <c:extLst>
            <c:ext xmlns:c16="http://schemas.microsoft.com/office/drawing/2014/chart" uri="{C3380CC4-5D6E-409C-BE32-E72D297353CC}">
              <c16:uniqueId val="{00000003-B027-414D-B475-80A2C1ADB3B8}"/>
            </c:ext>
          </c:extLst>
        </c:ser>
        <c:dLbls>
          <c:showLegendKey val="0"/>
          <c:showVal val="0"/>
          <c:showCatName val="0"/>
          <c:showSerName val="0"/>
          <c:showPercent val="0"/>
          <c:showBubbleSize val="0"/>
        </c:dLbls>
        <c:gapWidth val="162"/>
        <c:overlap val="-27"/>
        <c:axId val="54877568"/>
        <c:axId val="46285952"/>
      </c:barChart>
      <c:catAx>
        <c:axId val="54877568"/>
        <c:scaling>
          <c:orientation val="minMax"/>
        </c:scaling>
        <c:delete val="0"/>
        <c:axPos val="b"/>
        <c:numFmt formatCode="General" sourceLinked="0"/>
        <c:majorTickMark val="out"/>
        <c:minorTickMark val="none"/>
        <c:tickLblPos val="low"/>
        <c:spPr>
          <a:noFill/>
          <a:ln w="9525">
            <a:solidFill>
              <a:srgbClr val="7F7F7F">
                <a:alpha val="20000"/>
              </a:srgbClr>
            </a:solidFill>
            <a:round/>
          </a:ln>
        </c:spPr>
        <c:txPr>
          <a:bodyPr/>
          <a:lstStyle/>
          <a:p>
            <a:pPr>
              <a:defRPr sz="1200" spc="50"/>
            </a:pPr>
            <a:endParaRPr lang="en-US"/>
          </a:p>
        </c:txPr>
        <c:crossAx val="46285952"/>
        <c:crosses val="autoZero"/>
        <c:auto val="1"/>
        <c:lblAlgn val="ctr"/>
        <c:lblOffset val="100"/>
        <c:noMultiLvlLbl val="0"/>
      </c:catAx>
      <c:valAx>
        <c:axId val="46285952"/>
        <c:scaling>
          <c:orientation val="minMax"/>
          <c:max val="100"/>
          <c:min val="0"/>
        </c:scaling>
        <c:delete val="0"/>
        <c:axPos val="l"/>
        <c:majorGridlines>
          <c:spPr>
            <a:ln w="9525">
              <a:solidFill>
                <a:srgbClr val="7F7F7F">
                  <a:alpha val="20000"/>
                </a:srgbClr>
              </a:solidFill>
              <a:round/>
            </a:ln>
            <a:effectLst/>
          </c:spPr>
        </c:majorGridlines>
        <c:numFmt formatCode="#,##0_);\(#,##0\)" sourceLinked="0"/>
        <c:majorTickMark val="out"/>
        <c:minorTickMark val="none"/>
        <c:tickLblPos val="nextTo"/>
        <c:spPr>
          <a:noFill/>
          <a:ln>
            <a:noFill/>
          </a:ln>
        </c:spPr>
        <c:txPr>
          <a:bodyPr/>
          <a:lstStyle/>
          <a:p>
            <a:pPr>
              <a:defRPr sz="1000" spc="50">
                <a:solidFill>
                  <a:schemeClr val="tx1">
                    <a:lumMod val="166234"/>
                  </a:schemeClr>
                </a:solidFill>
              </a:defRPr>
            </a:pPr>
            <a:endParaRPr lang="en-US"/>
          </a:p>
        </c:txPr>
        <c:crossAx val="54877568"/>
        <c:crosses val="min"/>
        <c:crossBetween val="between"/>
      </c:valAx>
      <c:spPr>
        <a:noFill/>
      </c:spPr>
    </c:plotArea>
    <c:legend>
      <c:legendPos val="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xMode val="edge"/>
          <c:yMode val="edge"/>
          <c:y val="0"/>
          <c:w val="1"/>
          <c:h val="0.8"/>
        </c:manualLayout>
      </c:layout>
      <c:scatterChart>
        <c:scatterStyle val="lineMarker"/>
        <c:varyColors val="0"/>
        <c:ser>
          <c:idx val="0"/>
          <c:order val="0"/>
          <c:tx>
            <c:strRef>
              <c:f>DataSheet!$C$1</c:f>
              <c:strCache>
                <c:ptCount val="1"/>
                <c:pt idx="0">
                  <c:v>Self</c:v>
                </c:pt>
              </c:strCache>
            </c:strRef>
          </c:tx>
          <c:spPr>
            <a:ln>
              <a:solidFill>
                <a:schemeClr val="accent1"/>
              </a:solidFill>
            </a:ln>
          </c:spPr>
          <c:marker>
            <c:symbol val="circle"/>
            <c:size val="8"/>
            <c:spPr>
              <a:solidFill>
                <a:schemeClr val="accent1"/>
              </a:solidFill>
            </c:spPr>
          </c:marker>
          <c:xVal>
            <c:numRef>
              <c:f>DataSheet!$C$2:$C$5</c:f>
              <c:numCache>
                <c:formatCode>General</c:formatCode>
                <c:ptCount val="4"/>
                <c:pt idx="0">
                  <c:v>66.666667000000004</c:v>
                </c:pt>
                <c:pt idx="1">
                  <c:v>66.666667000000004</c:v>
                </c:pt>
                <c:pt idx="2">
                  <c:v>66.666667000000004</c:v>
                </c:pt>
                <c:pt idx="3">
                  <c:v>66.666667000000004</c:v>
                </c:pt>
              </c:numCache>
            </c:numRef>
          </c:xVal>
          <c:yVal>
            <c:numRef>
              <c:f>DataSheet!$B$2:$B$5</c:f>
              <c:numCache>
                <c:formatCode>General</c:formatCode>
                <c:ptCount val="4"/>
                <c:pt idx="0">
                  <c:v>1</c:v>
                </c:pt>
                <c:pt idx="1">
                  <c:v>2</c:v>
                </c:pt>
                <c:pt idx="2">
                  <c:v>3</c:v>
                </c:pt>
                <c:pt idx="3">
                  <c:v>4</c:v>
                </c:pt>
              </c:numCache>
            </c:numRef>
          </c:yVal>
          <c:smooth val="0"/>
          <c:extLst>
            <c:ext xmlns:c16="http://schemas.microsoft.com/office/drawing/2014/chart" uri="{C3380CC4-5D6E-409C-BE32-E72D297353CC}">
              <c16:uniqueId val="{00000000-B256-4BB9-9C1A-E83D6773CE77}"/>
            </c:ext>
          </c:extLst>
        </c:ser>
        <c:ser>
          <c:idx val="1"/>
          <c:order val="1"/>
          <c:tx>
            <c:strRef>
              <c:f>DataSheet!$D$1</c:f>
              <c:strCache>
                <c:ptCount val="1"/>
                <c:pt idx="0">
                  <c:v>Others total</c:v>
                </c:pt>
              </c:strCache>
            </c:strRef>
          </c:tx>
          <c:spPr>
            <a:ln>
              <a:solidFill>
                <a:schemeClr val="accent2"/>
              </a:solidFill>
            </a:ln>
          </c:spPr>
          <c:marker>
            <c:symbol val="triangle"/>
            <c:size val="8"/>
            <c:spPr>
              <a:solidFill>
                <a:schemeClr val="accent2"/>
              </a:solidFill>
            </c:spPr>
          </c:marker>
          <c:xVal>
            <c:numRef>
              <c:f>DataSheet!$D$2:$D$5</c:f>
              <c:numCache>
                <c:formatCode>General</c:formatCode>
                <c:ptCount val="4"/>
                <c:pt idx="0">
                  <c:v>38.888888999999999</c:v>
                </c:pt>
                <c:pt idx="1">
                  <c:v>43.055556000000003</c:v>
                </c:pt>
                <c:pt idx="2">
                  <c:v>44.444443999999997</c:v>
                </c:pt>
                <c:pt idx="3">
                  <c:v>42.129629999999999</c:v>
                </c:pt>
              </c:numCache>
            </c:numRef>
          </c:xVal>
          <c:yVal>
            <c:numRef>
              <c:f>DataSheet!$B$2:$B$5</c:f>
              <c:numCache>
                <c:formatCode>General</c:formatCode>
                <c:ptCount val="4"/>
                <c:pt idx="0">
                  <c:v>1</c:v>
                </c:pt>
                <c:pt idx="1">
                  <c:v>2</c:v>
                </c:pt>
                <c:pt idx="2">
                  <c:v>3</c:v>
                </c:pt>
                <c:pt idx="3">
                  <c:v>4</c:v>
                </c:pt>
              </c:numCache>
            </c:numRef>
          </c:yVal>
          <c:smooth val="0"/>
          <c:extLst>
            <c:ext xmlns:c16="http://schemas.microsoft.com/office/drawing/2014/chart" uri="{C3380CC4-5D6E-409C-BE32-E72D297353CC}">
              <c16:uniqueId val="{00000001-B256-4BB9-9C1A-E83D6773CE77}"/>
            </c:ext>
          </c:extLst>
        </c:ser>
        <c:dLbls>
          <c:showLegendKey val="0"/>
          <c:showVal val="0"/>
          <c:showCatName val="0"/>
          <c:showSerName val="0"/>
          <c:showPercent val="0"/>
          <c:showBubbleSize val="0"/>
        </c:dLbls>
        <c:axId val="46285952"/>
        <c:axId val="54877568"/>
      </c:scatterChart>
      <c:valAx>
        <c:axId val="54877568"/>
        <c:scaling>
          <c:orientation val="maxMin"/>
          <c:max val="4.5"/>
          <c:min val="0.5"/>
        </c:scaling>
        <c:delete val="1"/>
        <c:axPos val="l"/>
        <c:numFmt formatCode="General" sourceLinked="1"/>
        <c:majorTickMark val="none"/>
        <c:minorTickMark val="none"/>
        <c:tickLblPos val="nextTo"/>
        <c:crossAx val="46285952"/>
        <c:crosses val="autoZero"/>
        <c:crossBetween val="midCat"/>
        <c:majorUnit val="1"/>
        <c:minorUnit val="1"/>
      </c:valAx>
      <c:valAx>
        <c:axId val="46285952"/>
        <c:scaling>
          <c:orientation val="minMax"/>
          <c:max val="100"/>
          <c:min val="0"/>
        </c:scaling>
        <c:delete val="0"/>
        <c:axPos val="t"/>
        <c:numFmt formatCode="#,##0_);\(#,##0\)" sourceLinked="0"/>
        <c:majorTickMark val="cross"/>
        <c:minorTickMark val="none"/>
        <c:tickLblPos val="nextTo"/>
        <c:spPr>
          <a:noFill/>
          <a:ln w="9525">
            <a:solidFill>
              <a:srgbClr val="7F7F7F">
                <a:alpha val="20000"/>
              </a:srgbClr>
            </a:solidFill>
            <a:round/>
          </a:ln>
        </c:spPr>
        <c:txPr>
          <a:bodyPr/>
          <a:lstStyle/>
          <a:p>
            <a:pPr>
              <a:defRPr sz="1000" spc="50">
                <a:solidFill>
                  <a:schemeClr val="tx1">
                    <a:lumMod val="166234"/>
                  </a:schemeClr>
                </a:solidFill>
              </a:defRPr>
            </a:pPr>
            <a:endParaRPr lang="en-US"/>
          </a:p>
        </c:txPr>
        <c:crossAx val="54877568"/>
        <c:crossesAt val="4.5"/>
        <c:crossBetween val="midCat"/>
      </c:valAx>
      <c:spPr>
        <a:noFill/>
      </c:spPr>
    </c:plotArea>
    <c:legend>
      <c:legendPos val="b"/>
      <c:layout>
        <c:manualLayout>
          <c:xMode val="edge"/>
          <c:yMode val="edge"/>
          <c:x val="0"/>
          <c:y val="1.6504266247379453"/>
          <c:w val="1"/>
          <c:h val="0.2"/>
        </c:manualLayout>
      </c:layou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1"/>
        <c:ser>
          <c:idx val="0"/>
          <c:order val="0"/>
          <c:tx>
            <c:strRef>
              <c:f>DataSheet!$C$1</c:f>
              <c:strCache>
                <c:ptCount val="1"/>
                <c:pt idx="0">
                  <c:v>Self</c:v>
                </c:pt>
              </c:strCache>
            </c:strRef>
          </c:tx>
          <c:spPr>
            <a:solidFill>
              <a:srgbClr val="C431B4"/>
            </a:solidFill>
            <a:ln>
              <a:solidFill>
                <a:srgbClr val="C431B4"/>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...looks to the best of the company and takes a joint leadership responsibility for all employees</c:v>
                </c:pt>
                <c:pt idx="1">
                  <c:v>...shows that we care about all employees</c:v>
                </c:pt>
                <c:pt idx="2">
                  <c:v>...makes sure the workplace is something to be proud of</c:v>
                </c:pt>
              </c:strCache>
            </c:strRef>
          </c:cat>
          <c:val>
            <c:numRef>
              <c:f>DataSheet!$C$2:$C$4</c:f>
              <c:numCache>
                <c:formatCode>General</c:formatCode>
                <c:ptCount val="3"/>
                <c:pt idx="0">
                  <c:v>66.666667000000004</c:v>
                </c:pt>
                <c:pt idx="1">
                  <c:v>66.666667000000004</c:v>
                </c:pt>
                <c:pt idx="2">
                  <c:v>66.666667000000004</c:v>
                </c:pt>
              </c:numCache>
            </c:numRef>
          </c:val>
          <c:extLst>
            <c:ext xmlns:c16="http://schemas.microsoft.com/office/drawing/2014/chart" uri="{C3380CC4-5D6E-409C-BE32-E72D297353CC}">
              <c16:uniqueId val="{00000000-6244-477F-B83F-3098801D8FBC}"/>
            </c:ext>
          </c:extLst>
        </c:ser>
        <c:ser>
          <c:idx val="1"/>
          <c:order val="1"/>
          <c:tx>
            <c:strRef>
              <c:f>DataSheet!$D$1</c:f>
              <c:strCache>
                <c:ptCount val="1"/>
                <c:pt idx="0">
                  <c:v>Manager</c:v>
                </c:pt>
              </c:strCache>
            </c:strRef>
          </c:tx>
          <c:spPr>
            <a:solidFill>
              <a:srgbClr val="2683C6"/>
            </a:solidFill>
            <a:ln>
              <a:solidFill>
                <a:srgbClr val="2683C6"/>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...looks to the best of the company and takes a joint leadership responsibility for all employees</c:v>
                </c:pt>
                <c:pt idx="1">
                  <c:v>...shows that we care about all employees</c:v>
                </c:pt>
                <c:pt idx="2">
                  <c:v>...makes sure the workplace is something to be proud of</c:v>
                </c:pt>
              </c:strCache>
            </c:strRef>
          </c:cat>
          <c:val>
            <c:numRef>
              <c:f>DataSheet!$D$2:$D$4</c:f>
              <c:numCache>
                <c:formatCode>General</c:formatCode>
                <c:ptCount val="3"/>
                <c:pt idx="0">
                  <c:v>33.333333000000003</c:v>
                </c:pt>
                <c:pt idx="1">
                  <c:v>33.333333000000003</c:v>
                </c:pt>
                <c:pt idx="2">
                  <c:v>44.444443999999997</c:v>
                </c:pt>
              </c:numCache>
            </c:numRef>
          </c:val>
          <c:extLst>
            <c:ext xmlns:c16="http://schemas.microsoft.com/office/drawing/2014/chart" uri="{C3380CC4-5D6E-409C-BE32-E72D297353CC}">
              <c16:uniqueId val="{00000001-6244-477F-B83F-3098801D8FBC}"/>
            </c:ext>
          </c:extLst>
        </c:ser>
        <c:ser>
          <c:idx val="2"/>
          <c:order val="2"/>
          <c:tx>
            <c:strRef>
              <c:f>DataSheet!$E$1</c:f>
              <c:strCache>
                <c:ptCount val="1"/>
                <c:pt idx="0">
                  <c:v>Direct report</c:v>
                </c:pt>
              </c:strCache>
            </c:strRef>
          </c:tx>
          <c:spPr>
            <a:solidFill>
              <a:srgbClr val="27CED7"/>
            </a:solidFill>
            <a:ln>
              <a:solidFill>
                <a:srgbClr val="27CED7"/>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...looks to the best of the company and takes a joint leadership responsibility for all employees</c:v>
                </c:pt>
                <c:pt idx="1">
                  <c:v>...shows that we care about all employees</c:v>
                </c:pt>
                <c:pt idx="2">
                  <c:v>...makes sure the workplace is something to be proud of</c:v>
                </c:pt>
              </c:strCache>
            </c:strRef>
          </c:cat>
          <c:val>
            <c:numRef>
              <c:f>DataSheet!$E$2:$E$4</c:f>
              <c:numCache>
                <c:formatCode>General</c:formatCode>
                <c:ptCount val="3"/>
                <c:pt idx="0">
                  <c:v>33.333333000000003</c:v>
                </c:pt>
                <c:pt idx="1">
                  <c:v>50</c:v>
                </c:pt>
                <c:pt idx="2">
                  <c:v>33.333333000000003</c:v>
                </c:pt>
              </c:numCache>
            </c:numRef>
          </c:val>
          <c:extLst>
            <c:ext xmlns:c16="http://schemas.microsoft.com/office/drawing/2014/chart" uri="{C3380CC4-5D6E-409C-BE32-E72D297353CC}">
              <c16:uniqueId val="{00000002-6244-477F-B83F-3098801D8FBC}"/>
            </c:ext>
          </c:extLst>
        </c:ser>
        <c:ser>
          <c:idx val="3"/>
          <c:order val="3"/>
          <c:tx>
            <c:strRef>
              <c:f>DataSheet!$F$1</c:f>
              <c:strCache>
                <c:ptCount val="1"/>
                <c:pt idx="0">
                  <c:v>Peers</c:v>
                </c:pt>
              </c:strCache>
            </c:strRef>
          </c:tx>
          <c:spPr>
            <a:solidFill>
              <a:srgbClr val="62A39F"/>
            </a:solidFill>
            <a:ln>
              <a:solidFill>
                <a:srgbClr val="62A39F"/>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...looks to the best of the company and takes a joint leadership responsibility for all employees</c:v>
                </c:pt>
                <c:pt idx="1">
                  <c:v>...shows that we care about all employees</c:v>
                </c:pt>
                <c:pt idx="2">
                  <c:v>...makes sure the workplace is something to be proud of</c:v>
                </c:pt>
              </c:strCache>
            </c:strRef>
          </c:cat>
          <c:val>
            <c:numRef>
              <c:f>DataSheet!$F$2:$F$4</c:f>
              <c:numCache>
                <c:formatCode>General</c:formatCode>
                <c:ptCount val="3"/>
                <c:pt idx="0">
                  <c:v>42.222222000000002</c:v>
                </c:pt>
                <c:pt idx="1">
                  <c:v>42.222222000000002</c:v>
                </c:pt>
                <c:pt idx="2">
                  <c:v>48.888888999999999</c:v>
                </c:pt>
              </c:numCache>
            </c:numRef>
          </c:val>
          <c:extLst>
            <c:ext xmlns:c16="http://schemas.microsoft.com/office/drawing/2014/chart" uri="{C3380CC4-5D6E-409C-BE32-E72D297353CC}">
              <c16:uniqueId val="{00000003-6244-477F-B83F-3098801D8FBC}"/>
            </c:ext>
          </c:extLst>
        </c:ser>
        <c:dLbls>
          <c:showLegendKey val="0"/>
          <c:showVal val="0"/>
          <c:showCatName val="0"/>
          <c:showSerName val="0"/>
          <c:showPercent val="0"/>
          <c:showBubbleSize val="0"/>
        </c:dLbls>
        <c:gapWidth val="162"/>
        <c:overlap val="-27"/>
        <c:axId val="54877568"/>
        <c:axId val="46285952"/>
      </c:barChart>
      <c:catAx>
        <c:axId val="54877568"/>
        <c:scaling>
          <c:orientation val="minMax"/>
        </c:scaling>
        <c:delete val="0"/>
        <c:axPos val="b"/>
        <c:numFmt formatCode="General" sourceLinked="0"/>
        <c:majorTickMark val="out"/>
        <c:minorTickMark val="none"/>
        <c:tickLblPos val="low"/>
        <c:spPr>
          <a:noFill/>
          <a:ln w="9525">
            <a:solidFill>
              <a:srgbClr val="7F7F7F">
                <a:alpha val="20000"/>
              </a:srgbClr>
            </a:solidFill>
            <a:round/>
          </a:ln>
        </c:spPr>
        <c:txPr>
          <a:bodyPr/>
          <a:lstStyle/>
          <a:p>
            <a:pPr>
              <a:defRPr sz="1200" spc="50"/>
            </a:pPr>
            <a:endParaRPr lang="en-US"/>
          </a:p>
        </c:txPr>
        <c:crossAx val="46285952"/>
        <c:crosses val="autoZero"/>
        <c:auto val="1"/>
        <c:lblAlgn val="ctr"/>
        <c:lblOffset val="100"/>
        <c:noMultiLvlLbl val="0"/>
      </c:catAx>
      <c:valAx>
        <c:axId val="46285952"/>
        <c:scaling>
          <c:orientation val="minMax"/>
          <c:max val="100"/>
          <c:min val="0"/>
        </c:scaling>
        <c:delete val="0"/>
        <c:axPos val="l"/>
        <c:majorGridlines>
          <c:spPr>
            <a:ln w="9525">
              <a:solidFill>
                <a:srgbClr val="7F7F7F">
                  <a:alpha val="20000"/>
                </a:srgbClr>
              </a:solidFill>
              <a:round/>
            </a:ln>
            <a:effectLst/>
          </c:spPr>
        </c:majorGridlines>
        <c:numFmt formatCode="#,##0_);\(#,##0\)" sourceLinked="0"/>
        <c:majorTickMark val="out"/>
        <c:minorTickMark val="none"/>
        <c:tickLblPos val="nextTo"/>
        <c:spPr>
          <a:noFill/>
          <a:ln>
            <a:noFill/>
          </a:ln>
        </c:spPr>
        <c:txPr>
          <a:bodyPr/>
          <a:lstStyle/>
          <a:p>
            <a:pPr>
              <a:defRPr sz="1000" spc="50">
                <a:solidFill>
                  <a:schemeClr val="tx1">
                    <a:lumMod val="166234"/>
                  </a:schemeClr>
                </a:solidFill>
              </a:defRPr>
            </a:pPr>
            <a:endParaRPr lang="en-US"/>
          </a:p>
        </c:txPr>
        <c:crossAx val="54877568"/>
        <c:crosses val="min"/>
        <c:crossBetween val="between"/>
      </c:valAx>
      <c:spPr>
        <a:noFill/>
      </c:spPr>
    </c:plotArea>
    <c:legend>
      <c:legendPos val="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xMode val="edge"/>
          <c:yMode val="edge"/>
          <c:y val="0"/>
          <c:w val="1"/>
          <c:h val="0.8"/>
        </c:manualLayout>
      </c:layout>
      <c:scatterChart>
        <c:scatterStyle val="lineMarker"/>
        <c:varyColors val="0"/>
        <c:ser>
          <c:idx val="0"/>
          <c:order val="0"/>
          <c:tx>
            <c:strRef>
              <c:f>DataSheet!$C$1</c:f>
              <c:strCache>
                <c:ptCount val="1"/>
                <c:pt idx="0">
                  <c:v>Self</c:v>
                </c:pt>
              </c:strCache>
            </c:strRef>
          </c:tx>
          <c:spPr>
            <a:ln>
              <a:solidFill>
                <a:schemeClr val="accent1"/>
              </a:solidFill>
            </a:ln>
          </c:spPr>
          <c:marker>
            <c:symbol val="circle"/>
            <c:size val="8"/>
            <c:spPr>
              <a:solidFill>
                <a:schemeClr val="accent1"/>
              </a:solidFill>
            </c:spPr>
          </c:marker>
          <c:xVal>
            <c:numRef>
              <c:f>DataSheet!$C$2:$C$5</c:f>
              <c:numCache>
                <c:formatCode>General</c:formatCode>
                <c:ptCount val="4"/>
                <c:pt idx="0">
                  <c:v>66.666667000000004</c:v>
                </c:pt>
                <c:pt idx="1">
                  <c:v>66.666667000000004</c:v>
                </c:pt>
                <c:pt idx="2">
                  <c:v>66.666667000000004</c:v>
                </c:pt>
                <c:pt idx="3">
                  <c:v>66.666667000000004</c:v>
                </c:pt>
              </c:numCache>
            </c:numRef>
          </c:xVal>
          <c:yVal>
            <c:numRef>
              <c:f>DataSheet!$B$2:$B$5</c:f>
              <c:numCache>
                <c:formatCode>General</c:formatCode>
                <c:ptCount val="4"/>
                <c:pt idx="0">
                  <c:v>1</c:v>
                </c:pt>
                <c:pt idx="1">
                  <c:v>2</c:v>
                </c:pt>
                <c:pt idx="2">
                  <c:v>3</c:v>
                </c:pt>
                <c:pt idx="3">
                  <c:v>4</c:v>
                </c:pt>
              </c:numCache>
            </c:numRef>
          </c:yVal>
          <c:smooth val="0"/>
          <c:extLst>
            <c:ext xmlns:c16="http://schemas.microsoft.com/office/drawing/2014/chart" uri="{C3380CC4-5D6E-409C-BE32-E72D297353CC}">
              <c16:uniqueId val="{00000000-DFE0-472A-A453-45FF177128D7}"/>
            </c:ext>
          </c:extLst>
        </c:ser>
        <c:ser>
          <c:idx val="1"/>
          <c:order val="1"/>
          <c:tx>
            <c:strRef>
              <c:f>DataSheet!$D$1</c:f>
              <c:strCache>
                <c:ptCount val="1"/>
                <c:pt idx="0">
                  <c:v>Others total</c:v>
                </c:pt>
              </c:strCache>
            </c:strRef>
          </c:tx>
          <c:spPr>
            <a:ln>
              <a:solidFill>
                <a:schemeClr val="accent2"/>
              </a:solidFill>
            </a:ln>
          </c:spPr>
          <c:marker>
            <c:symbol val="triangle"/>
            <c:size val="8"/>
            <c:spPr>
              <a:solidFill>
                <a:schemeClr val="accent2"/>
              </a:solidFill>
            </c:spPr>
          </c:marker>
          <c:xVal>
            <c:numRef>
              <c:f>DataSheet!$D$2:$D$5</c:f>
              <c:numCache>
                <c:formatCode>General</c:formatCode>
                <c:ptCount val="4"/>
                <c:pt idx="0">
                  <c:v>36.111111000000001</c:v>
                </c:pt>
                <c:pt idx="1">
                  <c:v>40.277777999999998</c:v>
                </c:pt>
                <c:pt idx="2">
                  <c:v>47.222222000000002</c:v>
                </c:pt>
                <c:pt idx="3">
                  <c:v>41.203704000000002</c:v>
                </c:pt>
              </c:numCache>
            </c:numRef>
          </c:xVal>
          <c:yVal>
            <c:numRef>
              <c:f>DataSheet!$B$2:$B$5</c:f>
              <c:numCache>
                <c:formatCode>General</c:formatCode>
                <c:ptCount val="4"/>
                <c:pt idx="0">
                  <c:v>1</c:v>
                </c:pt>
                <c:pt idx="1">
                  <c:v>2</c:v>
                </c:pt>
                <c:pt idx="2">
                  <c:v>3</c:v>
                </c:pt>
                <c:pt idx="3">
                  <c:v>4</c:v>
                </c:pt>
              </c:numCache>
            </c:numRef>
          </c:yVal>
          <c:smooth val="0"/>
          <c:extLst>
            <c:ext xmlns:c16="http://schemas.microsoft.com/office/drawing/2014/chart" uri="{C3380CC4-5D6E-409C-BE32-E72D297353CC}">
              <c16:uniqueId val="{00000001-DFE0-472A-A453-45FF177128D7}"/>
            </c:ext>
          </c:extLst>
        </c:ser>
        <c:dLbls>
          <c:showLegendKey val="0"/>
          <c:showVal val="0"/>
          <c:showCatName val="0"/>
          <c:showSerName val="0"/>
          <c:showPercent val="0"/>
          <c:showBubbleSize val="0"/>
        </c:dLbls>
        <c:axId val="46285952"/>
        <c:axId val="54877568"/>
      </c:scatterChart>
      <c:valAx>
        <c:axId val="54877568"/>
        <c:scaling>
          <c:orientation val="maxMin"/>
          <c:max val="4.5"/>
          <c:min val="0.5"/>
        </c:scaling>
        <c:delete val="1"/>
        <c:axPos val="l"/>
        <c:numFmt formatCode="General" sourceLinked="1"/>
        <c:majorTickMark val="none"/>
        <c:minorTickMark val="none"/>
        <c:tickLblPos val="nextTo"/>
        <c:crossAx val="46285952"/>
        <c:crosses val="autoZero"/>
        <c:crossBetween val="midCat"/>
        <c:majorUnit val="1"/>
        <c:minorUnit val="1"/>
      </c:valAx>
      <c:valAx>
        <c:axId val="46285952"/>
        <c:scaling>
          <c:orientation val="minMax"/>
          <c:max val="100"/>
          <c:min val="0"/>
        </c:scaling>
        <c:delete val="0"/>
        <c:axPos val="t"/>
        <c:numFmt formatCode="#,##0_);\(#,##0\)" sourceLinked="0"/>
        <c:majorTickMark val="cross"/>
        <c:minorTickMark val="none"/>
        <c:tickLblPos val="nextTo"/>
        <c:spPr>
          <a:noFill/>
          <a:ln w="9525">
            <a:solidFill>
              <a:srgbClr val="7F7F7F">
                <a:alpha val="20000"/>
              </a:srgbClr>
            </a:solidFill>
            <a:round/>
          </a:ln>
        </c:spPr>
        <c:txPr>
          <a:bodyPr/>
          <a:lstStyle/>
          <a:p>
            <a:pPr>
              <a:defRPr sz="1000" spc="50">
                <a:solidFill>
                  <a:schemeClr val="tx1">
                    <a:lumMod val="166234"/>
                  </a:schemeClr>
                </a:solidFill>
              </a:defRPr>
            </a:pPr>
            <a:endParaRPr lang="en-US"/>
          </a:p>
        </c:txPr>
        <c:crossAx val="54877568"/>
        <c:crossesAt val="4.5"/>
        <c:crossBetween val="midCat"/>
      </c:valAx>
      <c:spPr>
        <a:noFill/>
      </c:spPr>
    </c:plotArea>
    <c:legend>
      <c:legendPos val="b"/>
      <c:layout>
        <c:manualLayout>
          <c:xMode val="edge"/>
          <c:yMode val="edge"/>
          <c:x val="0"/>
          <c:y val="1.6504266247379453"/>
          <c:w val="1"/>
          <c:h val="0.2"/>
        </c:manualLayout>
      </c:layou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1"/>
        <c:ser>
          <c:idx val="0"/>
          <c:order val="0"/>
          <c:tx>
            <c:strRef>
              <c:f>DataSheet!$C$1</c:f>
              <c:strCache>
                <c:ptCount val="1"/>
                <c:pt idx="0">
                  <c:v>Self</c:v>
                </c:pt>
              </c:strCache>
            </c:strRef>
          </c:tx>
          <c:spPr>
            <a:solidFill>
              <a:srgbClr val="C431B4"/>
            </a:solidFill>
            <a:ln>
              <a:solidFill>
                <a:srgbClr val="C431B4"/>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...delegates and provides clear mandates</c:v>
                </c:pt>
                <c:pt idx="1">
                  <c:v>...provides the right conditions for employees to be able to do a good job.</c:v>
                </c:pt>
                <c:pt idx="2">
                  <c:v>...does not accept deviations</c:v>
                </c:pt>
              </c:strCache>
            </c:strRef>
          </c:cat>
          <c:val>
            <c:numRef>
              <c:f>DataSheet!$C$2:$C$4</c:f>
              <c:numCache>
                <c:formatCode>General</c:formatCode>
                <c:ptCount val="3"/>
                <c:pt idx="0">
                  <c:v>66.666667000000004</c:v>
                </c:pt>
                <c:pt idx="1">
                  <c:v>66.666667000000004</c:v>
                </c:pt>
                <c:pt idx="2">
                  <c:v>66.666667000000004</c:v>
                </c:pt>
              </c:numCache>
            </c:numRef>
          </c:val>
          <c:extLst>
            <c:ext xmlns:c16="http://schemas.microsoft.com/office/drawing/2014/chart" uri="{C3380CC4-5D6E-409C-BE32-E72D297353CC}">
              <c16:uniqueId val="{00000000-9C1D-487C-90C9-5BEA784AC6F4}"/>
            </c:ext>
          </c:extLst>
        </c:ser>
        <c:ser>
          <c:idx val="1"/>
          <c:order val="1"/>
          <c:tx>
            <c:strRef>
              <c:f>DataSheet!$D$1</c:f>
              <c:strCache>
                <c:ptCount val="1"/>
                <c:pt idx="0">
                  <c:v>Manager</c:v>
                </c:pt>
              </c:strCache>
            </c:strRef>
          </c:tx>
          <c:spPr>
            <a:solidFill>
              <a:srgbClr val="2683C6"/>
            </a:solidFill>
            <a:ln>
              <a:solidFill>
                <a:srgbClr val="2683C6"/>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...delegates and provides clear mandates</c:v>
                </c:pt>
                <c:pt idx="1">
                  <c:v>...provides the right conditions for employees to be able to do a good job.</c:v>
                </c:pt>
                <c:pt idx="2">
                  <c:v>...does not accept deviations</c:v>
                </c:pt>
              </c:strCache>
            </c:strRef>
          </c:cat>
          <c:val>
            <c:numRef>
              <c:f>DataSheet!$D$2:$D$4</c:f>
              <c:numCache>
                <c:formatCode>General</c:formatCode>
                <c:ptCount val="3"/>
                <c:pt idx="0">
                  <c:v>55.555556000000003</c:v>
                </c:pt>
                <c:pt idx="1">
                  <c:v>44.444443999999997</c:v>
                </c:pt>
                <c:pt idx="2">
                  <c:v>55.555556000000003</c:v>
                </c:pt>
              </c:numCache>
            </c:numRef>
          </c:val>
          <c:extLst>
            <c:ext xmlns:c16="http://schemas.microsoft.com/office/drawing/2014/chart" uri="{C3380CC4-5D6E-409C-BE32-E72D297353CC}">
              <c16:uniqueId val="{00000001-9C1D-487C-90C9-5BEA784AC6F4}"/>
            </c:ext>
          </c:extLst>
        </c:ser>
        <c:ser>
          <c:idx val="2"/>
          <c:order val="2"/>
          <c:tx>
            <c:strRef>
              <c:f>DataSheet!$E$1</c:f>
              <c:strCache>
                <c:ptCount val="1"/>
                <c:pt idx="0">
                  <c:v>Direct report</c:v>
                </c:pt>
              </c:strCache>
            </c:strRef>
          </c:tx>
          <c:spPr>
            <a:solidFill>
              <a:srgbClr val="27CED7"/>
            </a:solidFill>
            <a:ln>
              <a:solidFill>
                <a:srgbClr val="27CED7"/>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...delegates and provides clear mandates</c:v>
                </c:pt>
                <c:pt idx="1">
                  <c:v>...provides the right conditions for employees to be able to do a good job.</c:v>
                </c:pt>
                <c:pt idx="2">
                  <c:v>...does not accept deviations</c:v>
                </c:pt>
              </c:strCache>
            </c:strRef>
          </c:cat>
          <c:val>
            <c:numRef>
              <c:f>DataSheet!$E$2:$E$4</c:f>
              <c:numCache>
                <c:formatCode>General</c:formatCode>
                <c:ptCount val="3"/>
                <c:pt idx="0">
                  <c:v>22.222221999999999</c:v>
                </c:pt>
                <c:pt idx="1">
                  <c:v>22.222221999999999</c:v>
                </c:pt>
                <c:pt idx="2">
                  <c:v>33.333333000000003</c:v>
                </c:pt>
              </c:numCache>
            </c:numRef>
          </c:val>
          <c:extLst>
            <c:ext xmlns:c16="http://schemas.microsoft.com/office/drawing/2014/chart" uri="{C3380CC4-5D6E-409C-BE32-E72D297353CC}">
              <c16:uniqueId val="{00000002-9C1D-487C-90C9-5BEA784AC6F4}"/>
            </c:ext>
          </c:extLst>
        </c:ser>
        <c:ser>
          <c:idx val="3"/>
          <c:order val="3"/>
          <c:tx>
            <c:strRef>
              <c:f>DataSheet!$F$1</c:f>
              <c:strCache>
                <c:ptCount val="1"/>
                <c:pt idx="0">
                  <c:v>Peers</c:v>
                </c:pt>
              </c:strCache>
            </c:strRef>
          </c:tx>
          <c:spPr>
            <a:solidFill>
              <a:srgbClr val="62A39F"/>
            </a:solidFill>
            <a:ln>
              <a:solidFill>
                <a:srgbClr val="62A39F"/>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...delegates and provides clear mandates</c:v>
                </c:pt>
                <c:pt idx="1">
                  <c:v>...provides the right conditions for employees to be able to do a good job.</c:v>
                </c:pt>
                <c:pt idx="2">
                  <c:v>...does not accept deviations</c:v>
                </c:pt>
              </c:strCache>
            </c:strRef>
          </c:cat>
          <c:val>
            <c:numRef>
              <c:f>DataSheet!$F$2:$F$4</c:f>
              <c:numCache>
                <c:formatCode>General</c:formatCode>
                <c:ptCount val="3"/>
                <c:pt idx="0">
                  <c:v>37.777777999999998</c:v>
                </c:pt>
                <c:pt idx="1">
                  <c:v>46.666666999999997</c:v>
                </c:pt>
                <c:pt idx="2">
                  <c:v>51.111111000000001</c:v>
                </c:pt>
              </c:numCache>
            </c:numRef>
          </c:val>
          <c:extLst>
            <c:ext xmlns:c16="http://schemas.microsoft.com/office/drawing/2014/chart" uri="{C3380CC4-5D6E-409C-BE32-E72D297353CC}">
              <c16:uniqueId val="{00000003-9C1D-487C-90C9-5BEA784AC6F4}"/>
            </c:ext>
          </c:extLst>
        </c:ser>
        <c:dLbls>
          <c:showLegendKey val="0"/>
          <c:showVal val="0"/>
          <c:showCatName val="0"/>
          <c:showSerName val="0"/>
          <c:showPercent val="0"/>
          <c:showBubbleSize val="0"/>
        </c:dLbls>
        <c:gapWidth val="162"/>
        <c:overlap val="-27"/>
        <c:axId val="54877568"/>
        <c:axId val="46285952"/>
      </c:barChart>
      <c:catAx>
        <c:axId val="54877568"/>
        <c:scaling>
          <c:orientation val="minMax"/>
        </c:scaling>
        <c:delete val="0"/>
        <c:axPos val="b"/>
        <c:numFmt formatCode="General" sourceLinked="0"/>
        <c:majorTickMark val="out"/>
        <c:minorTickMark val="none"/>
        <c:tickLblPos val="low"/>
        <c:spPr>
          <a:noFill/>
          <a:ln w="9525">
            <a:solidFill>
              <a:srgbClr val="7F7F7F">
                <a:alpha val="20000"/>
              </a:srgbClr>
            </a:solidFill>
            <a:round/>
          </a:ln>
        </c:spPr>
        <c:txPr>
          <a:bodyPr/>
          <a:lstStyle/>
          <a:p>
            <a:pPr>
              <a:defRPr sz="1200" spc="50"/>
            </a:pPr>
            <a:endParaRPr lang="en-US"/>
          </a:p>
        </c:txPr>
        <c:crossAx val="46285952"/>
        <c:crosses val="autoZero"/>
        <c:auto val="1"/>
        <c:lblAlgn val="ctr"/>
        <c:lblOffset val="100"/>
        <c:noMultiLvlLbl val="0"/>
      </c:catAx>
      <c:valAx>
        <c:axId val="46285952"/>
        <c:scaling>
          <c:orientation val="minMax"/>
          <c:max val="100"/>
          <c:min val="0"/>
        </c:scaling>
        <c:delete val="0"/>
        <c:axPos val="l"/>
        <c:majorGridlines>
          <c:spPr>
            <a:ln w="9525">
              <a:solidFill>
                <a:srgbClr val="7F7F7F">
                  <a:alpha val="20000"/>
                </a:srgbClr>
              </a:solidFill>
              <a:round/>
            </a:ln>
            <a:effectLst/>
          </c:spPr>
        </c:majorGridlines>
        <c:numFmt formatCode="#,##0_);\(#,##0\)" sourceLinked="0"/>
        <c:majorTickMark val="out"/>
        <c:minorTickMark val="none"/>
        <c:tickLblPos val="nextTo"/>
        <c:spPr>
          <a:noFill/>
          <a:ln>
            <a:noFill/>
          </a:ln>
        </c:spPr>
        <c:txPr>
          <a:bodyPr/>
          <a:lstStyle/>
          <a:p>
            <a:pPr>
              <a:defRPr sz="1000" spc="50">
                <a:solidFill>
                  <a:schemeClr val="tx1">
                    <a:lumMod val="166234"/>
                  </a:schemeClr>
                </a:solidFill>
              </a:defRPr>
            </a:pPr>
            <a:endParaRPr lang="en-US"/>
          </a:p>
        </c:txPr>
        <c:crossAx val="54877568"/>
        <c:crosses val="min"/>
        <c:crossBetween val="between"/>
      </c:valAx>
      <c:spPr>
        <a:noFill/>
      </c:spPr>
    </c:plotArea>
    <c:legend>
      <c:legendPos val="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xMode val="edge"/>
          <c:yMode val="edge"/>
          <c:y val="0"/>
          <c:w val="1"/>
          <c:h val="0.8"/>
        </c:manualLayout>
      </c:layout>
      <c:scatterChart>
        <c:scatterStyle val="lineMarker"/>
        <c:varyColors val="0"/>
        <c:ser>
          <c:idx val="0"/>
          <c:order val="0"/>
          <c:tx>
            <c:strRef>
              <c:f>DataSheet!$C$1</c:f>
              <c:strCache>
                <c:ptCount val="1"/>
                <c:pt idx="0">
                  <c:v>Self</c:v>
                </c:pt>
              </c:strCache>
            </c:strRef>
          </c:tx>
          <c:spPr>
            <a:ln>
              <a:solidFill>
                <a:schemeClr val="accent1"/>
              </a:solidFill>
            </a:ln>
          </c:spPr>
          <c:marker>
            <c:symbol val="circle"/>
            <c:size val="8"/>
            <c:spPr>
              <a:solidFill>
                <a:schemeClr val="accent1"/>
              </a:solidFill>
            </c:spPr>
          </c:marker>
          <c:xVal>
            <c:numRef>
              <c:f>DataSheet!$C$2:$C$5</c:f>
              <c:numCache>
                <c:formatCode>General</c:formatCode>
                <c:ptCount val="4"/>
                <c:pt idx="0">
                  <c:v>66.666667000000004</c:v>
                </c:pt>
                <c:pt idx="1">
                  <c:v>66.666667000000004</c:v>
                </c:pt>
                <c:pt idx="2">
                  <c:v>66.666667000000004</c:v>
                </c:pt>
                <c:pt idx="3">
                  <c:v>66.666667000000004</c:v>
                </c:pt>
              </c:numCache>
            </c:numRef>
          </c:xVal>
          <c:yVal>
            <c:numRef>
              <c:f>DataSheet!$B$2:$B$5</c:f>
              <c:numCache>
                <c:formatCode>General</c:formatCode>
                <c:ptCount val="4"/>
                <c:pt idx="0">
                  <c:v>1</c:v>
                </c:pt>
                <c:pt idx="1">
                  <c:v>2</c:v>
                </c:pt>
                <c:pt idx="2">
                  <c:v>3</c:v>
                </c:pt>
                <c:pt idx="3">
                  <c:v>4</c:v>
                </c:pt>
              </c:numCache>
            </c:numRef>
          </c:yVal>
          <c:smooth val="0"/>
          <c:extLst>
            <c:ext xmlns:c16="http://schemas.microsoft.com/office/drawing/2014/chart" uri="{C3380CC4-5D6E-409C-BE32-E72D297353CC}">
              <c16:uniqueId val="{00000000-033B-43F3-A555-9DE746FFB79A}"/>
            </c:ext>
          </c:extLst>
        </c:ser>
        <c:ser>
          <c:idx val="1"/>
          <c:order val="1"/>
          <c:tx>
            <c:strRef>
              <c:f>DataSheet!$D$1</c:f>
              <c:strCache>
                <c:ptCount val="1"/>
                <c:pt idx="0">
                  <c:v>Others total</c:v>
                </c:pt>
              </c:strCache>
            </c:strRef>
          </c:tx>
          <c:spPr>
            <a:ln>
              <a:solidFill>
                <a:schemeClr val="accent2"/>
              </a:solidFill>
            </a:ln>
          </c:spPr>
          <c:marker>
            <c:symbol val="triangle"/>
            <c:size val="8"/>
            <c:spPr>
              <a:solidFill>
                <a:schemeClr val="accent2"/>
              </a:solidFill>
            </c:spPr>
          </c:marker>
          <c:xVal>
            <c:numRef>
              <c:f>DataSheet!$D$2:$D$5</c:f>
              <c:numCache>
                <c:formatCode>General</c:formatCode>
                <c:ptCount val="4"/>
                <c:pt idx="0">
                  <c:v>31.944444000000001</c:v>
                </c:pt>
                <c:pt idx="1">
                  <c:v>41.666666999999997</c:v>
                </c:pt>
                <c:pt idx="2">
                  <c:v>37.5</c:v>
                </c:pt>
                <c:pt idx="3">
                  <c:v>37.037036999999998</c:v>
                </c:pt>
              </c:numCache>
            </c:numRef>
          </c:xVal>
          <c:yVal>
            <c:numRef>
              <c:f>DataSheet!$B$2:$B$5</c:f>
              <c:numCache>
                <c:formatCode>General</c:formatCode>
                <c:ptCount val="4"/>
                <c:pt idx="0">
                  <c:v>1</c:v>
                </c:pt>
                <c:pt idx="1">
                  <c:v>2</c:v>
                </c:pt>
                <c:pt idx="2">
                  <c:v>3</c:v>
                </c:pt>
                <c:pt idx="3">
                  <c:v>4</c:v>
                </c:pt>
              </c:numCache>
            </c:numRef>
          </c:yVal>
          <c:smooth val="0"/>
          <c:extLst>
            <c:ext xmlns:c16="http://schemas.microsoft.com/office/drawing/2014/chart" uri="{C3380CC4-5D6E-409C-BE32-E72D297353CC}">
              <c16:uniqueId val="{00000001-033B-43F3-A555-9DE746FFB79A}"/>
            </c:ext>
          </c:extLst>
        </c:ser>
        <c:dLbls>
          <c:showLegendKey val="0"/>
          <c:showVal val="0"/>
          <c:showCatName val="0"/>
          <c:showSerName val="0"/>
          <c:showPercent val="0"/>
          <c:showBubbleSize val="0"/>
        </c:dLbls>
        <c:axId val="46285952"/>
        <c:axId val="54877568"/>
      </c:scatterChart>
      <c:valAx>
        <c:axId val="54877568"/>
        <c:scaling>
          <c:orientation val="maxMin"/>
          <c:max val="4.5"/>
          <c:min val="0.5"/>
        </c:scaling>
        <c:delete val="1"/>
        <c:axPos val="l"/>
        <c:numFmt formatCode="General" sourceLinked="1"/>
        <c:majorTickMark val="none"/>
        <c:minorTickMark val="none"/>
        <c:tickLblPos val="nextTo"/>
        <c:crossAx val="46285952"/>
        <c:crosses val="autoZero"/>
        <c:crossBetween val="midCat"/>
        <c:majorUnit val="1"/>
        <c:minorUnit val="1"/>
      </c:valAx>
      <c:valAx>
        <c:axId val="46285952"/>
        <c:scaling>
          <c:orientation val="minMax"/>
          <c:max val="100"/>
          <c:min val="0"/>
        </c:scaling>
        <c:delete val="0"/>
        <c:axPos val="t"/>
        <c:numFmt formatCode="#,##0_);\(#,##0\)" sourceLinked="0"/>
        <c:majorTickMark val="cross"/>
        <c:minorTickMark val="none"/>
        <c:tickLblPos val="nextTo"/>
        <c:spPr>
          <a:noFill/>
          <a:ln w="9525">
            <a:solidFill>
              <a:srgbClr val="7F7F7F">
                <a:alpha val="20000"/>
              </a:srgbClr>
            </a:solidFill>
            <a:round/>
          </a:ln>
        </c:spPr>
        <c:txPr>
          <a:bodyPr/>
          <a:lstStyle/>
          <a:p>
            <a:pPr>
              <a:defRPr sz="1000" spc="50">
                <a:solidFill>
                  <a:schemeClr val="tx1">
                    <a:lumMod val="166234"/>
                  </a:schemeClr>
                </a:solidFill>
              </a:defRPr>
            </a:pPr>
            <a:endParaRPr lang="en-US"/>
          </a:p>
        </c:txPr>
        <c:crossAx val="54877568"/>
        <c:crossesAt val="4.5"/>
        <c:crossBetween val="midCat"/>
      </c:valAx>
      <c:spPr>
        <a:noFill/>
      </c:spPr>
    </c:plotArea>
    <c:legend>
      <c:legendPos val="b"/>
      <c:layout>
        <c:manualLayout>
          <c:xMode val="edge"/>
          <c:yMode val="edge"/>
          <c:x val="0"/>
          <c:y val="1.6504266247379453"/>
          <c:w val="1"/>
          <c:h val="0.2"/>
        </c:manualLayout>
      </c:layou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1"/>
        <c:ser>
          <c:idx val="0"/>
          <c:order val="0"/>
          <c:tx>
            <c:strRef>
              <c:f>DataSheet!$C$1</c:f>
              <c:strCache>
                <c:ptCount val="1"/>
                <c:pt idx="0">
                  <c:v>Self</c:v>
                </c:pt>
              </c:strCache>
            </c:strRef>
          </c:tx>
          <c:spPr>
            <a:solidFill>
              <a:srgbClr val="C431B4"/>
            </a:solidFill>
            <a:ln>
              <a:solidFill>
                <a:srgbClr val="C431B4"/>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...is visible in the business</c:v>
                </c:pt>
                <c:pt idx="1">
                  <c:v>...acts as a committed and positive role model</c:v>
                </c:pt>
                <c:pt idx="2">
                  <c:v>...immediately takes hold of improvement suggestions</c:v>
                </c:pt>
              </c:strCache>
            </c:strRef>
          </c:cat>
          <c:val>
            <c:numRef>
              <c:f>DataSheet!$C$2:$C$4</c:f>
              <c:numCache>
                <c:formatCode>General</c:formatCode>
                <c:ptCount val="3"/>
                <c:pt idx="0">
                  <c:v>66.666667000000004</c:v>
                </c:pt>
                <c:pt idx="1">
                  <c:v>66.666667000000004</c:v>
                </c:pt>
                <c:pt idx="2">
                  <c:v>66.666667000000004</c:v>
                </c:pt>
              </c:numCache>
            </c:numRef>
          </c:val>
          <c:extLst>
            <c:ext xmlns:c16="http://schemas.microsoft.com/office/drawing/2014/chart" uri="{C3380CC4-5D6E-409C-BE32-E72D297353CC}">
              <c16:uniqueId val="{00000000-A149-47CF-B758-101F66D3B986}"/>
            </c:ext>
          </c:extLst>
        </c:ser>
        <c:ser>
          <c:idx val="1"/>
          <c:order val="1"/>
          <c:tx>
            <c:strRef>
              <c:f>DataSheet!$D$1</c:f>
              <c:strCache>
                <c:ptCount val="1"/>
                <c:pt idx="0">
                  <c:v>Manager</c:v>
                </c:pt>
              </c:strCache>
            </c:strRef>
          </c:tx>
          <c:spPr>
            <a:solidFill>
              <a:srgbClr val="2683C6"/>
            </a:solidFill>
            <a:ln>
              <a:solidFill>
                <a:srgbClr val="2683C6"/>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...is visible in the business</c:v>
                </c:pt>
                <c:pt idx="1">
                  <c:v>...acts as a committed and positive role model</c:v>
                </c:pt>
                <c:pt idx="2">
                  <c:v>...immediately takes hold of improvement suggestions</c:v>
                </c:pt>
              </c:strCache>
            </c:strRef>
          </c:cat>
          <c:val>
            <c:numRef>
              <c:f>DataSheet!$D$2:$D$4</c:f>
              <c:numCache>
                <c:formatCode>General</c:formatCode>
                <c:ptCount val="3"/>
                <c:pt idx="0">
                  <c:v>44.444443999999997</c:v>
                </c:pt>
                <c:pt idx="1">
                  <c:v>66.666667000000004</c:v>
                </c:pt>
                <c:pt idx="2">
                  <c:v>66.666667000000004</c:v>
                </c:pt>
              </c:numCache>
            </c:numRef>
          </c:val>
          <c:extLst>
            <c:ext xmlns:c16="http://schemas.microsoft.com/office/drawing/2014/chart" uri="{C3380CC4-5D6E-409C-BE32-E72D297353CC}">
              <c16:uniqueId val="{00000001-A149-47CF-B758-101F66D3B986}"/>
            </c:ext>
          </c:extLst>
        </c:ser>
        <c:ser>
          <c:idx val="2"/>
          <c:order val="2"/>
          <c:tx>
            <c:strRef>
              <c:f>DataSheet!$E$1</c:f>
              <c:strCache>
                <c:ptCount val="1"/>
                <c:pt idx="0">
                  <c:v>Direct report</c:v>
                </c:pt>
              </c:strCache>
            </c:strRef>
          </c:tx>
          <c:spPr>
            <a:solidFill>
              <a:srgbClr val="27CED7"/>
            </a:solidFill>
            <a:ln>
              <a:solidFill>
                <a:srgbClr val="27CED7"/>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...is visible in the business</c:v>
                </c:pt>
                <c:pt idx="1">
                  <c:v>...acts as a committed and positive role model</c:v>
                </c:pt>
                <c:pt idx="2">
                  <c:v>...immediately takes hold of improvement suggestions</c:v>
                </c:pt>
              </c:strCache>
            </c:strRef>
          </c:cat>
          <c:val>
            <c:numRef>
              <c:f>DataSheet!$E$2:$E$4</c:f>
              <c:numCache>
                <c:formatCode>General</c:formatCode>
                <c:ptCount val="3"/>
                <c:pt idx="0">
                  <c:v>38.888888999999999</c:v>
                </c:pt>
                <c:pt idx="1">
                  <c:v>33.333333000000003</c:v>
                </c:pt>
                <c:pt idx="2">
                  <c:v>27.777778000000001</c:v>
                </c:pt>
              </c:numCache>
            </c:numRef>
          </c:val>
          <c:extLst>
            <c:ext xmlns:c16="http://schemas.microsoft.com/office/drawing/2014/chart" uri="{C3380CC4-5D6E-409C-BE32-E72D297353CC}">
              <c16:uniqueId val="{00000002-A149-47CF-B758-101F66D3B986}"/>
            </c:ext>
          </c:extLst>
        </c:ser>
        <c:ser>
          <c:idx val="3"/>
          <c:order val="3"/>
          <c:tx>
            <c:strRef>
              <c:f>DataSheet!$F$1</c:f>
              <c:strCache>
                <c:ptCount val="1"/>
                <c:pt idx="0">
                  <c:v>Peers</c:v>
                </c:pt>
              </c:strCache>
            </c:strRef>
          </c:tx>
          <c:spPr>
            <a:solidFill>
              <a:srgbClr val="62A39F"/>
            </a:solidFill>
            <a:ln>
              <a:solidFill>
                <a:srgbClr val="62A39F"/>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...is visible in the business</c:v>
                </c:pt>
                <c:pt idx="1">
                  <c:v>...acts as a committed and positive role model</c:v>
                </c:pt>
                <c:pt idx="2">
                  <c:v>...immediately takes hold of improvement suggestions</c:v>
                </c:pt>
              </c:strCache>
            </c:strRef>
          </c:cat>
          <c:val>
            <c:numRef>
              <c:f>DataSheet!$F$2:$F$4</c:f>
              <c:numCache>
                <c:formatCode>General</c:formatCode>
                <c:ptCount val="3"/>
                <c:pt idx="0">
                  <c:v>26.666667</c:v>
                </c:pt>
                <c:pt idx="1">
                  <c:v>40</c:v>
                </c:pt>
                <c:pt idx="2">
                  <c:v>35.555556000000003</c:v>
                </c:pt>
              </c:numCache>
            </c:numRef>
          </c:val>
          <c:extLst>
            <c:ext xmlns:c16="http://schemas.microsoft.com/office/drawing/2014/chart" uri="{C3380CC4-5D6E-409C-BE32-E72D297353CC}">
              <c16:uniqueId val="{00000003-A149-47CF-B758-101F66D3B986}"/>
            </c:ext>
          </c:extLst>
        </c:ser>
        <c:dLbls>
          <c:showLegendKey val="0"/>
          <c:showVal val="0"/>
          <c:showCatName val="0"/>
          <c:showSerName val="0"/>
          <c:showPercent val="0"/>
          <c:showBubbleSize val="0"/>
        </c:dLbls>
        <c:gapWidth val="162"/>
        <c:overlap val="-27"/>
        <c:axId val="54877568"/>
        <c:axId val="46285952"/>
      </c:barChart>
      <c:catAx>
        <c:axId val="54877568"/>
        <c:scaling>
          <c:orientation val="minMax"/>
        </c:scaling>
        <c:delete val="0"/>
        <c:axPos val="b"/>
        <c:numFmt formatCode="General" sourceLinked="0"/>
        <c:majorTickMark val="out"/>
        <c:minorTickMark val="none"/>
        <c:tickLblPos val="low"/>
        <c:spPr>
          <a:noFill/>
          <a:ln w="9525">
            <a:solidFill>
              <a:srgbClr val="7F7F7F">
                <a:alpha val="20000"/>
              </a:srgbClr>
            </a:solidFill>
            <a:round/>
          </a:ln>
        </c:spPr>
        <c:txPr>
          <a:bodyPr/>
          <a:lstStyle/>
          <a:p>
            <a:pPr>
              <a:defRPr sz="1200" spc="50"/>
            </a:pPr>
            <a:endParaRPr lang="en-US"/>
          </a:p>
        </c:txPr>
        <c:crossAx val="46285952"/>
        <c:crosses val="autoZero"/>
        <c:auto val="1"/>
        <c:lblAlgn val="ctr"/>
        <c:lblOffset val="100"/>
        <c:noMultiLvlLbl val="0"/>
      </c:catAx>
      <c:valAx>
        <c:axId val="46285952"/>
        <c:scaling>
          <c:orientation val="minMax"/>
          <c:max val="100"/>
          <c:min val="0"/>
        </c:scaling>
        <c:delete val="0"/>
        <c:axPos val="l"/>
        <c:majorGridlines>
          <c:spPr>
            <a:ln w="9525">
              <a:solidFill>
                <a:srgbClr val="7F7F7F">
                  <a:alpha val="20000"/>
                </a:srgbClr>
              </a:solidFill>
              <a:round/>
            </a:ln>
            <a:effectLst/>
          </c:spPr>
        </c:majorGridlines>
        <c:numFmt formatCode="#,##0_);\(#,##0\)" sourceLinked="0"/>
        <c:majorTickMark val="out"/>
        <c:minorTickMark val="none"/>
        <c:tickLblPos val="nextTo"/>
        <c:spPr>
          <a:noFill/>
          <a:ln>
            <a:noFill/>
          </a:ln>
        </c:spPr>
        <c:txPr>
          <a:bodyPr/>
          <a:lstStyle/>
          <a:p>
            <a:pPr>
              <a:defRPr sz="1000" spc="50">
                <a:solidFill>
                  <a:schemeClr val="tx1">
                    <a:lumMod val="166234"/>
                  </a:schemeClr>
                </a:solidFill>
              </a:defRPr>
            </a:pPr>
            <a:endParaRPr lang="en-US"/>
          </a:p>
        </c:txPr>
        <c:crossAx val="54877568"/>
        <c:crosses val="min"/>
        <c:crossBetween val="between"/>
      </c:valAx>
      <c:spPr>
        <a:noFill/>
      </c:spPr>
    </c:plotArea>
    <c:legend>
      <c:legendPos val="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xMode val="edge"/>
          <c:yMode val="edge"/>
          <c:y val="0"/>
          <c:w val="1"/>
          <c:h val="0.8"/>
        </c:manualLayout>
      </c:layout>
      <c:scatterChart>
        <c:scatterStyle val="lineMarker"/>
        <c:varyColors val="0"/>
        <c:ser>
          <c:idx val="0"/>
          <c:order val="0"/>
          <c:tx>
            <c:strRef>
              <c:f>DataSheet!$C$1</c:f>
              <c:strCache>
                <c:ptCount val="1"/>
                <c:pt idx="0">
                  <c:v>Self</c:v>
                </c:pt>
              </c:strCache>
            </c:strRef>
          </c:tx>
          <c:spPr>
            <a:ln>
              <a:solidFill>
                <a:schemeClr val="accent1"/>
              </a:solidFill>
            </a:ln>
          </c:spPr>
          <c:marker>
            <c:symbol val="circle"/>
            <c:size val="8"/>
            <c:spPr>
              <a:solidFill>
                <a:schemeClr val="accent1"/>
              </a:solidFill>
            </c:spPr>
          </c:marker>
          <c:xVal>
            <c:numRef>
              <c:f>DataSheet!$C$2:$C$5</c:f>
              <c:numCache>
                <c:formatCode>General</c:formatCode>
                <c:ptCount val="4"/>
                <c:pt idx="0">
                  <c:v>66.666667000000004</c:v>
                </c:pt>
                <c:pt idx="1">
                  <c:v>66.666667000000004</c:v>
                </c:pt>
                <c:pt idx="2">
                  <c:v>66.666667000000004</c:v>
                </c:pt>
                <c:pt idx="3">
                  <c:v>66.666667000000004</c:v>
                </c:pt>
              </c:numCache>
            </c:numRef>
          </c:xVal>
          <c:yVal>
            <c:numRef>
              <c:f>DataSheet!$B$2:$B$5</c:f>
              <c:numCache>
                <c:formatCode>General</c:formatCode>
                <c:ptCount val="4"/>
                <c:pt idx="0">
                  <c:v>1</c:v>
                </c:pt>
                <c:pt idx="1">
                  <c:v>2</c:v>
                </c:pt>
                <c:pt idx="2">
                  <c:v>3</c:v>
                </c:pt>
                <c:pt idx="3">
                  <c:v>4</c:v>
                </c:pt>
              </c:numCache>
            </c:numRef>
          </c:yVal>
          <c:smooth val="0"/>
          <c:extLst>
            <c:ext xmlns:c16="http://schemas.microsoft.com/office/drawing/2014/chart" uri="{C3380CC4-5D6E-409C-BE32-E72D297353CC}">
              <c16:uniqueId val="{00000000-1793-472B-A5E4-BF66E53BA6EE}"/>
            </c:ext>
          </c:extLst>
        </c:ser>
        <c:ser>
          <c:idx val="1"/>
          <c:order val="1"/>
          <c:tx>
            <c:strRef>
              <c:f>DataSheet!$D$1</c:f>
              <c:strCache>
                <c:ptCount val="1"/>
                <c:pt idx="0">
                  <c:v>Others total</c:v>
                </c:pt>
              </c:strCache>
            </c:strRef>
          </c:tx>
          <c:spPr>
            <a:ln>
              <a:solidFill>
                <a:schemeClr val="accent2"/>
              </a:solidFill>
            </a:ln>
          </c:spPr>
          <c:marker>
            <c:symbol val="triangle"/>
            <c:size val="8"/>
            <c:spPr>
              <a:solidFill>
                <a:schemeClr val="accent2"/>
              </a:solidFill>
            </c:spPr>
          </c:marker>
          <c:xVal>
            <c:numRef>
              <c:f>DataSheet!$D$2:$D$5</c:f>
              <c:numCache>
                <c:formatCode>General</c:formatCode>
                <c:ptCount val="4"/>
                <c:pt idx="0">
                  <c:v>33.333333000000003</c:v>
                </c:pt>
                <c:pt idx="1">
                  <c:v>43.055556000000003</c:v>
                </c:pt>
                <c:pt idx="2">
                  <c:v>40.277777999999998</c:v>
                </c:pt>
                <c:pt idx="3">
                  <c:v>38.888888999999999</c:v>
                </c:pt>
              </c:numCache>
            </c:numRef>
          </c:xVal>
          <c:yVal>
            <c:numRef>
              <c:f>DataSheet!$B$2:$B$5</c:f>
              <c:numCache>
                <c:formatCode>General</c:formatCode>
                <c:ptCount val="4"/>
                <c:pt idx="0">
                  <c:v>1</c:v>
                </c:pt>
                <c:pt idx="1">
                  <c:v>2</c:v>
                </c:pt>
                <c:pt idx="2">
                  <c:v>3</c:v>
                </c:pt>
                <c:pt idx="3">
                  <c:v>4</c:v>
                </c:pt>
              </c:numCache>
            </c:numRef>
          </c:yVal>
          <c:smooth val="0"/>
          <c:extLst>
            <c:ext xmlns:c16="http://schemas.microsoft.com/office/drawing/2014/chart" uri="{C3380CC4-5D6E-409C-BE32-E72D297353CC}">
              <c16:uniqueId val="{00000001-1793-472B-A5E4-BF66E53BA6EE}"/>
            </c:ext>
          </c:extLst>
        </c:ser>
        <c:dLbls>
          <c:showLegendKey val="0"/>
          <c:showVal val="0"/>
          <c:showCatName val="0"/>
          <c:showSerName val="0"/>
          <c:showPercent val="0"/>
          <c:showBubbleSize val="0"/>
        </c:dLbls>
        <c:axId val="46285952"/>
        <c:axId val="54877568"/>
      </c:scatterChart>
      <c:valAx>
        <c:axId val="54877568"/>
        <c:scaling>
          <c:orientation val="maxMin"/>
          <c:max val="4.5"/>
          <c:min val="0.5"/>
        </c:scaling>
        <c:delete val="1"/>
        <c:axPos val="l"/>
        <c:numFmt formatCode="General" sourceLinked="1"/>
        <c:majorTickMark val="none"/>
        <c:minorTickMark val="none"/>
        <c:tickLblPos val="nextTo"/>
        <c:crossAx val="46285952"/>
        <c:crosses val="autoZero"/>
        <c:crossBetween val="midCat"/>
        <c:majorUnit val="1"/>
        <c:minorUnit val="1"/>
      </c:valAx>
      <c:valAx>
        <c:axId val="46285952"/>
        <c:scaling>
          <c:orientation val="minMax"/>
          <c:max val="100"/>
          <c:min val="0"/>
        </c:scaling>
        <c:delete val="0"/>
        <c:axPos val="t"/>
        <c:numFmt formatCode="#,##0_);\(#,##0\)" sourceLinked="0"/>
        <c:majorTickMark val="cross"/>
        <c:minorTickMark val="none"/>
        <c:tickLblPos val="nextTo"/>
        <c:spPr>
          <a:noFill/>
          <a:ln w="9525">
            <a:solidFill>
              <a:srgbClr val="7F7F7F">
                <a:alpha val="20000"/>
              </a:srgbClr>
            </a:solidFill>
            <a:round/>
          </a:ln>
        </c:spPr>
        <c:txPr>
          <a:bodyPr/>
          <a:lstStyle/>
          <a:p>
            <a:pPr>
              <a:defRPr sz="1000" spc="50">
                <a:solidFill>
                  <a:schemeClr val="tx1">
                    <a:lumMod val="166234"/>
                  </a:schemeClr>
                </a:solidFill>
              </a:defRPr>
            </a:pPr>
            <a:endParaRPr lang="en-US"/>
          </a:p>
        </c:txPr>
        <c:crossAx val="54877568"/>
        <c:crossesAt val="4.5"/>
        <c:crossBetween val="midCat"/>
      </c:valAx>
      <c:spPr>
        <a:noFill/>
      </c:spPr>
    </c:plotArea>
    <c:legend>
      <c:legendPos val="b"/>
      <c:layout>
        <c:manualLayout>
          <c:xMode val="edge"/>
          <c:yMode val="edge"/>
          <c:x val="0"/>
          <c:y val="1.6504266247379453"/>
          <c:w val="1"/>
          <c:h val="0.2"/>
        </c:manualLayout>
      </c:layou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1"/>
        <c:ser>
          <c:idx val="0"/>
          <c:order val="0"/>
          <c:tx>
            <c:strRef>
              <c:f>DataSheet!$C$1</c:f>
              <c:strCache>
                <c:ptCount val="1"/>
                <c:pt idx="0">
                  <c:v>Self</c:v>
                </c:pt>
              </c:strCache>
            </c:strRef>
          </c:tx>
          <c:spPr>
            <a:solidFill>
              <a:srgbClr val="C431B4"/>
            </a:solidFill>
            <a:ln>
              <a:solidFill>
                <a:srgbClr val="C431B4"/>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...is available and creates forums for dialogue even on hard questions</c:v>
                </c:pt>
                <c:pt idx="1">
                  <c:v>...listens and gives directly, both positive and negative, feedback</c:v>
                </c:pt>
                <c:pt idx="2">
                  <c:v>...prepares, performs and follows up effective meetings</c:v>
                </c:pt>
              </c:strCache>
            </c:strRef>
          </c:cat>
          <c:val>
            <c:numRef>
              <c:f>DataSheet!$C$2:$C$4</c:f>
              <c:numCache>
                <c:formatCode>General</c:formatCode>
                <c:ptCount val="3"/>
                <c:pt idx="0">
                  <c:v>66.666667000000004</c:v>
                </c:pt>
                <c:pt idx="1">
                  <c:v>66.666667000000004</c:v>
                </c:pt>
                <c:pt idx="2">
                  <c:v>66.666667000000004</c:v>
                </c:pt>
              </c:numCache>
            </c:numRef>
          </c:val>
          <c:extLst>
            <c:ext xmlns:c16="http://schemas.microsoft.com/office/drawing/2014/chart" uri="{C3380CC4-5D6E-409C-BE32-E72D297353CC}">
              <c16:uniqueId val="{00000000-F9A5-46F7-AFB5-CCB63CA3FDC6}"/>
            </c:ext>
          </c:extLst>
        </c:ser>
        <c:ser>
          <c:idx val="1"/>
          <c:order val="1"/>
          <c:tx>
            <c:strRef>
              <c:f>DataSheet!$D$1</c:f>
              <c:strCache>
                <c:ptCount val="1"/>
                <c:pt idx="0">
                  <c:v>Manager</c:v>
                </c:pt>
              </c:strCache>
            </c:strRef>
          </c:tx>
          <c:spPr>
            <a:solidFill>
              <a:srgbClr val="2683C6"/>
            </a:solidFill>
            <a:ln>
              <a:solidFill>
                <a:srgbClr val="2683C6"/>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...is available and creates forums for dialogue even on hard questions</c:v>
                </c:pt>
                <c:pt idx="1">
                  <c:v>...listens and gives directly, both positive and negative, feedback</c:v>
                </c:pt>
                <c:pt idx="2">
                  <c:v>...prepares, performs and follows up effective meetings</c:v>
                </c:pt>
              </c:strCache>
            </c:strRef>
          </c:cat>
          <c:val>
            <c:numRef>
              <c:f>DataSheet!$D$2:$D$4</c:f>
              <c:numCache>
                <c:formatCode>General</c:formatCode>
                <c:ptCount val="3"/>
                <c:pt idx="0">
                  <c:v>77.777777999999998</c:v>
                </c:pt>
                <c:pt idx="1">
                  <c:v>66.666667000000004</c:v>
                </c:pt>
                <c:pt idx="2">
                  <c:v>66.666667000000004</c:v>
                </c:pt>
              </c:numCache>
            </c:numRef>
          </c:val>
          <c:extLst>
            <c:ext xmlns:c16="http://schemas.microsoft.com/office/drawing/2014/chart" uri="{C3380CC4-5D6E-409C-BE32-E72D297353CC}">
              <c16:uniqueId val="{00000001-F9A5-46F7-AFB5-CCB63CA3FDC6}"/>
            </c:ext>
          </c:extLst>
        </c:ser>
        <c:ser>
          <c:idx val="2"/>
          <c:order val="2"/>
          <c:tx>
            <c:strRef>
              <c:f>DataSheet!$E$1</c:f>
              <c:strCache>
                <c:ptCount val="1"/>
                <c:pt idx="0">
                  <c:v>Direct report</c:v>
                </c:pt>
              </c:strCache>
            </c:strRef>
          </c:tx>
          <c:spPr>
            <a:solidFill>
              <a:srgbClr val="27CED7"/>
            </a:solidFill>
            <a:ln>
              <a:solidFill>
                <a:srgbClr val="27CED7"/>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...is available and creates forums for dialogue even on hard questions</c:v>
                </c:pt>
                <c:pt idx="1">
                  <c:v>...listens and gives directly, both positive and negative, feedback</c:v>
                </c:pt>
                <c:pt idx="2">
                  <c:v>...prepares, performs and follows up effective meetings</c:v>
                </c:pt>
              </c:strCache>
            </c:strRef>
          </c:cat>
          <c:val>
            <c:numRef>
              <c:f>DataSheet!$E$2:$E$4</c:f>
              <c:numCache>
                <c:formatCode>General</c:formatCode>
                <c:ptCount val="3"/>
                <c:pt idx="0">
                  <c:v>16.666667</c:v>
                </c:pt>
                <c:pt idx="1">
                  <c:v>27.777778000000001</c:v>
                </c:pt>
                <c:pt idx="2">
                  <c:v>22.222221999999999</c:v>
                </c:pt>
              </c:numCache>
            </c:numRef>
          </c:val>
          <c:extLst>
            <c:ext xmlns:c16="http://schemas.microsoft.com/office/drawing/2014/chart" uri="{C3380CC4-5D6E-409C-BE32-E72D297353CC}">
              <c16:uniqueId val="{00000002-F9A5-46F7-AFB5-CCB63CA3FDC6}"/>
            </c:ext>
          </c:extLst>
        </c:ser>
        <c:ser>
          <c:idx val="3"/>
          <c:order val="3"/>
          <c:tx>
            <c:strRef>
              <c:f>DataSheet!$F$1</c:f>
              <c:strCache>
                <c:ptCount val="1"/>
                <c:pt idx="0">
                  <c:v>Peers</c:v>
                </c:pt>
              </c:strCache>
            </c:strRef>
          </c:tx>
          <c:spPr>
            <a:solidFill>
              <a:srgbClr val="62A39F"/>
            </a:solidFill>
            <a:ln>
              <a:solidFill>
                <a:srgbClr val="62A39F"/>
              </a:solidFill>
            </a:ln>
          </c:spPr>
          <c:invertIfNegative val="0"/>
          <c:dLbls>
            <c:numFmt formatCode="#,##0_);\(#,##0\)" sourceLinked="0"/>
            <c:spPr>
              <a:noFill/>
              <a:ln>
                <a:noFill/>
              </a:ln>
              <a:effectLst/>
            </c:spPr>
            <c:txPr>
              <a:bodyPr tIns="0" bIns="0"/>
              <a:lstStyle/>
              <a:p>
                <a:pPr>
                  <a:defRPr sz="1000" spc="50">
                    <a:solidFill>
                      <a:schemeClr val="tx1">
                        <a:lumMod val="166234"/>
                      </a:schemeClr>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DataSheet!$B$2:$B$4</c:f>
              <c:strCache>
                <c:ptCount val="3"/>
                <c:pt idx="0">
                  <c:v>...is available and creates forums for dialogue even on hard questions</c:v>
                </c:pt>
                <c:pt idx="1">
                  <c:v>...listens and gives directly, both positive and negative, feedback</c:v>
                </c:pt>
                <c:pt idx="2">
                  <c:v>...prepares, performs and follows up effective meetings</c:v>
                </c:pt>
              </c:strCache>
            </c:strRef>
          </c:cat>
          <c:val>
            <c:numRef>
              <c:f>DataSheet!$F$2:$F$4</c:f>
              <c:numCache>
                <c:formatCode>General</c:formatCode>
                <c:ptCount val="3"/>
                <c:pt idx="0">
                  <c:v>31.111111000000001</c:v>
                </c:pt>
                <c:pt idx="1">
                  <c:v>44.444443999999997</c:v>
                </c:pt>
                <c:pt idx="2">
                  <c:v>42.222222000000002</c:v>
                </c:pt>
              </c:numCache>
            </c:numRef>
          </c:val>
          <c:extLst>
            <c:ext xmlns:c16="http://schemas.microsoft.com/office/drawing/2014/chart" uri="{C3380CC4-5D6E-409C-BE32-E72D297353CC}">
              <c16:uniqueId val="{00000003-F9A5-46F7-AFB5-CCB63CA3FDC6}"/>
            </c:ext>
          </c:extLst>
        </c:ser>
        <c:dLbls>
          <c:showLegendKey val="0"/>
          <c:showVal val="0"/>
          <c:showCatName val="0"/>
          <c:showSerName val="0"/>
          <c:showPercent val="0"/>
          <c:showBubbleSize val="0"/>
        </c:dLbls>
        <c:gapWidth val="162"/>
        <c:overlap val="-27"/>
        <c:axId val="54877568"/>
        <c:axId val="46285952"/>
      </c:barChart>
      <c:catAx>
        <c:axId val="54877568"/>
        <c:scaling>
          <c:orientation val="minMax"/>
        </c:scaling>
        <c:delete val="0"/>
        <c:axPos val="b"/>
        <c:numFmt formatCode="General" sourceLinked="0"/>
        <c:majorTickMark val="out"/>
        <c:minorTickMark val="none"/>
        <c:tickLblPos val="low"/>
        <c:spPr>
          <a:noFill/>
          <a:ln w="9525">
            <a:solidFill>
              <a:srgbClr val="7F7F7F">
                <a:alpha val="20000"/>
              </a:srgbClr>
            </a:solidFill>
            <a:round/>
          </a:ln>
        </c:spPr>
        <c:txPr>
          <a:bodyPr/>
          <a:lstStyle/>
          <a:p>
            <a:pPr>
              <a:defRPr sz="1200" spc="50"/>
            </a:pPr>
            <a:endParaRPr lang="en-US"/>
          </a:p>
        </c:txPr>
        <c:crossAx val="46285952"/>
        <c:crosses val="autoZero"/>
        <c:auto val="1"/>
        <c:lblAlgn val="ctr"/>
        <c:lblOffset val="100"/>
        <c:noMultiLvlLbl val="0"/>
      </c:catAx>
      <c:valAx>
        <c:axId val="46285952"/>
        <c:scaling>
          <c:orientation val="minMax"/>
          <c:max val="100"/>
          <c:min val="0"/>
        </c:scaling>
        <c:delete val="0"/>
        <c:axPos val="l"/>
        <c:majorGridlines>
          <c:spPr>
            <a:ln w="9525">
              <a:solidFill>
                <a:srgbClr val="7F7F7F">
                  <a:alpha val="20000"/>
                </a:srgbClr>
              </a:solidFill>
              <a:round/>
            </a:ln>
            <a:effectLst/>
          </c:spPr>
        </c:majorGridlines>
        <c:numFmt formatCode="#,##0_);\(#,##0\)" sourceLinked="0"/>
        <c:majorTickMark val="out"/>
        <c:minorTickMark val="none"/>
        <c:tickLblPos val="nextTo"/>
        <c:spPr>
          <a:noFill/>
          <a:ln>
            <a:noFill/>
          </a:ln>
        </c:spPr>
        <c:txPr>
          <a:bodyPr/>
          <a:lstStyle/>
          <a:p>
            <a:pPr>
              <a:defRPr sz="1000" spc="50">
                <a:solidFill>
                  <a:schemeClr val="tx1">
                    <a:lumMod val="166234"/>
                  </a:schemeClr>
                </a:solidFill>
              </a:defRPr>
            </a:pPr>
            <a:endParaRPr lang="en-US"/>
          </a:p>
        </c:txPr>
        <c:crossAx val="54877568"/>
        <c:crosses val="min"/>
        <c:crossBetween val="between"/>
      </c:valAx>
      <c:spPr>
        <a:noFill/>
      </c:spPr>
    </c:plotArea>
    <c:legend>
      <c:legendPos val="t"/>
      <c:overlay val="0"/>
      <c:spPr>
        <a:noFill/>
      </c:spPr>
      <c:txPr>
        <a:bodyPr/>
        <a:lstStyle/>
        <a:p>
          <a:pPr>
            <a:defRPr sz="1000" spc="50"/>
          </a:pPr>
          <a:endParaRPr lang="en-US"/>
        </a:p>
      </c:txPr>
    </c:legend>
    <c:plotVisOnly val="1"/>
    <c:dispBlanksAs val="zero"/>
    <c:showDLblsOverMax val="1"/>
  </c:chart>
  <c:spPr>
    <a:noFill/>
    <a:ln>
      <a:noFill/>
    </a:ln>
  </c:sp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bin"/><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Empty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291035388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2762042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GB"/>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282400382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291206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2743606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234795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4273374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GB"/>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0984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96262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49662432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B973CA0-2862-8E4E-8736-AEA74F929720}" type="datetimeFigureOut">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2024-02-16</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E1FAAFA-8BCD-E24D-AE8B-994392D13A5F}" type="slidenum">
              <a:rPr kumimoji="0" lang="sv-SE"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a:ln>
                <a:noFill/>
              </a:ln>
              <a:solidFill>
                <a:srgbClr val="000000">
                  <a:tint val="75000"/>
                </a:srgbClr>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4226602789"/>
      </p:ext>
    </p:extLst>
  </p:cSld>
  <p:clrMap bg1="lt1" tx1="dk1" bg2="lt2" tx2="dk2" accent1="accent1" accent2="accent2" accent3="accent3" accent4="accent4" accent5="accent5" accent6="accent6" hlink="hlink" folHlink="folHlink"/>
  <p:sldLayoutIdLst>
    <p:sldLayoutId id="2147483655" r:id="rId1"/>
    <p:sldLayoutId id="2147483654" r:id="rId2"/>
    <p:sldLayoutId id="2147483652" r:id="rId3"/>
    <p:sldLayoutId id="2147483659" r:id="rId4"/>
    <p:sldLayoutId id="2147483657" r:id="rId5"/>
    <p:sldLayoutId id="2147483656" r:id="rId6"/>
    <p:sldLayoutId id="2147483653" r:id="rId7"/>
    <p:sldLayoutId id="2147483651" r:id="rId8"/>
    <p:sldLayoutId id="2147483660" r:id="rId9"/>
    <p:sldLayoutId id="2147483658" r:id="rId10"/>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3FEBF-CB39-C145-340B-2A3D97BA4687}"/>
            </a:ext>
          </a:extLst>
        </p:cNvPr>
        <p:cNvGrpSpPr/>
        <p:nvPr/>
      </p:nvGrpSpPr>
      <p:grpSpPr>
        <a:xfrm>
          <a:off x="0" y="0"/>
          <a:ext cx="0" cy="0"/>
          <a:chOff x="0" y="0"/>
          <a:chExt cx="0" cy="0"/>
        </a:xfrm>
      </p:grpSpPr>
      <p:sp>
        <p:nvSpPr>
          <p:cNvPr id="2" name="Title1Center">
            <a:extLst>
              <a:ext uri="{FF2B5EF4-FFF2-40B4-BE49-F238E27FC236}">
                <a16:creationId xmlns:a16="http://schemas.microsoft.com/office/drawing/2014/main" id="{DDDA6B2D-FCDC-70DB-207F-DCF70B67497E}"/>
              </a:ext>
            </a:extLst>
          </p:cNvPr>
          <p:cNvSpPr>
            <a:spLocks noGrp="1"/>
          </p:cNvSpPr>
          <p:nvPr>
            <p:ph type="title"/>
          </p:nvPr>
        </p:nvSpPr>
        <p:spPr/>
        <p:txBody>
          <a:bodyPr/>
          <a:lstStyle/>
          <a:p>
            <a:r>
              <a:rPr lang="sv-SE" dirty="0">
                <a:solidFill>
                  <a:schemeClr val="tx1"/>
                </a:solidFill>
              </a:rPr>
              <a:t>360° report</a:t>
            </a:r>
          </a:p>
        </p:txBody>
      </p:sp>
      <p:sp>
        <p:nvSpPr>
          <p:cNvPr id="4" name="Title2Center">
            <a:extLst>
              <a:ext uri="{FF2B5EF4-FFF2-40B4-BE49-F238E27FC236}">
                <a16:creationId xmlns:a16="http://schemas.microsoft.com/office/drawing/2014/main" id="{BEA35669-55F0-FAA5-F9B4-4B9624B844AE}"/>
              </a:ext>
            </a:extLst>
          </p:cNvPr>
          <p:cNvSpPr txBox="1"/>
          <p:nvPr/>
        </p:nvSpPr>
        <p:spPr>
          <a:xfrm>
            <a:off x="2978929" y="4143141"/>
            <a:ext cx="6234142" cy="670366"/>
          </a:xfrm>
          <a:prstGeom prst="rect">
            <a:avLst/>
          </a:prstGeom>
          <a:noFill/>
        </p:spPr>
        <p:txBody>
          <a:bodyPr vertOverflow="clip" wrap="square" lIns="0" tIns="0" rIns="0" bIns="0" rtlCol="0" anchor="ctr"/>
          <a:lstStyle/>
          <a:p>
            <a:pPr algn="ctr"/>
            <a:r>
              <a:rPr lang="en-GB" sz="1600" spc="62" noProof="1"/>
              <a:t>Elliot</a:t>
            </a:r>
          </a:p>
        </p:txBody>
      </p:sp>
      <p:grpSp>
        <p:nvGrpSpPr>
          <p:cNvPr id="5000" name="BodyContent"/>
          <p:cNvGrpSpPr/>
          <p:nvPr/>
        </p:nvGrpSpPr>
        <p:grpSpPr>
          <a:xfrm>
            <a:off x="612000" y="2160000"/>
            <a:ext cx="1572405" cy="351649"/>
            <a:chOff x="612000" y="2160000"/>
            <a:chExt cx="1572405" cy="351649"/>
          </a:xfrm>
        </p:grpSpPr>
        <p:graphicFrame>
          <p:nvGraphicFramePr>
            <p:cNvPr id="5002" name="BodyContentTable"/>
            <p:cNvGraphicFramePr>
              <a:graphicFrameLocks/>
            </p:cNvGraphicFramePr>
            <p:nvPr/>
          </p:nvGraphicFramePr>
          <p:xfrm>
            <a:off x="612000" y="2160000"/>
            <a:ext cx="1572405" cy="351649"/>
          </p:xfrm>
          <a:graphic>
            <a:graphicData uri="http://schemas.openxmlformats.org/drawingml/2006/table">
              <a:tbl>
                <a:tblPr/>
                <a:tblGrid>
                  <a:gridCol w="1572405">
                    <a:extLst>
                      <a:ext uri="{9D8B030D-6E8A-4147-A177-3AD203B41FA5}">
                        <a16:colId xmlns:a16="http://schemas.microsoft.com/office/drawing/2014/main" val="20000"/>
                      </a:ext>
                    </a:extLst>
                  </a:gridCol>
                </a:tblGrid>
                <a:tr h="351649">
                  <a:tc>
                    <a:txBody>
                      <a:bodyPr/>
                      <a:lstStyle/>
                      <a:p>
                        <a:endParaRPr lang="en-US"/>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grpSp>
    </p:spTree>
    <p:extLst>
      <p:ext uri="{BB962C8B-B14F-4D97-AF65-F5344CB8AC3E}">
        <p14:creationId xmlns:p14="http://schemas.microsoft.com/office/powerpoint/2010/main" val="157798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HeaderRight">
            <a:extLst>
              <a:ext uri="{FF2B5EF4-FFF2-40B4-BE49-F238E27FC236}">
                <a16:creationId xmlns:a16="http://schemas.microsoft.com/office/drawing/2014/main" id="{FF53E8F2-D864-4E45-13D5-B792871E2795}"/>
              </a:ext>
            </a:extLst>
          </p:cNvPr>
          <p:cNvSpPr/>
          <p:nvPr/>
        </p:nvSpPr>
        <p:spPr>
          <a:xfrm>
            <a:off x="5922740" y="1692000"/>
            <a:ext cx="4572000" cy="4536504"/>
          </a:xfrm>
          <a:prstGeom prst="rect">
            <a:avLst/>
          </a:prstGeom>
          <a:ln>
            <a:noFill/>
          </a:ln>
        </p:spPr>
        <p:txBody>
          <a:bodyPr wrap="square" lIns="0" tIns="0" rIns="0" bIns="0" numCol="1" spcCol="540000" anchor="ctr">
            <a:noAutofit/>
          </a:bodyPr>
          <a:lstStyle/>
          <a:p>
            <a:br>
              <a:rPr lang="en-GB" sz="1200" noProof="1"/>
            </a:br>
            <a:br>
              <a:rPr lang="en-GB" sz="1200" noProof="1"/>
            </a:br>
            <a:br>
              <a:rPr lang="en-GB" sz="1200" noProof="1"/>
            </a:br>
            <a:br>
              <a:rPr lang="en-GB" sz="1200" noProof="1"/>
            </a:br>
            <a:br>
              <a:rPr lang="en-GB" sz="1200" noProof="1"/>
            </a:br>
            <a:r>
              <a:rPr lang="en-GB" sz="1200" b="1" noProof="1"/>
              <a:t>How to work with the results of a 360 evaluation:</a:t>
            </a:r>
            <a:br>
              <a:rPr lang="en-GB" sz="1200" b="1" noProof="1"/>
            </a:br>
            <a:br>
              <a:rPr lang="en-GB" sz="1200" noProof="1"/>
            </a:br>
            <a:r>
              <a:rPr lang="en-GB" sz="1200" noProof="1"/>
              <a:t>1. Review the Results: Carefully analyze the scores and feedback received from each group to gain a comprehensive understanding of the evaluation outcomes.</a:t>
            </a:r>
            <a:br>
              <a:rPr lang="en-GB" sz="1200" noProof="1"/>
            </a:br>
            <a:br>
              <a:rPr lang="en-GB" sz="1200" noProof="1"/>
            </a:br>
            <a:r>
              <a:rPr lang="en-GB" sz="1200" noProof="1"/>
              <a:t>2. Reflect and Acknowledge: Take time to reflect on the feedback and be open to acknowledging areas where improvement is needed. Recognize both strengths and weaknesses to develop a balanced perspective.</a:t>
            </a:r>
            <a:br>
              <a:rPr lang="en-GB" sz="1200" noProof="1"/>
            </a:br>
            <a:br>
              <a:rPr lang="en-GB" sz="1200" noProof="1"/>
            </a:br>
            <a:r>
              <a:rPr lang="en-GB" sz="1200" noProof="1"/>
              <a:t>3. Seek Clarification: Read your feedback comments carefully. This will help in understanding the feedback scores better and taking appropriate actions.</a:t>
            </a:r>
            <a:br>
              <a:rPr lang="en-GB" sz="1200" noProof="1"/>
            </a:br>
            <a:br>
              <a:rPr lang="en-GB" sz="1200" noProof="1"/>
            </a:br>
            <a:r>
              <a:rPr lang="en-GB" sz="1200" noProof="1"/>
              <a:t>4. Set Goals: Based on the evaluation results</a:t>
            </a:r>
            <a:endParaRPr lang="en-GB" sz="1400" noProof="1"/>
          </a:p>
        </p:txBody>
      </p:sp>
      <p:sp>
        <p:nvSpPr>
          <p:cNvPr id="7" name="BodyHeaderLeft">
            <a:extLst>
              <a:ext uri="{FF2B5EF4-FFF2-40B4-BE49-F238E27FC236}">
                <a16:creationId xmlns:a16="http://schemas.microsoft.com/office/drawing/2014/main" id="{991615E7-E24D-7381-457C-7DC0DCA6F0D4}"/>
              </a:ext>
            </a:extLst>
          </p:cNvPr>
          <p:cNvSpPr/>
          <p:nvPr/>
        </p:nvSpPr>
        <p:spPr>
          <a:xfrm>
            <a:off x="621365" y="1570397"/>
            <a:ext cx="4572000" cy="4536504"/>
          </a:xfrm>
          <a:prstGeom prst="rect">
            <a:avLst/>
          </a:prstGeom>
          <a:ln>
            <a:noFill/>
          </a:ln>
        </p:spPr>
        <p:txBody>
          <a:bodyPr wrap="square" lIns="0" tIns="0" rIns="0" bIns="0" numCol="1" spcCol="540000" anchor="ctr">
            <a:noAutofit/>
          </a:bodyPr>
          <a:lstStyle/>
          <a:p>
            <a:r>
              <a:rPr lang="en-GB" sz="1200" noProof="1"/>
              <a:t>A 360 evaluation gathers feedback on a manager's performance from multiple perspectives, including colleagues, employees, superiors, and the manager themselves. The results provide insights into strengths and areas for improvement, enhancing leadership skills and overall effectiveness.</a:t>
            </a:r>
            <a:br>
              <a:rPr lang="en-GB" sz="1200" noProof="1"/>
            </a:br>
            <a:br>
              <a:rPr lang="en-GB" sz="1200" noProof="1"/>
            </a:br>
            <a:r>
              <a:rPr lang="en-GB" sz="1200" b="1" noProof="1"/>
              <a:t>Key points to consider when interpreting the results:</a:t>
            </a:r>
            <a:br>
              <a:rPr lang="en-GB" sz="1200" noProof="1"/>
            </a:br>
            <a:br>
              <a:rPr lang="en-GB" sz="1200" noProof="1"/>
            </a:br>
            <a:r>
              <a:rPr lang="en-GB" sz="1200" noProof="1"/>
              <a:t>1. Range of Scores: Scores range from 0 to 100, with higher scores indicating better performance. Analyze scores from each group to identify patterns and trends.</a:t>
            </a:r>
            <a:br>
              <a:rPr lang="en-GB" sz="1200" noProof="1"/>
            </a:br>
            <a:br>
              <a:rPr lang="en-GB" sz="1200" noProof="1"/>
            </a:br>
            <a:r>
              <a:rPr lang="en-GB" sz="1200" noProof="1"/>
              <a:t>2. Feedback from Different Perspectives: Multiple sources provide a well-rounded view of the manager's performance.</a:t>
            </a:r>
            <a:br>
              <a:rPr lang="en-GB" sz="1200" noProof="1"/>
            </a:br>
            <a:br>
              <a:rPr lang="en-GB" sz="1200" noProof="1"/>
            </a:br>
            <a:r>
              <a:rPr lang="en-GB" sz="1200" noProof="1"/>
              <a:t>3. Identifying Strengths: Pay attention to consistently high scores to leverage strengths.</a:t>
            </a:r>
            <a:br>
              <a:rPr lang="en-GB" sz="1200" noProof="1"/>
            </a:br>
            <a:br>
              <a:rPr lang="en-GB" sz="1200" noProof="1"/>
            </a:br>
            <a:r>
              <a:rPr lang="en-GB" sz="1200" noProof="1"/>
              <a:t>4. Areas for Improvement: Low scores or consistent feedback highlight areas requiring attention.</a:t>
            </a:r>
            <a:br>
              <a:rPr lang="en-GB" sz="1200" noProof="1"/>
            </a:br>
            <a:br>
              <a:rPr lang="en-GB" sz="1200" noProof="1"/>
            </a:br>
            <a:r>
              <a:rPr lang="en-GB" sz="1200" noProof="1"/>
              <a:t>5. Self-Assessment: Reflect on own performance and compare it to feedback received from others to identify blind spots and set improvement goals.</a:t>
            </a:r>
            <a:endParaRPr lang="en-GB" sz="1400" noProof="1"/>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Interpreting a 360 Evaluation</a:t>
            </a:r>
          </a:p>
        </p:txBody>
      </p:sp>
      <p:grpSp>
        <p:nvGrpSpPr>
          <p:cNvPr id="5000" name="BodyContent"/>
          <p:cNvGrpSpPr/>
          <p:nvPr/>
        </p:nvGrpSpPr>
        <p:grpSpPr>
          <a:xfrm>
            <a:off x="612000" y="2160000"/>
            <a:ext cx="1572405" cy="351649"/>
            <a:chOff x="612000" y="2160000"/>
            <a:chExt cx="1572405" cy="351649"/>
          </a:xfrm>
        </p:grpSpPr>
        <p:graphicFrame>
          <p:nvGraphicFramePr>
            <p:cNvPr id="5002" name="BodyContentTable"/>
            <p:cNvGraphicFramePr>
              <a:graphicFrameLocks/>
            </p:cNvGraphicFramePr>
            <p:nvPr/>
          </p:nvGraphicFramePr>
          <p:xfrm>
            <a:off x="612000" y="2160000"/>
            <a:ext cx="1572405" cy="351649"/>
          </p:xfrm>
          <a:graphic>
            <a:graphicData uri="http://schemas.openxmlformats.org/drawingml/2006/table">
              <a:tbl>
                <a:tblPr/>
                <a:tblGrid>
                  <a:gridCol w="1572405">
                    <a:extLst>
                      <a:ext uri="{9D8B030D-6E8A-4147-A177-3AD203B41FA5}">
                        <a16:colId xmlns:a16="http://schemas.microsoft.com/office/drawing/2014/main" val="20000"/>
                      </a:ext>
                    </a:extLst>
                  </a:gridCol>
                </a:tblGrid>
                <a:tr h="351649">
                  <a:tc>
                    <a:txBody>
                      <a:bodyPr/>
                      <a:lstStyle/>
                      <a:p>
                        <a:endParaRPr lang="en-US"/>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grpSp>
    </p:spTree>
    <p:extLst>
      <p:ext uri="{BB962C8B-B14F-4D97-AF65-F5344CB8AC3E}">
        <p14:creationId xmlns:p14="http://schemas.microsoft.com/office/powerpoint/2010/main" val="3109180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Base: all respondents; averages are shown</a:t>
            </a:r>
            <a:endParaRPr lang="en-GB" sz="1200" noProof="1">
              <a:solidFill>
                <a:schemeClr val="tx1">
                  <a:lumMod val="50000"/>
                  <a:lumOff val="50000"/>
                </a:schemeClr>
              </a:solidFill>
            </a:endParaRPr>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Overview for Elliot</a:t>
            </a:r>
          </a:p>
        </p:txBody>
      </p:sp>
      <p:grpSp>
        <p:nvGrpSpPr>
          <p:cNvPr id="5000" name="BodyContent"/>
          <p:cNvGrpSpPr/>
          <p:nvPr/>
        </p:nvGrpSpPr>
        <p:grpSpPr>
          <a:xfrm>
            <a:off x="612000" y="2160000"/>
            <a:ext cx="8280000" cy="3816000"/>
            <a:chOff x="612000" y="2160000"/>
            <a:chExt cx="8280000" cy="3816000"/>
          </a:xfrm>
        </p:grpSpPr>
        <p:graphicFrame>
          <p:nvGraphicFramePr>
            <p:cNvPr id="5002" name="BodyContentTable"/>
            <p:cNvGraphicFramePr>
              <a:graphicFrameLocks/>
            </p:cNvGraphicFramePr>
            <p:nvPr/>
          </p:nvGraphicFramePr>
          <p:xfrm>
            <a:off x="612000" y="2160000"/>
            <a:ext cx="8280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Top 5 strengths according to evaluators.</a:t>
            </a:r>
            <a:br>
              <a:rPr lang="en-GB" sz="1200" spc="62" noProof="1"/>
            </a:br>
            <a:br>
              <a:rPr lang="en-GB" sz="1200" spc="62" noProof="1"/>
            </a:br>
            <a:r>
              <a:rPr lang="en-GB" sz="1200" spc="62" noProof="1"/>
              <a:t>Elliot...</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Strengths of Elliot as a leader</a:t>
            </a:r>
          </a:p>
        </p:txBody>
      </p:sp>
      <p:grpSp>
        <p:nvGrpSpPr>
          <p:cNvPr id="5000" name="BodyContent"/>
          <p:cNvGrpSpPr/>
          <p:nvPr/>
        </p:nvGrpSpPr>
        <p:grpSpPr>
          <a:xfrm>
            <a:off x="612000" y="2160000"/>
            <a:ext cx="9360000" cy="3816000"/>
            <a:chOff x="612000" y="2160000"/>
            <a:chExt cx="9360000" cy="3816000"/>
          </a:xfrm>
        </p:grpSpPr>
        <p:graphicFrame>
          <p:nvGraphicFramePr>
            <p:cNvPr id="5002" name="BodyContentTable"/>
            <p:cNvGraphicFramePr>
              <a:graphicFrameLocks/>
            </p:cNvGraphicFramePr>
            <p:nvPr/>
          </p:nvGraphicFramePr>
          <p:xfrm>
            <a:off x="612000" y="2160000"/>
            <a:ext cx="9360000" cy="3816000"/>
          </p:xfrm>
          <a:graphic>
            <a:graphicData uri="http://schemas.openxmlformats.org/drawingml/2006/table">
              <a:tbl>
                <a:tblPr/>
                <a:tblGrid>
                  <a:gridCol w="3960000">
                    <a:extLst>
                      <a:ext uri="{9D8B030D-6E8A-4147-A177-3AD203B41FA5}">
                        <a16:colId xmlns:a16="http://schemas.microsoft.com/office/drawing/2014/main" val="20000"/>
                      </a:ext>
                    </a:extLst>
                  </a:gridCol>
                  <a:gridCol w="900000">
                    <a:extLst>
                      <a:ext uri="{9D8B030D-6E8A-4147-A177-3AD203B41FA5}">
                        <a16:colId xmlns:a16="http://schemas.microsoft.com/office/drawing/2014/main" val="20001"/>
                      </a:ext>
                    </a:extLst>
                  </a:gridCol>
                  <a:gridCol w="900000">
                    <a:extLst>
                      <a:ext uri="{9D8B030D-6E8A-4147-A177-3AD203B41FA5}">
                        <a16:colId xmlns:a16="http://schemas.microsoft.com/office/drawing/2014/main" val="20002"/>
                      </a:ext>
                    </a:extLst>
                  </a:gridCol>
                  <a:gridCol w="900000">
                    <a:extLst>
                      <a:ext uri="{9D8B030D-6E8A-4147-A177-3AD203B41FA5}">
                        <a16:colId xmlns:a16="http://schemas.microsoft.com/office/drawing/2014/main" val="20003"/>
                      </a:ext>
                    </a:extLst>
                  </a:gridCol>
                  <a:gridCol w="900000">
                    <a:extLst>
                      <a:ext uri="{9D8B030D-6E8A-4147-A177-3AD203B41FA5}">
                        <a16:colId xmlns:a16="http://schemas.microsoft.com/office/drawing/2014/main" val="20004"/>
                      </a:ext>
                    </a:extLst>
                  </a:gridCol>
                  <a:gridCol w="900000">
                    <a:extLst>
                      <a:ext uri="{9D8B030D-6E8A-4147-A177-3AD203B41FA5}">
                        <a16:colId xmlns:a16="http://schemas.microsoft.com/office/drawing/2014/main" val="20005"/>
                      </a:ext>
                    </a:extLst>
                  </a:gridCol>
                  <a:gridCol w="900000">
                    <a:extLst>
                      <a:ext uri="{9D8B030D-6E8A-4147-A177-3AD203B41FA5}">
                        <a16:colId xmlns:a16="http://schemas.microsoft.com/office/drawing/2014/main" val="20006"/>
                      </a:ext>
                    </a:extLst>
                  </a:gridCol>
                </a:tblGrid>
                <a:tr h="636000">
                  <a:tc>
                    <a:txBody>
                      <a:bodyPr/>
                      <a:lstStyle/>
                      <a:p>
                        <a:pPr algn="ctr" fontAlgn="ctr">
                          <a:defRPr spc="50"/>
                        </a:pPr>
                        <a:endParaRPr sz="1100" dirty="0"/>
                      </a:p>
                    </a:txBody>
                    <a:tcPr marL="72000" marR="72000" marT="0" marB="0" anchor="ctr">
                      <a:lnL>
                        <a:noFill/>
                      </a:lnL>
                      <a:lnR>
                        <a:noFill/>
                      </a:lnR>
                      <a:lnT>
                        <a:noFill/>
                      </a:lnT>
                      <a:lnB>
                        <a:noFill/>
                      </a:lnB>
                    </a:tcPr>
                  </a:tc>
                  <a:tc gridSpan="2">
                    <a:txBody>
                      <a:bodyPr/>
                      <a:lstStyle/>
                      <a:p>
                        <a:pPr algn="ctr" fontAlgn="ctr">
                          <a:defRPr spc="50"/>
                        </a:pPr>
                        <a:endParaRPr sz="1100" dirty="0"/>
                      </a:p>
                    </a:txBody>
                    <a:tcPr marL="72000" marR="72000" marT="0" marB="0" anchor="ctr">
                      <a:lnL>
                        <a:noFill/>
                      </a:lnL>
                      <a:lnR>
                        <a:noFill/>
                      </a:lnR>
                      <a:lnT>
                        <a:noFill/>
                      </a:lnT>
                      <a:lnB>
                        <a:noFill/>
                      </a:lnB>
                    </a:tcPr>
                  </a:tc>
                  <a:tc hMerge="1">
                    <a:txBody>
                      <a:bodyPr/>
                      <a:lstStyle/>
                      <a:p>
                        <a:pPr algn="ctr" fontAlgn="ctr">
                          <a:defRPr spc="50"/>
                        </a:pPr>
                        <a:endParaRPr sz="1100" dirty="0"/>
                      </a:p>
                    </a:txBody>
                    <a:tcPr marL="72000" marR="72000" marT="0" marB="0" anchor="ctr">
                      <a:lnL>
                        <a:noFill/>
                      </a:lnL>
                      <a:lnR>
                        <a:noFill/>
                      </a:lnR>
                      <a:lnT>
                        <a:noFill/>
                      </a:lnT>
                      <a:lnB>
                        <a:noFill/>
                      </a:lnB>
                    </a:tcPr>
                  </a:tc>
                  <a:tc>
                    <a:txBody>
                      <a:bodyPr/>
                      <a:lstStyle/>
                      <a:p>
                        <a:pPr algn="ctr" fontAlgn="ctr">
                          <a:defRPr spc="50"/>
                        </a:pPr>
                        <a:endParaRPr sz="1100" dirty="0"/>
                      </a:p>
                    </a:txBody>
                    <a:tcPr marL="72000" marR="72000" marT="0" marB="0" anchor="ctr">
                      <a:lnL>
                        <a:noFill/>
                      </a:lnL>
                      <a:lnR>
                        <a:noFill/>
                      </a:lnR>
                      <a:lnT>
                        <a:noFill/>
                      </a:lnT>
                      <a:lnB>
                        <a:noFill/>
                      </a:lnB>
                    </a:tcPr>
                  </a:tc>
                  <a:tc>
                    <a:txBody>
                      <a:bodyPr/>
                      <a:lstStyle/>
                      <a:p>
                        <a:pPr algn="ctr" fontAlgn="ctr">
                          <a:defRPr spc="50"/>
                        </a:pPr>
                        <a:endParaRPr sz="1100" dirty="0"/>
                      </a:p>
                    </a:txBody>
                    <a:tcPr marL="72000" marR="72000" marT="0" marB="0" anchor="ctr">
                      <a:lnL>
                        <a:noFill/>
                      </a:lnL>
                      <a:lnR>
                        <a:noFill/>
                      </a:lnR>
                      <a:lnT>
                        <a:noFill/>
                      </a:lnT>
                      <a:lnB>
                        <a:noFill/>
                      </a:lnB>
                    </a:tcPr>
                  </a:tc>
                  <a:tc>
                    <a:txBody>
                      <a:bodyPr/>
                      <a:lstStyle/>
                      <a:p>
                        <a:pPr algn="ctr" fontAlgn="ctr">
                          <a:defRPr spc="50"/>
                        </a:pPr>
                        <a:endParaRPr sz="1100" dirty="0"/>
                      </a:p>
                    </a:txBody>
                    <a:tcPr marL="72000" marR="72000" marT="0" marB="0" anchor="ctr">
                      <a:lnL>
                        <a:noFill/>
                      </a:lnL>
                      <a:lnR>
                        <a:noFill/>
                      </a:lnR>
                      <a:lnT>
                        <a:noFill/>
                      </a:lnT>
                      <a:lnB>
                        <a:noFill/>
                      </a:lnB>
                    </a:tcPr>
                  </a:tc>
                  <a:tc>
                    <a:txBody>
                      <a:bodyPr/>
                      <a:lstStyle/>
                      <a:p>
                        <a:pPr algn="ctr" fontAlgn="ctr">
                          <a:defRPr spc="50"/>
                        </a:pPr>
                        <a:endParaRPr sz="1100" dirty="0"/>
                      </a:p>
                    </a:txBody>
                    <a:tcPr marL="72000" marR="72000" marT="0" marB="0" anchor="ctr">
                      <a:lnL>
                        <a:noFill/>
                      </a:lnL>
                      <a:lnR>
                        <a:noFill/>
                      </a:lnR>
                      <a:lnT>
                        <a:noFill/>
                      </a:lnT>
                      <a:lnB>
                        <a:noFill/>
                      </a:lnB>
                    </a:tcPr>
                  </a:tc>
                  <a:extLst>
                    <a:ext uri="{0D108BD9-81ED-4DB2-BD59-A6C34878D82A}">
                      <a16:rowId xmlns:a16="http://schemas.microsoft.com/office/drawing/2014/main" val="10000"/>
                    </a:ext>
                  </a:extLst>
                </a:tr>
                <a:tr h="636000">
                  <a:tc>
                    <a:txBody>
                      <a:bodyPr/>
                      <a:lstStyle/>
                      <a:p>
                        <a:pPr algn="r" fontAlgn="ctr">
                          <a:defRPr spc="50"/>
                        </a:pPr>
                        <a:endParaRPr sz="1100" dirty="0"/>
                      </a:p>
                    </a:txBody>
                    <a:tcPr marL="72000" marR="72000" marT="0" marB="0" anchor="ctr">
                      <a:lnL>
                        <a:noFill/>
                      </a:lnL>
                      <a:lnR>
                        <a:noFill/>
                      </a:lnR>
                      <a:lnT>
                        <a:noFill/>
                      </a:lnT>
                      <a:lnB>
                        <a:noFill/>
                      </a:lnB>
                    </a:tcPr>
                  </a:tc>
                  <a:tc gridSpan="2">
                    <a:txBody>
                      <a:bodyPr/>
                      <a:lstStyle/>
                      <a:p>
                        <a:pPr algn="r" fontAlgn="ctr">
                          <a:defRPr spc="50"/>
                        </a:pPr>
                        <a:endParaRPr sz="1100" dirty="0"/>
                      </a:p>
                    </a:txBody>
                    <a:tcPr marL="72000" marR="72000" marT="0" marB="0" anchor="ctr">
                      <a:lnL>
                        <a:noFill/>
                      </a:lnL>
                      <a:lnR>
                        <a:noFill/>
                      </a:lnR>
                      <a:lnT>
                        <a:noFill/>
                      </a:lnT>
                      <a:lnB>
                        <a:noFill/>
                      </a:lnB>
                    </a:tcPr>
                  </a:tc>
                  <a:tc hMerge="1">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200" spc="50" noProof="1"/>
                          <a:t>47</a:t>
                        </a:r>
                      </a:p>
                    </a:txBody>
                    <a:tcPr marL="72000" marR="72000" marT="0" marB="0" anchor="ctr">
                      <a:lnL>
                        <a:noFill/>
                      </a:lnL>
                      <a:lnR>
                        <a:noFill/>
                      </a:lnR>
                      <a:lnT>
                        <a:noFill/>
                      </a:lnT>
                      <a:lnB>
                        <a:noFill/>
                      </a:lnB>
                    </a:tcPr>
                  </a:tc>
                  <a:tc>
                    <a:txBody>
                      <a:bodyPr/>
                      <a:lstStyle/>
                      <a:p>
                        <a:pPr algn="ctr" fontAlgn="ctr">
                          <a:defRPr spc="50"/>
                        </a:pPr>
                        <a:r>
                          <a:rPr lang="en-GB" sz="1200" spc="50" noProof="1"/>
                          <a:t>56</a:t>
                        </a:r>
                      </a:p>
                    </a:txBody>
                    <a:tcPr marL="72000" marR="72000" marT="0" marB="0" anchor="ctr">
                      <a:lnL>
                        <a:noFill/>
                      </a:lnL>
                      <a:lnR>
                        <a:noFill/>
                      </a:lnR>
                      <a:lnT>
                        <a:noFill/>
                      </a:lnT>
                      <a:lnB>
                        <a:noFill/>
                      </a:lnB>
                    </a:tcPr>
                  </a:tc>
                  <a:tc>
                    <a:txBody>
                      <a:bodyPr/>
                      <a:lstStyle/>
                      <a:p>
                        <a:pPr algn="ctr" fontAlgn="ctr">
                          <a:defRPr spc="50"/>
                        </a:pPr>
                        <a:r>
                          <a:rPr lang="en-GB" sz="1200" spc="50" noProof="1"/>
                          <a:t>33</a:t>
                        </a:r>
                      </a:p>
                    </a:txBody>
                    <a:tcPr marL="72000" marR="72000" marT="0" marB="0" anchor="ctr">
                      <a:lnL>
                        <a:noFill/>
                      </a:lnL>
                      <a:lnR>
                        <a:noFill/>
                      </a:lnR>
                      <a:lnT>
                        <a:noFill/>
                      </a:lnT>
                      <a:lnB>
                        <a:noFill/>
                      </a:lnB>
                    </a:tcPr>
                  </a:tc>
                  <a:tc>
                    <a:txBody>
                      <a:bodyPr/>
                      <a:lstStyle/>
                      <a:p>
                        <a:pPr algn="ctr" fontAlgn="ctr">
                          <a:defRPr spc="50"/>
                        </a:pPr>
                        <a:r>
                          <a:rPr lang="en-GB" sz="1200" spc="50" noProof="1"/>
                          <a:t>51</a:t>
                        </a:r>
                      </a:p>
                    </a:txBody>
                    <a:tcPr marL="72000" marR="72000" marT="0" marB="0" anchor="ctr">
                      <a:lnL>
                        <a:noFill/>
                      </a:lnL>
                      <a:lnR>
                        <a:noFill/>
                      </a:lnR>
                      <a:lnT>
                        <a:noFill/>
                      </a:lnT>
                      <a:lnB>
                        <a:noFill/>
                      </a:lnB>
                    </a:tcPr>
                  </a:tc>
                  <a:extLst>
                    <a:ext uri="{0D108BD9-81ED-4DB2-BD59-A6C34878D82A}">
                      <a16:rowId xmlns:a16="http://schemas.microsoft.com/office/drawing/2014/main" val="10001"/>
                    </a:ext>
                  </a:extLst>
                </a:tr>
                <a:tr h="636000">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gridSpan="2">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hMerge="1">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46</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44</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44</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47</a:t>
                        </a:r>
                      </a:p>
                    </a:txBody>
                    <a:tcPr marL="72000" marR="72000" marT="0" marB="0" anchor="ctr">
                      <a:lnL>
                        <a:noFill/>
                      </a:lnL>
                      <a:lnR>
                        <a:noFill/>
                      </a:lnR>
                      <a:lnT>
                        <a:noFill/>
                      </a:lnT>
                      <a:lnB>
                        <a:noFill/>
                      </a:lnB>
                      <a:solidFill>
                        <a:srgbClr val="7F7F7F">
                          <a:alpha val="5000"/>
                        </a:srgbClr>
                      </a:solidFill>
                    </a:tcPr>
                  </a:tc>
                  <a:extLst>
                    <a:ext uri="{0D108BD9-81ED-4DB2-BD59-A6C34878D82A}">
                      <a16:rowId xmlns:a16="http://schemas.microsoft.com/office/drawing/2014/main" val="10002"/>
                    </a:ext>
                  </a:extLst>
                </a:tr>
                <a:tr h="636000">
                  <a:tc>
                    <a:txBody>
                      <a:bodyPr/>
                      <a:lstStyle/>
                      <a:p>
                        <a:pPr algn="r" fontAlgn="ctr">
                          <a:defRPr spc="50"/>
                        </a:pPr>
                        <a:endParaRPr sz="1100" dirty="0"/>
                      </a:p>
                    </a:txBody>
                    <a:tcPr marL="72000" marR="72000" marT="0" marB="0" anchor="ctr">
                      <a:lnL>
                        <a:noFill/>
                      </a:lnL>
                      <a:lnR>
                        <a:noFill/>
                      </a:lnR>
                      <a:lnT>
                        <a:noFill/>
                      </a:lnT>
                      <a:lnB>
                        <a:noFill/>
                      </a:lnB>
                    </a:tcPr>
                  </a:tc>
                  <a:tc gridSpan="2">
                    <a:txBody>
                      <a:bodyPr/>
                      <a:lstStyle/>
                      <a:p>
                        <a:pPr algn="r" fontAlgn="ctr">
                          <a:defRPr spc="50"/>
                        </a:pPr>
                        <a:endParaRPr sz="1100" dirty="0"/>
                      </a:p>
                    </a:txBody>
                    <a:tcPr marL="72000" marR="72000" marT="0" marB="0" anchor="ctr">
                      <a:lnL>
                        <a:noFill/>
                      </a:lnL>
                      <a:lnR>
                        <a:noFill/>
                      </a:lnR>
                      <a:lnT>
                        <a:noFill/>
                      </a:lnT>
                      <a:lnB>
                        <a:noFill/>
                      </a:lnB>
                    </a:tcPr>
                  </a:tc>
                  <a:tc hMerge="1">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200" spc="50" noProof="1"/>
                          <a:t>44</a:t>
                        </a:r>
                      </a:p>
                    </a:txBody>
                    <a:tcPr marL="72000" marR="72000" marT="0" marB="0" anchor="ctr">
                      <a:lnL>
                        <a:noFill/>
                      </a:lnL>
                      <a:lnR>
                        <a:noFill/>
                      </a:lnR>
                      <a:lnT>
                        <a:noFill/>
                      </a:lnT>
                      <a:lnB>
                        <a:noFill/>
                      </a:lnB>
                    </a:tcPr>
                  </a:tc>
                  <a:tc>
                    <a:txBody>
                      <a:bodyPr/>
                      <a:lstStyle/>
                      <a:p>
                        <a:pPr algn="ctr" fontAlgn="ctr">
                          <a:defRPr spc="50"/>
                        </a:pPr>
                        <a:r>
                          <a:rPr lang="en-GB" sz="1200" spc="50" noProof="1"/>
                          <a:t>44</a:t>
                        </a:r>
                      </a:p>
                    </a:txBody>
                    <a:tcPr marL="72000" marR="72000" marT="0" marB="0" anchor="ctr">
                      <a:lnL>
                        <a:noFill/>
                      </a:lnL>
                      <a:lnR>
                        <a:noFill/>
                      </a:lnR>
                      <a:lnT>
                        <a:noFill/>
                      </a:lnT>
                      <a:lnB>
                        <a:noFill/>
                      </a:lnB>
                    </a:tcPr>
                  </a:tc>
                  <a:tc>
                    <a:txBody>
                      <a:bodyPr/>
                      <a:lstStyle/>
                      <a:p>
                        <a:pPr algn="ctr" fontAlgn="ctr">
                          <a:defRPr spc="50"/>
                        </a:pPr>
                        <a:r>
                          <a:rPr lang="en-GB" sz="1200" spc="50" noProof="1"/>
                          <a:t>33</a:t>
                        </a:r>
                      </a:p>
                    </a:txBody>
                    <a:tcPr marL="72000" marR="72000" marT="0" marB="0" anchor="ctr">
                      <a:lnL>
                        <a:noFill/>
                      </a:lnL>
                      <a:lnR>
                        <a:noFill/>
                      </a:lnR>
                      <a:lnT>
                        <a:noFill/>
                      </a:lnT>
                      <a:lnB>
                        <a:noFill/>
                      </a:lnB>
                    </a:tcPr>
                  </a:tc>
                  <a:tc>
                    <a:txBody>
                      <a:bodyPr/>
                      <a:lstStyle/>
                      <a:p>
                        <a:pPr algn="ctr" fontAlgn="ctr">
                          <a:defRPr spc="50"/>
                        </a:pPr>
                        <a:r>
                          <a:rPr lang="en-GB" sz="1200" spc="50" noProof="1"/>
                          <a:t>49</a:t>
                        </a:r>
                      </a:p>
                    </a:txBody>
                    <a:tcPr marL="72000" marR="72000" marT="0" marB="0" anchor="ctr">
                      <a:lnL>
                        <a:noFill/>
                      </a:lnL>
                      <a:lnR>
                        <a:noFill/>
                      </a:lnR>
                      <a:lnT>
                        <a:noFill/>
                      </a:lnT>
                      <a:lnB>
                        <a:noFill/>
                      </a:lnB>
                    </a:tcPr>
                  </a:tc>
                  <a:extLst>
                    <a:ext uri="{0D108BD9-81ED-4DB2-BD59-A6C34878D82A}">
                      <a16:rowId xmlns:a16="http://schemas.microsoft.com/office/drawing/2014/main" val="10003"/>
                    </a:ext>
                  </a:extLst>
                </a:tr>
                <a:tr h="636000">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gridSpan="2">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hMerge="1">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43</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67</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22</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47</a:t>
                        </a:r>
                      </a:p>
                    </a:txBody>
                    <a:tcPr marL="72000" marR="72000" marT="0" marB="0" anchor="ctr">
                      <a:lnL>
                        <a:noFill/>
                      </a:lnL>
                      <a:lnR>
                        <a:noFill/>
                      </a:lnR>
                      <a:lnT>
                        <a:noFill/>
                      </a:lnT>
                      <a:lnB>
                        <a:noFill/>
                      </a:lnB>
                      <a:solidFill>
                        <a:srgbClr val="7F7F7F">
                          <a:alpha val="5000"/>
                        </a:srgbClr>
                      </a:solidFill>
                    </a:tcPr>
                  </a:tc>
                  <a:extLst>
                    <a:ext uri="{0D108BD9-81ED-4DB2-BD59-A6C34878D82A}">
                      <a16:rowId xmlns:a16="http://schemas.microsoft.com/office/drawing/2014/main" val="10004"/>
                    </a:ext>
                  </a:extLst>
                </a:tr>
                <a:tr h="636000">
                  <a:tc>
                    <a:txBody>
                      <a:bodyPr/>
                      <a:lstStyle/>
                      <a:p>
                        <a:pPr algn="r" fontAlgn="ctr">
                          <a:defRPr spc="50"/>
                        </a:pPr>
                        <a:endParaRPr sz="1100" dirty="0"/>
                      </a:p>
                    </a:txBody>
                    <a:tcPr marL="72000" marR="72000" marT="0" marB="0" anchor="ctr">
                      <a:lnL>
                        <a:noFill/>
                      </a:lnL>
                      <a:lnR>
                        <a:noFill/>
                      </a:lnR>
                      <a:lnT>
                        <a:noFill/>
                      </a:lnT>
                      <a:lnB>
                        <a:noFill/>
                      </a:lnB>
                    </a:tcPr>
                  </a:tc>
                  <a:tc gridSpan="2">
                    <a:txBody>
                      <a:bodyPr/>
                      <a:lstStyle/>
                      <a:p>
                        <a:pPr algn="r" fontAlgn="ctr">
                          <a:defRPr spc="50"/>
                        </a:pPr>
                        <a:endParaRPr sz="1100" dirty="0"/>
                      </a:p>
                    </a:txBody>
                    <a:tcPr marL="72000" marR="72000" marT="0" marB="0" anchor="ctr">
                      <a:lnL>
                        <a:noFill/>
                      </a:lnL>
                      <a:lnR>
                        <a:noFill/>
                      </a:lnR>
                      <a:lnT>
                        <a:noFill/>
                      </a:lnT>
                      <a:lnB>
                        <a:noFill/>
                      </a:lnB>
                    </a:tcPr>
                  </a:tc>
                  <a:tc hMerge="1">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200" spc="50" noProof="1"/>
                          <a:t>43</a:t>
                        </a:r>
                      </a:p>
                    </a:txBody>
                    <a:tcPr marL="72000" marR="72000" marT="0" marB="0" anchor="ctr">
                      <a:lnL>
                        <a:noFill/>
                      </a:lnL>
                      <a:lnR>
                        <a:noFill/>
                      </a:lnR>
                      <a:lnT>
                        <a:noFill/>
                      </a:lnT>
                      <a:lnB>
                        <a:noFill/>
                      </a:lnB>
                    </a:tcPr>
                  </a:tc>
                  <a:tc>
                    <a:txBody>
                      <a:bodyPr/>
                      <a:lstStyle/>
                      <a:p>
                        <a:pPr algn="ctr" fontAlgn="ctr">
                          <a:defRPr spc="50"/>
                        </a:pPr>
                        <a:r>
                          <a:rPr lang="en-GB" sz="1200" spc="50" noProof="1"/>
                          <a:t>33</a:t>
                        </a:r>
                      </a:p>
                    </a:txBody>
                    <a:tcPr marL="72000" marR="72000" marT="0" marB="0" anchor="ctr">
                      <a:lnL>
                        <a:noFill/>
                      </a:lnL>
                      <a:lnR>
                        <a:noFill/>
                      </a:lnR>
                      <a:lnT>
                        <a:noFill/>
                      </a:lnT>
                      <a:lnB>
                        <a:noFill/>
                      </a:lnB>
                    </a:tcPr>
                  </a:tc>
                  <a:tc>
                    <a:txBody>
                      <a:bodyPr/>
                      <a:lstStyle/>
                      <a:p>
                        <a:pPr algn="ctr" fontAlgn="ctr">
                          <a:defRPr spc="50"/>
                        </a:pPr>
                        <a:r>
                          <a:rPr lang="en-GB" sz="1200" spc="50" noProof="1"/>
                          <a:t>50</a:t>
                        </a:r>
                      </a:p>
                    </a:txBody>
                    <a:tcPr marL="72000" marR="72000" marT="0" marB="0" anchor="ctr">
                      <a:lnL>
                        <a:noFill/>
                      </a:lnL>
                      <a:lnR>
                        <a:noFill/>
                      </a:lnR>
                      <a:lnT>
                        <a:noFill/>
                      </a:lnT>
                      <a:lnB>
                        <a:noFill/>
                      </a:lnB>
                    </a:tcPr>
                  </a:tc>
                  <a:tc>
                    <a:txBody>
                      <a:bodyPr/>
                      <a:lstStyle/>
                      <a:p>
                        <a:pPr algn="ctr" fontAlgn="ctr">
                          <a:defRPr spc="50"/>
                        </a:pPr>
                        <a:r>
                          <a:rPr lang="en-GB" sz="1200" spc="50" noProof="1"/>
                          <a:t>42</a:t>
                        </a:r>
                      </a:p>
                    </a:txBody>
                    <a:tcPr marL="72000" marR="72000" marT="0" marB="0" anchor="ctr">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102" name="Cell_1_2_1_3"/>
            <p:cNvSpPr txBox="1"/>
            <p:nvPr/>
          </p:nvSpPr>
          <p:spPr>
            <a:xfrm>
              <a:off x="4572000" y="2160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1200" b="1" spc="50" noProof="1"/>
                <a:t>Area</a:t>
              </a:r>
            </a:p>
          </p:txBody>
        </p:sp>
        <p:sp>
          <p:nvSpPr>
            <p:cNvPr id="104" name="Cell_1_4_1_4"/>
            <p:cNvSpPr txBox="1"/>
            <p:nvPr/>
          </p:nvSpPr>
          <p:spPr>
            <a:xfrm>
              <a:off x="6372000" y="2160000"/>
              <a:ext cx="900000" cy="6360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1200" b="1" spc="50" noProof="1"/>
                <a:t>Others total</a:t>
              </a:r>
            </a:p>
          </p:txBody>
        </p:sp>
        <p:sp>
          <p:nvSpPr>
            <p:cNvPr id="105" name="Cell_1_5_1_5"/>
            <p:cNvSpPr txBox="1"/>
            <p:nvPr/>
          </p:nvSpPr>
          <p:spPr>
            <a:xfrm>
              <a:off x="7272000" y="2160000"/>
              <a:ext cx="900000" cy="6360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1200" b="1" spc="50" noProof="1"/>
                <a:t>Manager</a:t>
              </a:r>
            </a:p>
          </p:txBody>
        </p:sp>
        <p:sp>
          <p:nvSpPr>
            <p:cNvPr id="106" name="Cell_1_6_1_6"/>
            <p:cNvSpPr txBox="1"/>
            <p:nvPr/>
          </p:nvSpPr>
          <p:spPr>
            <a:xfrm>
              <a:off x="8172000" y="2160000"/>
              <a:ext cx="900000" cy="6360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1200" b="1" spc="50" noProof="1"/>
                <a:t>Direct report</a:t>
              </a:r>
            </a:p>
          </p:txBody>
        </p:sp>
        <p:sp>
          <p:nvSpPr>
            <p:cNvPr id="107" name="Cell_1_7_1_7"/>
            <p:cNvSpPr txBox="1"/>
            <p:nvPr/>
          </p:nvSpPr>
          <p:spPr>
            <a:xfrm>
              <a:off x="9072000" y="2160000"/>
              <a:ext cx="900000" cy="6360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1200" b="1" spc="50" noProof="1"/>
                <a:t>Peers</a:t>
              </a:r>
            </a:p>
          </p:txBody>
        </p:sp>
        <p:sp>
          <p:nvSpPr>
            <p:cNvPr id="201" name="Cell_2_1_2_1"/>
            <p:cNvSpPr txBox="1"/>
            <p:nvPr/>
          </p:nvSpPr>
          <p:spPr>
            <a:xfrm>
              <a:off x="612000" y="2796000"/>
              <a:ext cx="396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l" fontAlgn="ctr">
                <a:defRPr spc="50"/>
              </a:pPr>
              <a:r>
                <a:rPr lang="en-GB" sz="1200" spc="50" noProof="1"/>
                <a:t>...does not accept deviations</a:t>
              </a:r>
            </a:p>
          </p:txBody>
        </p:sp>
        <p:sp>
          <p:nvSpPr>
            <p:cNvPr id="202" name="Cell_2_2_2_3"/>
            <p:cNvSpPr txBox="1"/>
            <p:nvPr/>
          </p:nvSpPr>
          <p:spPr>
            <a:xfrm>
              <a:off x="4572000" y="2796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ctr" fontAlgn="ctr">
                <a:defRPr spc="50"/>
              </a:pPr>
              <a:r>
                <a:rPr lang="en-GB" sz="1200" spc="50" noProof="1"/>
                <a:t>RESPONSIBILITY</a:t>
              </a:r>
            </a:p>
          </p:txBody>
        </p:sp>
        <p:sp>
          <p:nvSpPr>
            <p:cNvPr id="301" name="Cell_3_1_3_1"/>
            <p:cNvSpPr txBox="1"/>
            <p:nvPr/>
          </p:nvSpPr>
          <p:spPr>
            <a:xfrm>
              <a:off x="612000" y="3432000"/>
              <a:ext cx="396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l" fontAlgn="ctr">
                <a:defRPr spc="50"/>
              </a:pPr>
              <a:r>
                <a:rPr lang="en-GB" sz="1200" spc="50" noProof="1"/>
                <a:t>...makes sure there is a time and place for most things</a:t>
              </a:r>
            </a:p>
          </p:txBody>
        </p:sp>
        <p:sp>
          <p:nvSpPr>
            <p:cNvPr id="302" name="Cell_3_2_3_3"/>
            <p:cNvSpPr txBox="1"/>
            <p:nvPr/>
          </p:nvSpPr>
          <p:spPr>
            <a:xfrm>
              <a:off x="4572000" y="3432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ctr" fontAlgn="ctr">
                <a:defRPr spc="50"/>
              </a:pPr>
              <a:r>
                <a:rPr lang="en-GB" sz="1200" spc="50" noProof="1"/>
                <a:t>STRUCTURE</a:t>
              </a:r>
            </a:p>
          </p:txBody>
        </p:sp>
        <p:sp>
          <p:nvSpPr>
            <p:cNvPr id="401" name="Cell_4_1_4_1"/>
            <p:cNvSpPr txBox="1"/>
            <p:nvPr/>
          </p:nvSpPr>
          <p:spPr>
            <a:xfrm>
              <a:off x="612000" y="4068000"/>
              <a:ext cx="396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l" fontAlgn="ctr">
                <a:defRPr spc="50"/>
              </a:pPr>
              <a:r>
                <a:rPr lang="en-GB" sz="1200" spc="50" noProof="1"/>
                <a:t>...makes sure the workplace is something to be proud of</a:t>
              </a:r>
            </a:p>
          </p:txBody>
        </p:sp>
        <p:sp>
          <p:nvSpPr>
            <p:cNvPr id="402" name="Cell_4_2_4_3"/>
            <p:cNvSpPr txBox="1"/>
            <p:nvPr/>
          </p:nvSpPr>
          <p:spPr>
            <a:xfrm>
              <a:off x="4572000" y="4068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ctr" fontAlgn="ctr">
                <a:defRPr spc="50"/>
              </a:pPr>
              <a:r>
                <a:rPr lang="en-GB" sz="1200" spc="50" noProof="1"/>
                <a:t>COMMUNITY</a:t>
              </a:r>
            </a:p>
          </p:txBody>
        </p:sp>
        <p:sp>
          <p:nvSpPr>
            <p:cNvPr id="501" name="Cell_5_1_5_1"/>
            <p:cNvSpPr txBox="1"/>
            <p:nvPr/>
          </p:nvSpPr>
          <p:spPr>
            <a:xfrm>
              <a:off x="612000" y="4704000"/>
              <a:ext cx="396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l" fontAlgn="ctr">
                <a:defRPr spc="50"/>
              </a:pPr>
              <a:r>
                <a:rPr lang="en-GB" sz="1200" spc="50" noProof="1"/>
                <a:t>...is consistent and does not make short -term decisions that counteract the long -term</a:t>
              </a:r>
            </a:p>
          </p:txBody>
        </p:sp>
        <p:sp>
          <p:nvSpPr>
            <p:cNvPr id="502" name="Cell_5_2_5_3"/>
            <p:cNvSpPr txBox="1"/>
            <p:nvPr/>
          </p:nvSpPr>
          <p:spPr>
            <a:xfrm>
              <a:off x="4572000" y="4704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ctr" fontAlgn="ctr">
                <a:defRPr spc="50"/>
              </a:pPr>
              <a:r>
                <a:rPr lang="en-GB" sz="1200" spc="50" noProof="1"/>
                <a:t>STRUCTURE</a:t>
              </a:r>
            </a:p>
          </p:txBody>
        </p:sp>
        <p:sp>
          <p:nvSpPr>
            <p:cNvPr id="601" name="Cell_6_1_6_1"/>
            <p:cNvSpPr txBox="1"/>
            <p:nvPr/>
          </p:nvSpPr>
          <p:spPr>
            <a:xfrm>
              <a:off x="612000" y="5340000"/>
              <a:ext cx="396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l" fontAlgn="ctr">
                <a:defRPr spc="50"/>
              </a:pPr>
              <a:r>
                <a:rPr lang="en-GB" sz="1200" spc="50" noProof="1"/>
                <a:t>...shows that we care about all employees</a:t>
              </a:r>
            </a:p>
          </p:txBody>
        </p:sp>
        <p:sp>
          <p:nvSpPr>
            <p:cNvPr id="602" name="Cell_6_2_6_3"/>
            <p:cNvSpPr txBox="1"/>
            <p:nvPr/>
          </p:nvSpPr>
          <p:spPr>
            <a:xfrm>
              <a:off x="4572000" y="5340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ctr" fontAlgn="ctr">
                <a:defRPr spc="50"/>
              </a:pPr>
              <a:r>
                <a:rPr lang="en-GB" sz="1200" spc="50" noProof="1"/>
                <a:t>COMMUNITY</a:t>
              </a:r>
            </a:p>
          </p:txBody>
        </p:sp>
      </p:grpSp>
    </p:spTree>
    <p:extLst>
      <p:ext uri="{BB962C8B-B14F-4D97-AF65-F5344CB8AC3E}">
        <p14:creationId xmlns:p14="http://schemas.microsoft.com/office/powerpoint/2010/main" val="3109180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Lowest 5 scores from evaluators.</a:t>
            </a:r>
            <a:br>
              <a:rPr lang="en-GB" sz="1200" spc="62" noProof="1"/>
            </a:br>
            <a:br>
              <a:rPr lang="en-GB" sz="1200" spc="62" noProof="1"/>
            </a:br>
            <a:r>
              <a:rPr lang="en-GB" sz="1200" spc="62" noProof="1"/>
              <a:t>Elliot...</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Improvement areas for Elliot</a:t>
            </a:r>
          </a:p>
        </p:txBody>
      </p:sp>
      <p:grpSp>
        <p:nvGrpSpPr>
          <p:cNvPr id="5000" name="BodyContent"/>
          <p:cNvGrpSpPr/>
          <p:nvPr/>
        </p:nvGrpSpPr>
        <p:grpSpPr>
          <a:xfrm>
            <a:off x="612000" y="2160000"/>
            <a:ext cx="9360000" cy="3816000"/>
            <a:chOff x="612000" y="2160000"/>
            <a:chExt cx="9360000" cy="3816000"/>
          </a:xfrm>
        </p:grpSpPr>
        <p:graphicFrame>
          <p:nvGraphicFramePr>
            <p:cNvPr id="5002" name="BodyContentTable"/>
            <p:cNvGraphicFramePr>
              <a:graphicFrameLocks/>
            </p:cNvGraphicFramePr>
            <p:nvPr/>
          </p:nvGraphicFramePr>
          <p:xfrm>
            <a:off x="612000" y="2160000"/>
            <a:ext cx="9360000" cy="3816000"/>
          </p:xfrm>
          <a:graphic>
            <a:graphicData uri="http://schemas.openxmlformats.org/drawingml/2006/table">
              <a:tbl>
                <a:tblPr/>
                <a:tblGrid>
                  <a:gridCol w="3960000">
                    <a:extLst>
                      <a:ext uri="{9D8B030D-6E8A-4147-A177-3AD203B41FA5}">
                        <a16:colId xmlns:a16="http://schemas.microsoft.com/office/drawing/2014/main" val="20000"/>
                      </a:ext>
                    </a:extLst>
                  </a:gridCol>
                  <a:gridCol w="900000">
                    <a:extLst>
                      <a:ext uri="{9D8B030D-6E8A-4147-A177-3AD203B41FA5}">
                        <a16:colId xmlns:a16="http://schemas.microsoft.com/office/drawing/2014/main" val="20001"/>
                      </a:ext>
                    </a:extLst>
                  </a:gridCol>
                  <a:gridCol w="900000">
                    <a:extLst>
                      <a:ext uri="{9D8B030D-6E8A-4147-A177-3AD203B41FA5}">
                        <a16:colId xmlns:a16="http://schemas.microsoft.com/office/drawing/2014/main" val="20002"/>
                      </a:ext>
                    </a:extLst>
                  </a:gridCol>
                  <a:gridCol w="900000">
                    <a:extLst>
                      <a:ext uri="{9D8B030D-6E8A-4147-A177-3AD203B41FA5}">
                        <a16:colId xmlns:a16="http://schemas.microsoft.com/office/drawing/2014/main" val="20003"/>
                      </a:ext>
                    </a:extLst>
                  </a:gridCol>
                  <a:gridCol w="900000">
                    <a:extLst>
                      <a:ext uri="{9D8B030D-6E8A-4147-A177-3AD203B41FA5}">
                        <a16:colId xmlns:a16="http://schemas.microsoft.com/office/drawing/2014/main" val="20004"/>
                      </a:ext>
                    </a:extLst>
                  </a:gridCol>
                  <a:gridCol w="900000">
                    <a:extLst>
                      <a:ext uri="{9D8B030D-6E8A-4147-A177-3AD203B41FA5}">
                        <a16:colId xmlns:a16="http://schemas.microsoft.com/office/drawing/2014/main" val="20005"/>
                      </a:ext>
                    </a:extLst>
                  </a:gridCol>
                  <a:gridCol w="900000">
                    <a:extLst>
                      <a:ext uri="{9D8B030D-6E8A-4147-A177-3AD203B41FA5}">
                        <a16:colId xmlns:a16="http://schemas.microsoft.com/office/drawing/2014/main" val="20006"/>
                      </a:ext>
                    </a:extLst>
                  </a:gridCol>
                </a:tblGrid>
                <a:tr h="636000">
                  <a:tc>
                    <a:txBody>
                      <a:bodyPr/>
                      <a:lstStyle/>
                      <a:p>
                        <a:pPr algn="ctr" fontAlgn="ctr">
                          <a:defRPr spc="50"/>
                        </a:pPr>
                        <a:endParaRPr sz="1100" dirty="0"/>
                      </a:p>
                    </a:txBody>
                    <a:tcPr marL="72000" marR="72000" marT="0" marB="0" anchor="ctr">
                      <a:lnL>
                        <a:noFill/>
                      </a:lnL>
                      <a:lnR>
                        <a:noFill/>
                      </a:lnR>
                      <a:lnT>
                        <a:noFill/>
                      </a:lnT>
                      <a:lnB>
                        <a:noFill/>
                      </a:lnB>
                    </a:tcPr>
                  </a:tc>
                  <a:tc gridSpan="2">
                    <a:txBody>
                      <a:bodyPr/>
                      <a:lstStyle/>
                      <a:p>
                        <a:pPr algn="ctr" fontAlgn="ctr">
                          <a:defRPr spc="50"/>
                        </a:pPr>
                        <a:endParaRPr sz="1100" dirty="0"/>
                      </a:p>
                    </a:txBody>
                    <a:tcPr marL="72000" marR="72000" marT="0" marB="0" anchor="ctr">
                      <a:lnL>
                        <a:noFill/>
                      </a:lnL>
                      <a:lnR>
                        <a:noFill/>
                      </a:lnR>
                      <a:lnT>
                        <a:noFill/>
                      </a:lnT>
                      <a:lnB>
                        <a:noFill/>
                      </a:lnB>
                    </a:tcPr>
                  </a:tc>
                  <a:tc hMerge="1">
                    <a:txBody>
                      <a:bodyPr/>
                      <a:lstStyle/>
                      <a:p>
                        <a:pPr algn="ctr" fontAlgn="ctr">
                          <a:defRPr spc="50"/>
                        </a:pPr>
                        <a:endParaRPr sz="1100" dirty="0"/>
                      </a:p>
                    </a:txBody>
                    <a:tcPr marL="72000" marR="72000" marT="0" marB="0" anchor="ctr">
                      <a:lnL>
                        <a:noFill/>
                      </a:lnL>
                      <a:lnR>
                        <a:noFill/>
                      </a:lnR>
                      <a:lnT>
                        <a:noFill/>
                      </a:lnT>
                      <a:lnB>
                        <a:noFill/>
                      </a:lnB>
                    </a:tcPr>
                  </a:tc>
                  <a:tc>
                    <a:txBody>
                      <a:bodyPr/>
                      <a:lstStyle/>
                      <a:p>
                        <a:pPr algn="ctr" fontAlgn="ctr">
                          <a:defRPr spc="50"/>
                        </a:pPr>
                        <a:endParaRPr sz="1100" dirty="0"/>
                      </a:p>
                    </a:txBody>
                    <a:tcPr marL="72000" marR="72000" marT="0" marB="0" anchor="ctr">
                      <a:lnL>
                        <a:noFill/>
                      </a:lnL>
                      <a:lnR>
                        <a:noFill/>
                      </a:lnR>
                      <a:lnT>
                        <a:noFill/>
                      </a:lnT>
                      <a:lnB>
                        <a:noFill/>
                      </a:lnB>
                    </a:tcPr>
                  </a:tc>
                  <a:tc>
                    <a:txBody>
                      <a:bodyPr/>
                      <a:lstStyle/>
                      <a:p>
                        <a:pPr algn="ctr" fontAlgn="ctr">
                          <a:defRPr spc="50"/>
                        </a:pPr>
                        <a:endParaRPr sz="1100" dirty="0"/>
                      </a:p>
                    </a:txBody>
                    <a:tcPr marL="72000" marR="72000" marT="0" marB="0" anchor="ctr">
                      <a:lnL>
                        <a:noFill/>
                      </a:lnL>
                      <a:lnR>
                        <a:noFill/>
                      </a:lnR>
                      <a:lnT>
                        <a:noFill/>
                      </a:lnT>
                      <a:lnB>
                        <a:noFill/>
                      </a:lnB>
                    </a:tcPr>
                  </a:tc>
                  <a:tc>
                    <a:txBody>
                      <a:bodyPr/>
                      <a:lstStyle/>
                      <a:p>
                        <a:pPr algn="ctr" fontAlgn="ctr">
                          <a:defRPr spc="50"/>
                        </a:pPr>
                        <a:endParaRPr sz="1100" dirty="0"/>
                      </a:p>
                    </a:txBody>
                    <a:tcPr marL="72000" marR="72000" marT="0" marB="0" anchor="ctr">
                      <a:lnL>
                        <a:noFill/>
                      </a:lnL>
                      <a:lnR>
                        <a:noFill/>
                      </a:lnR>
                      <a:lnT>
                        <a:noFill/>
                      </a:lnT>
                      <a:lnB>
                        <a:noFill/>
                      </a:lnB>
                    </a:tcPr>
                  </a:tc>
                  <a:tc>
                    <a:txBody>
                      <a:bodyPr/>
                      <a:lstStyle/>
                      <a:p>
                        <a:pPr algn="ctr" fontAlgn="ctr">
                          <a:defRPr spc="50"/>
                        </a:pPr>
                        <a:endParaRPr sz="1100" dirty="0"/>
                      </a:p>
                    </a:txBody>
                    <a:tcPr marL="72000" marR="72000" marT="0" marB="0" anchor="ctr">
                      <a:lnL>
                        <a:noFill/>
                      </a:lnL>
                      <a:lnR>
                        <a:noFill/>
                      </a:lnR>
                      <a:lnT>
                        <a:noFill/>
                      </a:lnT>
                      <a:lnB>
                        <a:noFill/>
                      </a:lnB>
                    </a:tcPr>
                  </a:tc>
                  <a:extLst>
                    <a:ext uri="{0D108BD9-81ED-4DB2-BD59-A6C34878D82A}">
                      <a16:rowId xmlns:a16="http://schemas.microsoft.com/office/drawing/2014/main" val="10000"/>
                    </a:ext>
                  </a:extLst>
                </a:tr>
                <a:tr h="636000">
                  <a:tc>
                    <a:txBody>
                      <a:bodyPr/>
                      <a:lstStyle/>
                      <a:p>
                        <a:pPr algn="r" fontAlgn="ctr">
                          <a:defRPr spc="50"/>
                        </a:pPr>
                        <a:endParaRPr sz="1100" dirty="0"/>
                      </a:p>
                    </a:txBody>
                    <a:tcPr marL="72000" marR="72000" marT="0" marB="0" anchor="ctr">
                      <a:lnL>
                        <a:noFill/>
                      </a:lnL>
                      <a:lnR>
                        <a:noFill/>
                      </a:lnR>
                      <a:lnT>
                        <a:noFill/>
                      </a:lnT>
                      <a:lnB>
                        <a:noFill/>
                      </a:lnB>
                    </a:tcPr>
                  </a:tc>
                  <a:tc gridSpan="2">
                    <a:txBody>
                      <a:bodyPr/>
                      <a:lstStyle/>
                      <a:p>
                        <a:pPr algn="r" fontAlgn="ctr">
                          <a:defRPr spc="50"/>
                        </a:pPr>
                        <a:endParaRPr sz="1100" dirty="0"/>
                      </a:p>
                    </a:txBody>
                    <a:tcPr marL="72000" marR="72000" marT="0" marB="0" anchor="ctr">
                      <a:lnL>
                        <a:noFill/>
                      </a:lnL>
                      <a:lnR>
                        <a:noFill/>
                      </a:lnR>
                      <a:lnT>
                        <a:noFill/>
                      </a:lnT>
                      <a:lnB>
                        <a:noFill/>
                      </a:lnB>
                    </a:tcPr>
                  </a:tc>
                  <a:tc hMerge="1">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200" spc="50" noProof="1"/>
                          <a:t>32</a:t>
                        </a:r>
                      </a:p>
                    </a:txBody>
                    <a:tcPr marL="72000" marR="72000" marT="0" marB="0" anchor="ctr">
                      <a:lnL>
                        <a:noFill/>
                      </a:lnL>
                      <a:lnR>
                        <a:noFill/>
                      </a:lnR>
                      <a:lnT>
                        <a:noFill/>
                      </a:lnT>
                      <a:lnB>
                        <a:noFill/>
                      </a:lnB>
                    </a:tcPr>
                  </a:tc>
                  <a:tc>
                    <a:txBody>
                      <a:bodyPr/>
                      <a:lstStyle/>
                      <a:p>
                        <a:pPr algn="ctr" fontAlgn="ctr">
                          <a:defRPr spc="50"/>
                        </a:pPr>
                        <a:r>
                          <a:rPr lang="en-GB" sz="1200" spc="50" noProof="1"/>
                          <a:t>44</a:t>
                        </a:r>
                      </a:p>
                    </a:txBody>
                    <a:tcPr marL="72000" marR="72000" marT="0" marB="0" anchor="ctr">
                      <a:lnL>
                        <a:noFill/>
                      </a:lnL>
                      <a:lnR>
                        <a:noFill/>
                      </a:lnR>
                      <a:lnT>
                        <a:noFill/>
                      </a:lnT>
                      <a:lnB>
                        <a:noFill/>
                      </a:lnB>
                    </a:tcPr>
                  </a:tc>
                  <a:tc>
                    <a:txBody>
                      <a:bodyPr/>
                      <a:lstStyle/>
                      <a:p>
                        <a:pPr algn="ctr" fontAlgn="ctr">
                          <a:defRPr spc="50"/>
                        </a:pPr>
                        <a:r>
                          <a:rPr lang="en-GB" sz="1200" spc="50" noProof="1"/>
                          <a:t>39</a:t>
                        </a:r>
                      </a:p>
                    </a:txBody>
                    <a:tcPr marL="72000" marR="72000" marT="0" marB="0" anchor="ctr">
                      <a:lnL>
                        <a:noFill/>
                      </a:lnL>
                      <a:lnR>
                        <a:noFill/>
                      </a:lnR>
                      <a:lnT>
                        <a:noFill/>
                      </a:lnT>
                      <a:lnB>
                        <a:noFill/>
                      </a:lnB>
                    </a:tcPr>
                  </a:tc>
                  <a:tc>
                    <a:txBody>
                      <a:bodyPr/>
                      <a:lstStyle/>
                      <a:p>
                        <a:pPr algn="ctr" fontAlgn="ctr">
                          <a:defRPr spc="50"/>
                        </a:pPr>
                        <a:r>
                          <a:rPr lang="en-GB" sz="1200" spc="50" noProof="1"/>
                          <a:t>27</a:t>
                        </a:r>
                      </a:p>
                    </a:txBody>
                    <a:tcPr marL="72000" marR="72000" marT="0" marB="0" anchor="ctr">
                      <a:lnL>
                        <a:noFill/>
                      </a:lnL>
                      <a:lnR>
                        <a:noFill/>
                      </a:lnR>
                      <a:lnT>
                        <a:noFill/>
                      </a:lnT>
                      <a:lnB>
                        <a:noFill/>
                      </a:lnB>
                    </a:tcPr>
                  </a:tc>
                  <a:extLst>
                    <a:ext uri="{0D108BD9-81ED-4DB2-BD59-A6C34878D82A}">
                      <a16:rowId xmlns:a16="http://schemas.microsoft.com/office/drawing/2014/main" val="10001"/>
                    </a:ext>
                  </a:extLst>
                </a:tr>
                <a:tr h="636000">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gridSpan="2">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hMerge="1">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33</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78</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17</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31</a:t>
                        </a:r>
                      </a:p>
                    </a:txBody>
                    <a:tcPr marL="72000" marR="72000" marT="0" marB="0" anchor="ctr">
                      <a:lnL>
                        <a:noFill/>
                      </a:lnL>
                      <a:lnR>
                        <a:noFill/>
                      </a:lnR>
                      <a:lnT>
                        <a:noFill/>
                      </a:lnT>
                      <a:lnB>
                        <a:noFill/>
                      </a:lnB>
                      <a:solidFill>
                        <a:srgbClr val="7F7F7F">
                          <a:alpha val="5000"/>
                        </a:srgbClr>
                      </a:solidFill>
                    </a:tcPr>
                  </a:tc>
                  <a:extLst>
                    <a:ext uri="{0D108BD9-81ED-4DB2-BD59-A6C34878D82A}">
                      <a16:rowId xmlns:a16="http://schemas.microsoft.com/office/drawing/2014/main" val="10002"/>
                    </a:ext>
                  </a:extLst>
                </a:tr>
                <a:tr h="636000">
                  <a:tc>
                    <a:txBody>
                      <a:bodyPr/>
                      <a:lstStyle/>
                      <a:p>
                        <a:pPr algn="r" fontAlgn="ctr">
                          <a:defRPr spc="50"/>
                        </a:pPr>
                        <a:endParaRPr sz="1100" dirty="0"/>
                      </a:p>
                    </a:txBody>
                    <a:tcPr marL="72000" marR="72000" marT="0" marB="0" anchor="ctr">
                      <a:lnL>
                        <a:noFill/>
                      </a:lnL>
                      <a:lnR>
                        <a:noFill/>
                      </a:lnR>
                      <a:lnT>
                        <a:noFill/>
                      </a:lnT>
                      <a:lnB>
                        <a:noFill/>
                      </a:lnB>
                    </a:tcPr>
                  </a:tc>
                  <a:tc gridSpan="2">
                    <a:txBody>
                      <a:bodyPr/>
                      <a:lstStyle/>
                      <a:p>
                        <a:pPr algn="r" fontAlgn="ctr">
                          <a:defRPr spc="50"/>
                        </a:pPr>
                        <a:endParaRPr sz="1100" dirty="0"/>
                      </a:p>
                    </a:txBody>
                    <a:tcPr marL="72000" marR="72000" marT="0" marB="0" anchor="ctr">
                      <a:lnL>
                        <a:noFill/>
                      </a:lnL>
                      <a:lnR>
                        <a:noFill/>
                      </a:lnR>
                      <a:lnT>
                        <a:noFill/>
                      </a:lnT>
                      <a:lnB>
                        <a:noFill/>
                      </a:lnB>
                    </a:tcPr>
                  </a:tc>
                  <a:tc hMerge="1">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200" spc="50" noProof="1"/>
                          <a:t>36</a:t>
                        </a:r>
                      </a:p>
                    </a:txBody>
                    <a:tcPr marL="72000" marR="72000" marT="0" marB="0" anchor="ctr">
                      <a:lnL>
                        <a:noFill/>
                      </a:lnL>
                      <a:lnR>
                        <a:noFill/>
                      </a:lnR>
                      <a:lnT>
                        <a:noFill/>
                      </a:lnT>
                      <a:lnB>
                        <a:noFill/>
                      </a:lnB>
                    </a:tcPr>
                  </a:tc>
                  <a:tc>
                    <a:txBody>
                      <a:bodyPr/>
                      <a:lstStyle/>
                      <a:p>
                        <a:pPr algn="ctr" fontAlgn="ctr">
                          <a:defRPr spc="50"/>
                        </a:pPr>
                        <a:r>
                          <a:rPr lang="en-GB" sz="1200" spc="50" noProof="1"/>
                          <a:t>56</a:t>
                        </a:r>
                      </a:p>
                    </a:txBody>
                    <a:tcPr marL="72000" marR="72000" marT="0" marB="0" anchor="ctr">
                      <a:lnL>
                        <a:noFill/>
                      </a:lnL>
                      <a:lnR>
                        <a:noFill/>
                      </a:lnR>
                      <a:lnT>
                        <a:noFill/>
                      </a:lnT>
                      <a:lnB>
                        <a:noFill/>
                      </a:lnB>
                    </a:tcPr>
                  </a:tc>
                  <a:tc>
                    <a:txBody>
                      <a:bodyPr/>
                      <a:lstStyle/>
                      <a:p>
                        <a:pPr algn="ctr" fontAlgn="ctr">
                          <a:defRPr spc="50"/>
                        </a:pPr>
                        <a:r>
                          <a:rPr lang="en-GB" sz="1200" spc="50" noProof="1"/>
                          <a:t>22</a:t>
                        </a:r>
                      </a:p>
                    </a:txBody>
                    <a:tcPr marL="72000" marR="72000" marT="0" marB="0" anchor="ctr">
                      <a:lnL>
                        <a:noFill/>
                      </a:lnL>
                      <a:lnR>
                        <a:noFill/>
                      </a:lnR>
                      <a:lnT>
                        <a:noFill/>
                      </a:lnT>
                      <a:lnB>
                        <a:noFill/>
                      </a:lnB>
                    </a:tcPr>
                  </a:tc>
                  <a:tc>
                    <a:txBody>
                      <a:bodyPr/>
                      <a:lstStyle/>
                      <a:p>
                        <a:pPr algn="ctr" fontAlgn="ctr">
                          <a:defRPr spc="50"/>
                        </a:pPr>
                        <a:r>
                          <a:rPr lang="en-GB" sz="1200" spc="50" noProof="1"/>
                          <a:t>38</a:t>
                        </a:r>
                      </a:p>
                    </a:txBody>
                    <a:tcPr marL="72000" marR="72000" marT="0" marB="0" anchor="ctr">
                      <a:lnL>
                        <a:noFill/>
                      </a:lnL>
                      <a:lnR>
                        <a:noFill/>
                      </a:lnR>
                      <a:lnT>
                        <a:noFill/>
                      </a:lnT>
                      <a:lnB>
                        <a:noFill/>
                      </a:lnB>
                    </a:tcPr>
                  </a:tc>
                  <a:extLst>
                    <a:ext uri="{0D108BD9-81ED-4DB2-BD59-A6C34878D82A}">
                      <a16:rowId xmlns:a16="http://schemas.microsoft.com/office/drawing/2014/main" val="10003"/>
                    </a:ext>
                  </a:extLst>
                </a:tr>
                <a:tr h="636000">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gridSpan="2">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hMerge="1">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38</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56</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28</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200" spc="50" noProof="1"/>
                          <a:t>38</a:t>
                        </a:r>
                      </a:p>
                    </a:txBody>
                    <a:tcPr marL="72000" marR="72000" marT="0" marB="0" anchor="ctr">
                      <a:lnL>
                        <a:noFill/>
                      </a:lnL>
                      <a:lnR>
                        <a:noFill/>
                      </a:lnR>
                      <a:lnT>
                        <a:noFill/>
                      </a:lnT>
                      <a:lnB>
                        <a:noFill/>
                      </a:lnB>
                      <a:solidFill>
                        <a:srgbClr val="7F7F7F">
                          <a:alpha val="5000"/>
                        </a:srgbClr>
                      </a:solidFill>
                    </a:tcPr>
                  </a:tc>
                  <a:extLst>
                    <a:ext uri="{0D108BD9-81ED-4DB2-BD59-A6C34878D82A}">
                      <a16:rowId xmlns:a16="http://schemas.microsoft.com/office/drawing/2014/main" val="10004"/>
                    </a:ext>
                  </a:extLst>
                </a:tr>
                <a:tr h="636000">
                  <a:tc>
                    <a:txBody>
                      <a:bodyPr/>
                      <a:lstStyle/>
                      <a:p>
                        <a:pPr algn="r" fontAlgn="ctr">
                          <a:defRPr spc="50"/>
                        </a:pPr>
                        <a:endParaRPr sz="1100" dirty="0"/>
                      </a:p>
                    </a:txBody>
                    <a:tcPr marL="72000" marR="72000" marT="0" marB="0" anchor="ctr">
                      <a:lnL>
                        <a:noFill/>
                      </a:lnL>
                      <a:lnR>
                        <a:noFill/>
                      </a:lnR>
                      <a:lnT>
                        <a:noFill/>
                      </a:lnT>
                      <a:lnB>
                        <a:noFill/>
                      </a:lnB>
                    </a:tcPr>
                  </a:tc>
                  <a:tc gridSpan="2">
                    <a:txBody>
                      <a:bodyPr/>
                      <a:lstStyle/>
                      <a:p>
                        <a:pPr algn="r" fontAlgn="ctr">
                          <a:defRPr spc="50"/>
                        </a:pPr>
                        <a:endParaRPr sz="1100" dirty="0"/>
                      </a:p>
                    </a:txBody>
                    <a:tcPr marL="72000" marR="72000" marT="0" marB="0" anchor="ctr">
                      <a:lnL>
                        <a:noFill/>
                      </a:lnL>
                      <a:lnR>
                        <a:noFill/>
                      </a:lnR>
                      <a:lnT>
                        <a:noFill/>
                      </a:lnT>
                      <a:lnB>
                        <a:noFill/>
                      </a:lnB>
                    </a:tcPr>
                  </a:tc>
                  <a:tc hMerge="1">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200" spc="50" noProof="1"/>
                          <a:t>38</a:t>
                        </a:r>
                      </a:p>
                    </a:txBody>
                    <a:tcPr marL="72000" marR="72000" marT="0" marB="0" anchor="ctr">
                      <a:lnL>
                        <a:noFill/>
                      </a:lnL>
                      <a:lnR>
                        <a:noFill/>
                      </a:lnR>
                      <a:lnT>
                        <a:noFill/>
                      </a:lnT>
                      <a:lnB>
                        <a:noFill/>
                      </a:lnB>
                    </a:tcPr>
                  </a:tc>
                  <a:tc>
                    <a:txBody>
                      <a:bodyPr/>
                      <a:lstStyle/>
                      <a:p>
                        <a:pPr algn="ctr" fontAlgn="ctr">
                          <a:defRPr spc="50"/>
                        </a:pPr>
                        <a:r>
                          <a:rPr lang="en-GB" sz="1200" spc="50" noProof="1"/>
                          <a:t>67</a:t>
                        </a:r>
                      </a:p>
                    </a:txBody>
                    <a:tcPr marL="72000" marR="72000" marT="0" marB="0" anchor="ctr">
                      <a:lnL>
                        <a:noFill/>
                      </a:lnL>
                      <a:lnR>
                        <a:noFill/>
                      </a:lnR>
                      <a:lnT>
                        <a:noFill/>
                      </a:lnT>
                      <a:lnB>
                        <a:noFill/>
                      </a:lnB>
                    </a:tcPr>
                  </a:tc>
                  <a:tc>
                    <a:txBody>
                      <a:bodyPr/>
                      <a:lstStyle/>
                      <a:p>
                        <a:pPr algn="ctr" fontAlgn="ctr">
                          <a:defRPr spc="50"/>
                        </a:pPr>
                        <a:r>
                          <a:rPr lang="en-GB" sz="1200" spc="50" noProof="1"/>
                          <a:t>28</a:t>
                        </a:r>
                      </a:p>
                    </a:txBody>
                    <a:tcPr marL="72000" marR="72000" marT="0" marB="0" anchor="ctr">
                      <a:lnL>
                        <a:noFill/>
                      </a:lnL>
                      <a:lnR>
                        <a:noFill/>
                      </a:lnR>
                      <a:lnT>
                        <a:noFill/>
                      </a:lnT>
                      <a:lnB>
                        <a:noFill/>
                      </a:lnB>
                    </a:tcPr>
                  </a:tc>
                  <a:tc>
                    <a:txBody>
                      <a:bodyPr/>
                      <a:lstStyle/>
                      <a:p>
                        <a:pPr algn="ctr" fontAlgn="ctr">
                          <a:defRPr spc="50"/>
                        </a:pPr>
                        <a:r>
                          <a:rPr lang="en-GB" sz="1200" spc="50" noProof="1"/>
                          <a:t>36</a:t>
                        </a:r>
                      </a:p>
                    </a:txBody>
                    <a:tcPr marL="72000" marR="72000" marT="0" marB="0" anchor="ctr">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102" name="Cell_1_2_1_3"/>
            <p:cNvSpPr txBox="1"/>
            <p:nvPr/>
          </p:nvSpPr>
          <p:spPr>
            <a:xfrm>
              <a:off x="4572000" y="2160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1200" b="1" spc="50" noProof="1"/>
                <a:t>Area</a:t>
              </a:r>
            </a:p>
          </p:txBody>
        </p:sp>
        <p:sp>
          <p:nvSpPr>
            <p:cNvPr id="104" name="Cell_1_4_1_4"/>
            <p:cNvSpPr txBox="1"/>
            <p:nvPr/>
          </p:nvSpPr>
          <p:spPr>
            <a:xfrm>
              <a:off x="6372000" y="2160000"/>
              <a:ext cx="900000" cy="6360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1200" b="1" spc="50" noProof="1"/>
                <a:t>Others total</a:t>
              </a:r>
            </a:p>
          </p:txBody>
        </p:sp>
        <p:sp>
          <p:nvSpPr>
            <p:cNvPr id="105" name="Cell_1_5_1_5"/>
            <p:cNvSpPr txBox="1"/>
            <p:nvPr/>
          </p:nvSpPr>
          <p:spPr>
            <a:xfrm>
              <a:off x="7272000" y="2160000"/>
              <a:ext cx="900000" cy="6360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1200" b="1" spc="50" noProof="1"/>
                <a:t>Manager</a:t>
              </a:r>
            </a:p>
          </p:txBody>
        </p:sp>
        <p:sp>
          <p:nvSpPr>
            <p:cNvPr id="106" name="Cell_1_6_1_6"/>
            <p:cNvSpPr txBox="1"/>
            <p:nvPr/>
          </p:nvSpPr>
          <p:spPr>
            <a:xfrm>
              <a:off x="8172000" y="2160000"/>
              <a:ext cx="900000" cy="6360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1200" b="1" spc="50" noProof="1"/>
                <a:t>Direct report</a:t>
              </a:r>
            </a:p>
          </p:txBody>
        </p:sp>
        <p:sp>
          <p:nvSpPr>
            <p:cNvPr id="107" name="Cell_1_7_1_7"/>
            <p:cNvSpPr txBox="1"/>
            <p:nvPr/>
          </p:nvSpPr>
          <p:spPr>
            <a:xfrm>
              <a:off x="9072000" y="2160000"/>
              <a:ext cx="900000" cy="6360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1200" b="1" spc="50" noProof="1"/>
                <a:t>Peers</a:t>
              </a:r>
            </a:p>
          </p:txBody>
        </p:sp>
        <p:sp>
          <p:nvSpPr>
            <p:cNvPr id="201" name="Cell_2_1_2_1"/>
            <p:cNvSpPr txBox="1"/>
            <p:nvPr/>
          </p:nvSpPr>
          <p:spPr>
            <a:xfrm>
              <a:off x="612000" y="2796000"/>
              <a:ext cx="396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l" fontAlgn="ctr">
                <a:defRPr spc="50"/>
              </a:pPr>
              <a:r>
                <a:rPr lang="en-GB" sz="1200" spc="50" noProof="1"/>
                <a:t>...is visible in the business</a:t>
              </a:r>
            </a:p>
          </p:txBody>
        </p:sp>
        <p:sp>
          <p:nvSpPr>
            <p:cNvPr id="202" name="Cell_2_2_2_3"/>
            <p:cNvSpPr txBox="1"/>
            <p:nvPr/>
          </p:nvSpPr>
          <p:spPr>
            <a:xfrm>
              <a:off x="4572000" y="2796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ctr" fontAlgn="ctr">
                <a:defRPr spc="50"/>
              </a:pPr>
              <a:r>
                <a:rPr lang="en-GB" sz="1200" spc="50" noProof="1"/>
                <a:t>COMMITMENT</a:t>
              </a:r>
            </a:p>
          </p:txBody>
        </p:sp>
        <p:sp>
          <p:nvSpPr>
            <p:cNvPr id="301" name="Cell_3_1_3_1"/>
            <p:cNvSpPr txBox="1"/>
            <p:nvPr/>
          </p:nvSpPr>
          <p:spPr>
            <a:xfrm>
              <a:off x="612000" y="3432000"/>
              <a:ext cx="396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l" fontAlgn="ctr">
                <a:defRPr spc="50"/>
              </a:pPr>
              <a:r>
                <a:rPr lang="en-GB" sz="1200" spc="50" noProof="1"/>
                <a:t>...is available and creates forums for dialogue even on hard questions</a:t>
              </a:r>
            </a:p>
          </p:txBody>
        </p:sp>
        <p:sp>
          <p:nvSpPr>
            <p:cNvPr id="302" name="Cell_3_2_3_3"/>
            <p:cNvSpPr txBox="1"/>
            <p:nvPr/>
          </p:nvSpPr>
          <p:spPr>
            <a:xfrm>
              <a:off x="4572000" y="3432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ctr" fontAlgn="ctr">
                <a:defRPr spc="50"/>
              </a:pPr>
              <a:r>
                <a:rPr lang="en-GB" sz="1200" spc="50" noProof="1"/>
                <a:t>DIALOGUE</a:t>
              </a:r>
            </a:p>
          </p:txBody>
        </p:sp>
        <p:sp>
          <p:nvSpPr>
            <p:cNvPr id="401" name="Cell_4_1_4_1"/>
            <p:cNvSpPr txBox="1"/>
            <p:nvPr/>
          </p:nvSpPr>
          <p:spPr>
            <a:xfrm>
              <a:off x="612000" y="4068000"/>
              <a:ext cx="396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l" fontAlgn="ctr">
                <a:defRPr spc="50"/>
              </a:pPr>
              <a:r>
                <a:rPr lang="en-GB" sz="1200" spc="50" noProof="1"/>
                <a:t>...delegates and provides clear mandates</a:t>
              </a:r>
            </a:p>
          </p:txBody>
        </p:sp>
        <p:sp>
          <p:nvSpPr>
            <p:cNvPr id="402" name="Cell_4_2_4_3"/>
            <p:cNvSpPr txBox="1"/>
            <p:nvPr/>
          </p:nvSpPr>
          <p:spPr>
            <a:xfrm>
              <a:off x="4572000" y="4068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ctr" fontAlgn="ctr">
                <a:defRPr spc="50"/>
              </a:pPr>
              <a:r>
                <a:rPr lang="en-GB" sz="1200" spc="50" noProof="1"/>
                <a:t>RESPONSIBILITY</a:t>
              </a:r>
            </a:p>
          </p:txBody>
        </p:sp>
        <p:sp>
          <p:nvSpPr>
            <p:cNvPr id="501" name="Cell_5_1_5_1"/>
            <p:cNvSpPr txBox="1"/>
            <p:nvPr/>
          </p:nvSpPr>
          <p:spPr>
            <a:xfrm>
              <a:off x="612000" y="4704000"/>
              <a:ext cx="396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l" fontAlgn="ctr">
                <a:defRPr spc="50"/>
              </a:pPr>
              <a:r>
                <a:rPr lang="en-GB" sz="1200" spc="50" noProof="1"/>
                <a:t>...clarifies goals, responsibilities, processes, routines and rules for groups and individuals</a:t>
              </a:r>
            </a:p>
          </p:txBody>
        </p:sp>
        <p:sp>
          <p:nvSpPr>
            <p:cNvPr id="502" name="Cell_5_2_5_3"/>
            <p:cNvSpPr txBox="1"/>
            <p:nvPr/>
          </p:nvSpPr>
          <p:spPr>
            <a:xfrm>
              <a:off x="4572000" y="4704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ctr" fontAlgn="ctr">
                <a:defRPr spc="50"/>
              </a:pPr>
              <a:r>
                <a:rPr lang="en-GB" sz="1200" spc="50" noProof="1"/>
                <a:t>STRUCTURE</a:t>
              </a:r>
            </a:p>
          </p:txBody>
        </p:sp>
        <p:sp>
          <p:nvSpPr>
            <p:cNvPr id="601" name="Cell_6_1_6_1"/>
            <p:cNvSpPr txBox="1"/>
            <p:nvPr/>
          </p:nvSpPr>
          <p:spPr>
            <a:xfrm>
              <a:off x="612000" y="5340000"/>
              <a:ext cx="396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l" fontAlgn="ctr">
                <a:defRPr spc="50"/>
              </a:pPr>
              <a:r>
                <a:rPr lang="en-GB" sz="1200" spc="50" noProof="1"/>
                <a:t>...immediately takes hold of improvement suggestions</a:t>
              </a:r>
            </a:p>
          </p:txBody>
        </p:sp>
        <p:sp>
          <p:nvSpPr>
            <p:cNvPr id="602" name="Cell_6_2_6_3"/>
            <p:cNvSpPr txBox="1"/>
            <p:nvPr/>
          </p:nvSpPr>
          <p:spPr>
            <a:xfrm>
              <a:off x="4572000" y="5340000"/>
              <a:ext cx="1800000" cy="6360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ctr" fontAlgn="ctr">
                <a:defRPr spc="50"/>
              </a:pPr>
              <a:r>
                <a:rPr lang="en-GB" sz="1200" spc="50" noProof="1"/>
                <a:t>COMMITMENT</a:t>
              </a:r>
            </a:p>
          </p:txBody>
        </p:sp>
      </p:grpSp>
    </p:spTree>
    <p:extLst>
      <p:ext uri="{BB962C8B-B14F-4D97-AF65-F5344CB8AC3E}">
        <p14:creationId xmlns:p14="http://schemas.microsoft.com/office/powerpoint/2010/main" val="3109180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Center">
            <a:extLst>
              <a:ext uri="{FF2B5EF4-FFF2-40B4-BE49-F238E27FC236}">
                <a16:creationId xmlns:a16="http://schemas.microsoft.com/office/drawing/2014/main" id="{5F2BD127-0EA4-342A-E253-31F870848B42}"/>
              </a:ext>
            </a:extLst>
          </p:cNvPr>
          <p:cNvSpPr>
            <a:spLocks noGrp="1"/>
          </p:cNvSpPr>
          <p:nvPr>
            <p:ph type="title"/>
          </p:nvPr>
        </p:nvSpPr>
        <p:spPr/>
        <p:txBody>
          <a:bodyPr/>
          <a:lstStyle/>
          <a:p>
            <a:r>
              <a:rPr lang="sv-SE" dirty="0">
                <a:solidFill>
                  <a:schemeClr val="tx1"/>
                </a:solidFill>
              </a:rPr>
              <a:t>STRUCTURE</a:t>
            </a:r>
          </a:p>
        </p:txBody>
      </p:sp>
      <p:sp>
        <p:nvSpPr>
          <p:cNvPr id="3" name="BodyHeaderCenter">
            <a:extLst>
              <a:ext uri="{FF2B5EF4-FFF2-40B4-BE49-F238E27FC236}">
                <a16:creationId xmlns:a16="http://schemas.microsoft.com/office/drawing/2014/main" id="{94CF78B9-C928-E23C-AFC6-F0B988987EA2}"/>
              </a:ext>
            </a:extLst>
          </p:cNvPr>
          <p:cNvSpPr>
            <a:spLocks noGrp="1"/>
          </p:cNvSpPr>
          <p:nvPr>
            <p:ph type="body" idx="1"/>
          </p:nvPr>
        </p:nvSpPr>
        <p:spPr>
          <a:xfrm>
            <a:off x="1557529" y="4682060"/>
            <a:ext cx="9070848" cy="646295"/>
          </a:xfrm>
        </p:spPr>
        <p:txBody>
          <a:bodyPr>
            <a:normAutofit fontScale="70000" lnSpcReduction="20000"/>
          </a:bodyPr>
          <a:lstStyle/>
          <a:p>
            <a:pPr algn="ctr"/>
            <a:r>
              <a:rPr lang="en-GB" sz="1600" i="1" spc="62" noProof="1"/>
              <a:t>"Inspiration is the fuel that propels us towards success. A great manager not only clarifies goals, responsibilities, processes, routines, and rules for both groups and individuals, but also ensures consistency and avoids short-term decisions that hinder long-term progress. They create an environment where there is a time and place for everything, igniting the spark of productivity and achievement."</a:t>
            </a:r>
            <a:endParaRPr lang="en-GB" sz="1600" i="1" dirty="0"/>
          </a:p>
        </p:txBody>
      </p:sp>
      <p:grpSp>
        <p:nvGrpSpPr>
          <p:cNvPr id="5000" name="BodyContent"/>
          <p:cNvGrpSpPr/>
          <p:nvPr/>
        </p:nvGrpSpPr>
        <p:grpSpPr>
          <a:xfrm>
            <a:off x="612000" y="2160000"/>
            <a:ext cx="1572405" cy="351649"/>
            <a:chOff x="612000" y="2160000"/>
            <a:chExt cx="1572405" cy="351649"/>
          </a:xfrm>
        </p:grpSpPr>
        <p:graphicFrame>
          <p:nvGraphicFramePr>
            <p:cNvPr id="5002" name="BodyContentTable"/>
            <p:cNvGraphicFramePr>
              <a:graphicFrameLocks/>
            </p:cNvGraphicFramePr>
            <p:nvPr/>
          </p:nvGraphicFramePr>
          <p:xfrm>
            <a:off x="612000" y="2160000"/>
            <a:ext cx="1572405" cy="351649"/>
          </p:xfrm>
          <a:graphic>
            <a:graphicData uri="http://schemas.openxmlformats.org/drawingml/2006/table">
              <a:tbl>
                <a:tblPr/>
                <a:tblGrid>
                  <a:gridCol w="1572405">
                    <a:extLst>
                      <a:ext uri="{9D8B030D-6E8A-4147-A177-3AD203B41FA5}">
                        <a16:colId xmlns:a16="http://schemas.microsoft.com/office/drawing/2014/main" val="20000"/>
                      </a:ext>
                    </a:extLst>
                  </a:gridCol>
                </a:tblGrid>
                <a:tr h="351649">
                  <a:tc>
                    <a:txBody>
                      <a:bodyPr/>
                      <a:lstStyle/>
                      <a:p>
                        <a:endParaRPr lang="en-US"/>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grpSp>
    </p:spTree>
    <p:extLst>
      <p:ext uri="{BB962C8B-B14F-4D97-AF65-F5344CB8AC3E}">
        <p14:creationId xmlns:p14="http://schemas.microsoft.com/office/powerpoint/2010/main" val="370673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(n=9)</a:t>
            </a:r>
            <a:endParaRPr lang="en-GB" sz="1200" noProof="1">
              <a:solidFill>
                <a:schemeClr val="tx1">
                  <a:lumMod val="50000"/>
                  <a:lumOff val="50000"/>
                </a:schemeClr>
              </a:solidFill>
            </a:endParaRPr>
          </a:p>
        </p:txBody>
      </p:sp>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STRUCTURE</a:t>
            </a:r>
          </a:p>
        </p:txBody>
      </p:sp>
      <p:grpSp>
        <p:nvGrpSpPr>
          <p:cNvPr id="5000" name="BodyContent"/>
          <p:cNvGrpSpPr/>
          <p:nvPr/>
        </p:nvGrpSpPr>
        <p:grpSpPr>
          <a:xfrm>
            <a:off x="612000" y="2160000"/>
            <a:ext cx="9360000" cy="3816000"/>
            <a:chOff x="612000" y="2160000"/>
            <a:chExt cx="9360000" cy="3816000"/>
          </a:xfrm>
        </p:grpSpPr>
        <p:graphicFrame>
          <p:nvGraphicFramePr>
            <p:cNvPr id="5002" name="BodyContentTable"/>
            <p:cNvGraphicFramePr>
              <a:graphicFrameLocks/>
            </p:cNvGraphicFramePr>
            <p:nvPr/>
          </p:nvGraphicFramePr>
          <p:xfrm>
            <a:off x="612000" y="2160000"/>
            <a:ext cx="9360000" cy="3816000"/>
          </p:xfrm>
          <a:graphic>
            <a:graphicData uri="http://schemas.openxmlformats.org/drawingml/2006/table">
              <a:tbl>
                <a:tblPr/>
                <a:tblGrid>
                  <a:gridCol w="3546000">
                    <a:extLst>
                      <a:ext uri="{9D8B030D-6E8A-4147-A177-3AD203B41FA5}">
                        <a16:colId xmlns:a16="http://schemas.microsoft.com/office/drawing/2014/main" val="20000"/>
                      </a:ext>
                    </a:extLst>
                  </a:gridCol>
                  <a:gridCol w="1773000">
                    <a:extLst>
                      <a:ext uri="{9D8B030D-6E8A-4147-A177-3AD203B41FA5}">
                        <a16:colId xmlns:a16="http://schemas.microsoft.com/office/drawing/2014/main" val="20001"/>
                      </a:ext>
                    </a:extLst>
                  </a:gridCol>
                  <a:gridCol w="1773000">
                    <a:extLst>
                      <a:ext uri="{9D8B030D-6E8A-4147-A177-3AD203B41FA5}">
                        <a16:colId xmlns:a16="http://schemas.microsoft.com/office/drawing/2014/main" val="20002"/>
                      </a:ext>
                    </a:extLst>
                  </a:gridCol>
                  <a:gridCol w="756000">
                    <a:extLst>
                      <a:ext uri="{9D8B030D-6E8A-4147-A177-3AD203B41FA5}">
                        <a16:colId xmlns:a16="http://schemas.microsoft.com/office/drawing/2014/main" val="20003"/>
                      </a:ext>
                    </a:extLst>
                  </a:gridCol>
                  <a:gridCol w="756000">
                    <a:extLst>
                      <a:ext uri="{9D8B030D-6E8A-4147-A177-3AD203B41FA5}">
                        <a16:colId xmlns:a16="http://schemas.microsoft.com/office/drawing/2014/main" val="20004"/>
                      </a:ext>
                    </a:extLst>
                  </a:gridCol>
                  <a:gridCol w="756000">
                    <a:extLst>
                      <a:ext uri="{9D8B030D-6E8A-4147-A177-3AD203B41FA5}">
                        <a16:colId xmlns:a16="http://schemas.microsoft.com/office/drawing/2014/main" val="20005"/>
                      </a:ext>
                    </a:extLst>
                  </a:gridCol>
                </a:tblGrid>
                <a:tr h="763200">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extLst>
                    <a:ext uri="{0D108BD9-81ED-4DB2-BD59-A6C34878D82A}">
                      <a16:rowId xmlns:a16="http://schemas.microsoft.com/office/drawing/2014/main" val="10000"/>
                    </a:ext>
                  </a:extLst>
                </a:tr>
                <a:tr h="763200">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400" spc="50" noProof="1"/>
                          <a:t>67</a:t>
                        </a:r>
                      </a:p>
                    </a:txBody>
                    <a:tcPr marL="72000" marR="72000" marT="0" marB="0" anchor="ctr">
                      <a:lnL>
                        <a:noFill/>
                      </a:lnL>
                      <a:lnR>
                        <a:noFill/>
                      </a:lnR>
                      <a:lnT>
                        <a:noFill/>
                      </a:lnT>
                      <a:lnB>
                        <a:noFill/>
                      </a:lnB>
                    </a:tcPr>
                  </a:tc>
                  <a:tc>
                    <a:txBody>
                      <a:bodyPr/>
                      <a:lstStyle/>
                      <a:p>
                        <a:pPr algn="ctr" fontAlgn="ctr">
                          <a:defRPr spc="50"/>
                        </a:pPr>
                        <a:r>
                          <a:rPr lang="en-GB" sz="1400" spc="50" noProof="1"/>
                          <a:t>38</a:t>
                        </a:r>
                      </a:p>
                    </a:txBody>
                    <a:tcPr marL="72000" marR="72000" marT="0" marB="0" anchor="ctr">
                      <a:lnL>
                        <a:noFill/>
                      </a:lnL>
                      <a:lnR>
                        <a:noFill/>
                      </a:lnR>
                      <a:lnT>
                        <a:noFill/>
                      </a:lnT>
                      <a:lnB>
                        <a:noFill/>
                      </a:lnB>
                    </a:tcPr>
                  </a:tc>
                  <a:tc>
                    <a:txBody>
                      <a:bodyPr/>
                      <a:lstStyle/>
                      <a:p>
                        <a:pPr algn="ctr" fontAlgn="ctr">
                          <a:defRPr spc="50"/>
                        </a:pPr>
                        <a:r>
                          <a:rPr lang="en-GB" sz="1400" spc="50" noProof="1">
                            <a:solidFill>
                              <a:srgbClr val="DF6C55"/>
                            </a:solidFill>
                          </a:rPr>
                          <a:t>-26</a:t>
                        </a:r>
                      </a:p>
                    </a:txBody>
                    <a:tcPr marL="72000" marR="72000" marT="0" marB="0" anchor="ctr">
                      <a:lnL>
                        <a:noFill/>
                      </a:lnL>
                      <a:lnR>
                        <a:noFill/>
                      </a:lnR>
                      <a:lnT>
                        <a:noFill/>
                      </a:lnT>
                      <a:lnB>
                        <a:noFill/>
                      </a:lnB>
                    </a:tcPr>
                  </a:tc>
                  <a:extLst>
                    <a:ext uri="{0D108BD9-81ED-4DB2-BD59-A6C34878D82A}">
                      <a16:rowId xmlns:a16="http://schemas.microsoft.com/office/drawing/2014/main" val="10001"/>
                    </a:ext>
                  </a:extLst>
                </a:tr>
                <a:tr h="763200">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t>67</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t>43</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solidFill>
                              <a:srgbClr val="DF6C55"/>
                            </a:solidFill>
                          </a:rPr>
                          <a:t>-21</a:t>
                        </a:r>
                      </a:p>
                    </a:txBody>
                    <a:tcPr marL="72000" marR="72000" marT="0" marB="0" anchor="ctr">
                      <a:lnL>
                        <a:noFill/>
                      </a:lnL>
                      <a:lnR>
                        <a:noFill/>
                      </a:lnR>
                      <a:lnT>
                        <a:noFill/>
                      </a:lnT>
                      <a:lnB>
                        <a:noFill/>
                      </a:lnB>
                      <a:solidFill>
                        <a:srgbClr val="7F7F7F">
                          <a:alpha val="5000"/>
                        </a:srgbClr>
                      </a:solidFill>
                    </a:tcPr>
                  </a:tc>
                  <a:extLst>
                    <a:ext uri="{0D108BD9-81ED-4DB2-BD59-A6C34878D82A}">
                      <a16:rowId xmlns:a16="http://schemas.microsoft.com/office/drawing/2014/main" val="10002"/>
                    </a:ext>
                  </a:extLst>
                </a:tr>
                <a:tr h="763200">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400" spc="50" noProof="1"/>
                          <a:t>67</a:t>
                        </a:r>
                      </a:p>
                    </a:txBody>
                    <a:tcPr marL="72000" marR="72000" marT="0" marB="0" anchor="ctr">
                      <a:lnL>
                        <a:noFill/>
                      </a:lnL>
                      <a:lnR>
                        <a:noFill/>
                      </a:lnR>
                      <a:lnT>
                        <a:noFill/>
                      </a:lnT>
                      <a:lnB>
                        <a:noFill/>
                      </a:lnB>
                    </a:tcPr>
                  </a:tc>
                  <a:tc>
                    <a:txBody>
                      <a:bodyPr/>
                      <a:lstStyle/>
                      <a:p>
                        <a:pPr algn="ctr" fontAlgn="ctr">
                          <a:defRPr spc="50"/>
                        </a:pPr>
                        <a:r>
                          <a:rPr lang="en-GB" sz="1400" spc="50" noProof="1"/>
                          <a:t>46</a:t>
                        </a:r>
                      </a:p>
                    </a:txBody>
                    <a:tcPr marL="72000" marR="72000" marT="0" marB="0" anchor="ctr">
                      <a:lnL>
                        <a:noFill/>
                      </a:lnL>
                      <a:lnR>
                        <a:noFill/>
                      </a:lnR>
                      <a:lnT>
                        <a:noFill/>
                      </a:lnT>
                      <a:lnB>
                        <a:noFill/>
                      </a:lnB>
                    </a:tcPr>
                  </a:tc>
                  <a:tc>
                    <a:txBody>
                      <a:bodyPr/>
                      <a:lstStyle/>
                      <a:p>
                        <a:pPr algn="ctr" fontAlgn="ctr">
                          <a:defRPr spc="50"/>
                        </a:pPr>
                        <a:r>
                          <a:rPr lang="en-GB" sz="1400" spc="50" noProof="1">
                            <a:solidFill>
                              <a:srgbClr val="DF6C55"/>
                            </a:solidFill>
                          </a:rPr>
                          <a:t>-19</a:t>
                        </a:r>
                      </a:p>
                    </a:txBody>
                    <a:tcPr marL="72000" marR="72000" marT="0" marB="0" anchor="ctr">
                      <a:lnL>
                        <a:noFill/>
                      </a:lnL>
                      <a:lnR>
                        <a:noFill/>
                      </a:lnR>
                      <a:lnT>
                        <a:noFill/>
                      </a:lnT>
                      <a:lnB>
                        <a:noFill/>
                      </a:lnB>
                    </a:tcPr>
                  </a:tc>
                  <a:extLst>
                    <a:ext uri="{0D108BD9-81ED-4DB2-BD59-A6C34878D82A}">
                      <a16:rowId xmlns:a16="http://schemas.microsoft.com/office/drawing/2014/main" val="10003"/>
                    </a:ext>
                  </a:extLst>
                </a:tr>
                <a:tr h="763200">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000000"/>
                            </a:solidFill>
                          </a:rPr>
                          <a:t>67</a:t>
                        </a:r>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000000"/>
                            </a:solidFill>
                          </a:rPr>
                          <a:t>42</a:t>
                        </a:r>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DF6C55"/>
                            </a:solidFill>
                          </a:rPr>
                          <a:t>-22</a:t>
                        </a:r>
                      </a:p>
                    </a:txBody>
                    <a:tcPr marL="72000" marR="72000" marT="0" marB="0" anchor="ctr">
                      <a:lnL>
                        <a:noFill/>
                      </a:lnL>
                      <a:lnR>
                        <a:noFill/>
                      </a:lnR>
                      <a:lnT>
                        <a:noFill/>
                      </a:lnT>
                      <a:lnB>
                        <a:noFill/>
                      </a:lnB>
                      <a:solidFill>
                        <a:schemeClr val="tx1">
                          <a:tint val="0"/>
                        </a:schemeClr>
                      </a:solidFill>
                    </a:tcPr>
                  </a:tc>
                  <a:extLst>
                    <a:ext uri="{0D108BD9-81ED-4DB2-BD59-A6C34878D82A}">
                      <a16:rowId xmlns:a16="http://schemas.microsoft.com/office/drawing/2014/main" val="10004"/>
                    </a:ext>
                  </a:extLst>
                </a:tr>
              </a:tbl>
            </a:graphicData>
          </a:graphic>
        </p:graphicFrame>
        <p:sp>
          <p:nvSpPr>
            <p:cNvPr id="104" name="Cell_1_4_1_4"/>
            <p:cNvSpPr txBox="1"/>
            <p:nvPr/>
          </p:nvSpPr>
          <p:spPr>
            <a:xfrm>
              <a:off x="7704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Self</a:t>
              </a:r>
            </a:p>
          </p:txBody>
        </p:sp>
        <p:sp>
          <p:nvSpPr>
            <p:cNvPr id="105" name="Cell_1_5_1_5"/>
            <p:cNvSpPr txBox="1"/>
            <p:nvPr/>
          </p:nvSpPr>
          <p:spPr>
            <a:xfrm>
              <a:off x="8460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Others total</a:t>
              </a:r>
            </a:p>
          </p:txBody>
        </p:sp>
        <p:sp>
          <p:nvSpPr>
            <p:cNvPr id="106" name="Cell_1_6_1_6"/>
            <p:cNvSpPr txBox="1"/>
            <p:nvPr/>
          </p:nvSpPr>
          <p:spPr>
            <a:xfrm>
              <a:off x="9216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Diff</a:t>
              </a:r>
            </a:p>
          </p:txBody>
        </p:sp>
        <p:sp>
          <p:nvSpPr>
            <p:cNvPr id="201" name="Cell_2_1_2_1"/>
            <p:cNvSpPr txBox="1"/>
            <p:nvPr/>
          </p:nvSpPr>
          <p:spPr>
            <a:xfrm>
              <a:off x="612000" y="29232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...clarifies goals, responsibilities, processes, routines and rules for groups and individuals</a:t>
              </a:r>
            </a:p>
          </p:txBody>
        </p:sp>
        <p:sp>
          <p:nvSpPr>
            <p:cNvPr id="301" name="Cell_3_1_3_1"/>
            <p:cNvSpPr txBox="1"/>
            <p:nvPr/>
          </p:nvSpPr>
          <p:spPr>
            <a:xfrm>
              <a:off x="612000" y="36864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...is consistent and does not make short -term decisions that counteract the long -term</a:t>
              </a:r>
            </a:p>
          </p:txBody>
        </p:sp>
        <p:sp>
          <p:nvSpPr>
            <p:cNvPr id="401" name="Cell_4_1_4_1"/>
            <p:cNvSpPr txBox="1"/>
            <p:nvPr/>
          </p:nvSpPr>
          <p:spPr>
            <a:xfrm>
              <a:off x="612000" y="44496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...makes sure there is a time and place for most things</a:t>
              </a:r>
            </a:p>
          </p:txBody>
        </p:sp>
        <p:sp>
          <p:nvSpPr>
            <p:cNvPr id="501" name="Cell_5_1_5_1"/>
            <p:cNvSpPr txBox="1"/>
            <p:nvPr/>
          </p:nvSpPr>
          <p:spPr>
            <a:xfrm>
              <a:off x="612000" y="52128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r" fontAlgn="ctr">
                <a:defRPr spc="50"/>
              </a:pPr>
              <a:r>
                <a:rPr lang="en-GB" sz="1300" b="1" i="0" spc="50" noProof="1">
                  <a:solidFill>
                    <a:srgbClr val="000000"/>
                  </a:solidFill>
                </a:rPr>
                <a:t>STRUCTURE OVERALL</a:t>
              </a:r>
            </a:p>
          </p:txBody>
        </p:sp>
        <p:graphicFrame>
          <p:nvGraphicFramePr>
            <p:cNvPr id="2" name="Chart_2_2_2_3"/>
            <p:cNvGraphicFramePr>
              <a:graphicFrameLocks/>
            </p:cNvGraphicFramePr>
            <p:nvPr/>
          </p:nvGraphicFramePr>
          <p:xfrm>
            <a:off x="4158000" y="2923200"/>
            <a:ext cx="3546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(n=9)</a:t>
            </a:r>
            <a:endParaRPr lang="en-GB" sz="1200" noProof="1">
              <a:solidFill>
                <a:schemeClr val="tx1">
                  <a:lumMod val="50000"/>
                  <a:lumOff val="50000"/>
                </a:schemeClr>
              </a:solidFill>
            </a:endParaRPr>
          </a:p>
        </p:txBody>
      </p:sp>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STRUCTURE</a:t>
            </a:r>
          </a:p>
        </p:txBody>
      </p:sp>
      <p:grpSp>
        <p:nvGrpSpPr>
          <p:cNvPr id="5000" name="BodyContent"/>
          <p:cNvGrpSpPr/>
          <p:nvPr/>
        </p:nvGrpSpPr>
        <p:grpSpPr>
          <a:xfrm>
            <a:off x="612000" y="2160000"/>
            <a:ext cx="8280000" cy="3816000"/>
            <a:chOff x="612000" y="2160000"/>
            <a:chExt cx="8280000" cy="3816000"/>
          </a:xfrm>
        </p:grpSpPr>
        <p:graphicFrame>
          <p:nvGraphicFramePr>
            <p:cNvPr id="5002" name="BodyContentTable"/>
            <p:cNvGraphicFramePr>
              <a:graphicFrameLocks/>
            </p:cNvGraphicFramePr>
            <p:nvPr/>
          </p:nvGraphicFramePr>
          <p:xfrm>
            <a:off x="612000" y="2160000"/>
            <a:ext cx="8280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In what ways do you think Elliot can improve in the area Stucture?</a:t>
            </a:r>
            <a:endParaRPr lang="en-GB" sz="1200" noProof="1">
              <a:solidFill>
                <a:schemeClr val="tx1">
                  <a:lumMod val="50000"/>
                  <a:lumOff val="50000"/>
                </a:schemeClr>
              </a:solidFill>
            </a:endParaRPr>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GB" sz="3800" noProof="1"/>
              <a:t>Comments: Structure</a:t>
            </a:r>
          </a:p>
        </p:txBody>
      </p:sp>
      <p:grpSp>
        <p:nvGrpSpPr>
          <p:cNvPr id="5000" name="BodyContent"/>
          <p:cNvGrpSpPr/>
          <p:nvPr/>
        </p:nvGrpSpPr>
        <p:grpSpPr>
          <a:xfrm>
            <a:off x="612000" y="1440000"/>
            <a:ext cx="8280000" cy="2640000"/>
            <a:chOff x="612000" y="1440000"/>
            <a:chExt cx="8280000" cy="2640000"/>
          </a:xfrm>
        </p:grpSpPr>
        <p:graphicFrame>
          <p:nvGraphicFramePr>
            <p:cNvPr id="5002" name="BodyContentTable"/>
            <p:cNvGraphicFramePr>
              <a:graphicFrameLocks/>
            </p:cNvGraphicFramePr>
            <p:nvPr>
              <p:extLst>
                <p:ext uri="{D42A27DB-BD31-4B8C-83A1-F6EECF244321}">
                  <p14:modId xmlns:p14="http://schemas.microsoft.com/office/powerpoint/2010/main" val="2509871458"/>
                </p:ext>
              </p:extLst>
            </p:nvPr>
          </p:nvGraphicFramePr>
          <p:xfrm>
            <a:off x="612000" y="1440000"/>
            <a:ext cx="8280000" cy="2640000"/>
          </p:xfrm>
          <a:graphic>
            <a:graphicData uri="http://schemas.openxmlformats.org/drawingml/2006/table">
              <a:tbl>
                <a:tblPr/>
                <a:tblGrid>
                  <a:gridCol w="684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tblGrid>
                <a:tr h="540000">
                  <a:tc>
                    <a:txBody>
                      <a:bodyPr/>
                      <a:lstStyle/>
                      <a:p>
                        <a:pPr algn="l" fontAlgn="ctr">
                          <a:defRPr spc="50"/>
                        </a:pPr>
                        <a:endParaRPr sz="1100" dirty="0">
                          <a:solidFill>
                            <a:schemeClr val="tx1"/>
                          </a:solidFill>
                        </a:endParaRPr>
                      </a:p>
                    </a:txBody>
                    <a:tcPr marL="72000" marR="72000" marT="36000" marB="36000" anchor="ctr">
                      <a:lnL>
                        <a:noFill/>
                      </a:lnL>
                      <a:lnR>
                        <a:noFill/>
                      </a:lnR>
                      <a:lnT>
                        <a:noFill/>
                      </a:lnT>
                      <a:lnB>
                        <a:noFill/>
                      </a:lnB>
                      <a:noFill/>
                    </a:tcPr>
                  </a:tc>
                  <a:tc>
                    <a:txBody>
                      <a:bodyPr/>
                      <a:lstStyle/>
                      <a:p>
                        <a:pPr algn="ctr" fontAlgn="ctr">
                          <a:defRPr spc="50"/>
                        </a:pPr>
                        <a:r>
                          <a:rPr lang="en-GB" sz="1000" b="1" spc="50" noProof="1">
                            <a:solidFill>
                              <a:schemeClr val="tx1"/>
                            </a:solidFill>
                          </a:rPr>
                          <a:t>Type</a:t>
                        </a:r>
                        <a:endParaRPr sz="1100" dirty="0">
                          <a:solidFill>
                            <a:schemeClr val="tx1"/>
                          </a:solidFill>
                        </a:endParaRPr>
                      </a:p>
                    </a:txBody>
                    <a:tcPr marL="72000" marR="72000" marT="36000" marB="36000" anchor="ctr">
                      <a:lnL>
                        <a:noFill/>
                      </a:lnL>
                      <a:lnR>
                        <a:noFill/>
                      </a:lnR>
                      <a:lnT>
                        <a:noFill/>
                      </a:lnT>
                      <a:lnB>
                        <a:noFill/>
                      </a:lnB>
                      <a:noFill/>
                    </a:tcPr>
                  </a:tc>
                  <a:extLst>
                    <a:ext uri="{0D108BD9-81ED-4DB2-BD59-A6C34878D82A}">
                      <a16:rowId xmlns:a16="http://schemas.microsoft.com/office/drawing/2014/main" val="10000"/>
                    </a:ext>
                  </a:extLst>
                </a:tr>
                <a:tr h="420000">
                  <a:tc>
                    <a:txBody>
                      <a:bodyPr/>
                      <a:lstStyle/>
                      <a:p>
                        <a:pPr algn="l" fontAlgn="ctr">
                          <a:defRPr spc="50"/>
                        </a:pPr>
                        <a:r>
                          <a:rPr lang="en-GB" sz="1200" spc="50" noProof="1">
                            <a:solidFill>
                              <a:schemeClr val="tx1"/>
                            </a:solidFill>
                          </a:rPr>
                          <a:t> Presentation skills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Direct report</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1"/>
                    </a:ext>
                  </a:extLst>
                </a:tr>
                <a:tr h="420000">
                  <a:tc>
                    <a:txBody>
                      <a:bodyPr/>
                      <a:lstStyle/>
                      <a:p>
                        <a:pPr algn="l" fontAlgn="ctr">
                          <a:defRPr spc="50"/>
                        </a:pPr>
                        <a:r>
                          <a:rPr lang="en-GB" sz="1200" spc="50" noProof="1">
                            <a:solidFill>
                              <a:schemeClr val="tx1"/>
                            </a:solidFill>
                          </a:rPr>
                          <a:t> Mentoring</a:t>
                        </a:r>
                        <a:endParaRPr sz="1100" dirty="0">
                          <a:solidFill>
                            <a:schemeClr val="tx1"/>
                          </a:solidFill>
                        </a:endParaRPr>
                      </a:p>
                    </a:txBody>
                    <a:tcPr marL="72000" marR="72000" marT="0" marB="0" anchor="ctr">
                      <a:lnL>
                        <a:noFill/>
                      </a:lnL>
                      <a:lnR>
                        <a:noFill/>
                      </a:lnR>
                      <a:lnT>
                        <a:noFill/>
                      </a:lnT>
                      <a:lnB>
                        <a:noFill/>
                      </a:lnB>
                      <a:noFill/>
                    </a:tcPr>
                  </a:tc>
                  <a:tc>
                    <a:txBody>
                      <a:bodyPr/>
                      <a:lstStyle/>
                      <a:p>
                        <a:pPr algn="l" fontAlgn="ctr">
                          <a:defRPr spc="50"/>
                        </a:pPr>
                        <a:r>
                          <a:rPr lang="en-GB" sz="1200" spc="50" noProof="1">
                            <a:solidFill>
                              <a:schemeClr val="tx1"/>
                            </a:solidFill>
                          </a:rPr>
                          <a:t>Direct report</a:t>
                        </a:r>
                        <a:endParaRPr sz="1100" dirty="0">
                          <a:solidFill>
                            <a:schemeClr val="tx1"/>
                          </a:solidFill>
                        </a:endParaRPr>
                      </a:p>
                    </a:txBody>
                    <a:tcPr marL="72000" marR="72000" marT="0" marB="0" anchor="ctr">
                      <a:lnL>
                        <a:noFill/>
                      </a:lnL>
                      <a:lnR>
                        <a:noFill/>
                      </a:lnR>
                      <a:lnT>
                        <a:noFill/>
                      </a:lnT>
                      <a:lnB>
                        <a:noFill/>
                      </a:lnB>
                      <a:noFill/>
                    </a:tcPr>
                  </a:tc>
                  <a:extLst>
                    <a:ext uri="{0D108BD9-81ED-4DB2-BD59-A6C34878D82A}">
                      <a16:rowId xmlns:a16="http://schemas.microsoft.com/office/drawing/2014/main" val="10002"/>
                    </a:ext>
                  </a:extLst>
                </a:tr>
                <a:tr h="420000">
                  <a:tc>
                    <a:txBody>
                      <a:bodyPr/>
                      <a:lstStyle/>
                      <a:p>
                        <a:pPr algn="l" fontAlgn="ctr">
                          <a:defRPr spc="50"/>
                        </a:pPr>
                        <a:r>
                          <a:rPr lang="en-GB" sz="1200" spc="50" noProof="1">
                            <a:solidFill>
                              <a:schemeClr val="tx1"/>
                            </a:solidFill>
                          </a:rPr>
                          <a:t> Data analysis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Self</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3"/>
                    </a:ext>
                  </a:extLst>
                </a:tr>
                <a:tr h="420000">
                  <a:tc>
                    <a:txBody>
                      <a:bodyPr/>
                      <a:lstStyle/>
                      <a:p>
                        <a:pPr algn="l" fontAlgn="ctr">
                          <a:defRPr spc="50"/>
                        </a:pPr>
                        <a:r>
                          <a:rPr lang="en-GB" sz="1200" spc="50" noProof="1">
                            <a:solidFill>
                              <a:schemeClr val="tx1"/>
                            </a:solidFill>
                          </a:rPr>
                          <a:t> Decision-making</a:t>
                        </a:r>
                        <a:endParaRPr sz="1100" dirty="0">
                          <a:solidFill>
                            <a:schemeClr val="tx1"/>
                          </a:solidFill>
                        </a:endParaRPr>
                      </a:p>
                    </a:txBody>
                    <a:tcPr marL="72000" marR="72000" marT="0" marB="0" anchor="ctr">
                      <a:lnL>
                        <a:noFill/>
                      </a:lnL>
                      <a:lnR>
                        <a:noFill/>
                      </a:lnR>
                      <a:lnT>
                        <a:noFill/>
                      </a:lnT>
                      <a:lnB>
                        <a:noFill/>
                      </a:lnB>
                      <a:noFill/>
                    </a:tcPr>
                  </a:tc>
                  <a:tc>
                    <a:txBody>
                      <a:bodyPr/>
                      <a:lstStyle/>
                      <a:p>
                        <a:pPr algn="l" fontAlgn="ctr">
                          <a:defRPr spc="50"/>
                        </a:pPr>
                        <a:r>
                          <a:rPr lang="en-GB" sz="1200" spc="50" noProof="1">
                            <a:solidFill>
                              <a:schemeClr val="tx1"/>
                            </a:solidFill>
                          </a:rPr>
                          <a:t>Manager</a:t>
                        </a:r>
                        <a:endParaRPr sz="1100" dirty="0">
                          <a:solidFill>
                            <a:schemeClr val="tx1"/>
                          </a:solidFill>
                        </a:endParaRPr>
                      </a:p>
                    </a:txBody>
                    <a:tcPr marL="72000" marR="72000" marT="0" marB="0" anchor="ctr">
                      <a:lnL>
                        <a:noFill/>
                      </a:lnL>
                      <a:lnR>
                        <a:noFill/>
                      </a:lnR>
                      <a:lnT>
                        <a:noFill/>
                      </a:lnT>
                      <a:lnB>
                        <a:noFill/>
                      </a:lnB>
                      <a:noFill/>
                    </a:tcPr>
                  </a:tc>
                  <a:extLst>
                    <a:ext uri="{0D108BD9-81ED-4DB2-BD59-A6C34878D82A}">
                      <a16:rowId xmlns:a16="http://schemas.microsoft.com/office/drawing/2014/main" val="10004"/>
                    </a:ext>
                  </a:extLst>
                </a:tr>
                <a:tr h="420000">
                  <a:tc>
                    <a:txBody>
                      <a:bodyPr/>
                      <a:lstStyle/>
                      <a:p>
                        <a:pPr algn="l" fontAlgn="ctr">
                          <a:defRPr spc="50"/>
                        </a:pPr>
                        <a:r>
                          <a:rPr lang="en-GB" sz="1200" spc="50" noProof="1">
                            <a:solidFill>
                              <a:schemeClr val="tx1"/>
                            </a:solidFill>
                          </a:rPr>
                          <a:t> Risk assessment</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Peers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5"/>
                    </a:ext>
                  </a:extLst>
                </a:tr>
              </a:tbl>
            </a:graphicData>
          </a:graphic>
        </p:graphicFrame>
      </p:grpSp>
    </p:spTree>
    <p:extLst>
      <p:ext uri="{BB962C8B-B14F-4D97-AF65-F5344CB8AC3E}">
        <p14:creationId xmlns:p14="http://schemas.microsoft.com/office/powerpoint/2010/main" val="3109180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Center">
            <a:extLst>
              <a:ext uri="{FF2B5EF4-FFF2-40B4-BE49-F238E27FC236}">
                <a16:creationId xmlns:a16="http://schemas.microsoft.com/office/drawing/2014/main" id="{5F2BD127-0EA4-342A-E253-31F870848B42}"/>
              </a:ext>
            </a:extLst>
          </p:cNvPr>
          <p:cNvSpPr>
            <a:spLocks noGrp="1"/>
          </p:cNvSpPr>
          <p:nvPr>
            <p:ph type="title"/>
          </p:nvPr>
        </p:nvSpPr>
        <p:spPr/>
        <p:txBody>
          <a:bodyPr/>
          <a:lstStyle/>
          <a:p>
            <a:r>
              <a:rPr lang="sv-SE" dirty="0">
                <a:solidFill>
                  <a:schemeClr val="tx1"/>
                </a:solidFill>
              </a:rPr>
              <a:t>COMMUNITY</a:t>
            </a:r>
          </a:p>
        </p:txBody>
      </p:sp>
      <p:sp>
        <p:nvSpPr>
          <p:cNvPr id="3" name="BodyHeaderCenter">
            <a:extLst>
              <a:ext uri="{FF2B5EF4-FFF2-40B4-BE49-F238E27FC236}">
                <a16:creationId xmlns:a16="http://schemas.microsoft.com/office/drawing/2014/main" id="{94CF78B9-C928-E23C-AFC6-F0B988987EA2}"/>
              </a:ext>
            </a:extLst>
          </p:cNvPr>
          <p:cNvSpPr>
            <a:spLocks noGrp="1"/>
          </p:cNvSpPr>
          <p:nvPr>
            <p:ph type="body" idx="1"/>
          </p:nvPr>
        </p:nvSpPr>
        <p:spPr>
          <a:xfrm>
            <a:off x="1560576" y="4944952"/>
            <a:ext cx="9070848" cy="457200"/>
          </a:xfrm>
        </p:spPr>
        <p:txBody>
          <a:bodyPr>
            <a:normAutofit fontScale="55000" lnSpcReduction="20000"/>
          </a:bodyPr>
          <a:lstStyle/>
          <a:p>
            <a:pPr algn="ctr"/>
            <a:r>
              <a:rPr lang="en-GB" sz="1600" i="1" spc="62" noProof="1"/>
              <a:t>"True leadership is not just about achieving personal success, but about uplifting and inspiring others to reach their fullest potential. A great manager understands that by prioritizing the well-being and growth of every employee, we create a workplace that we can all be proud of. Together, let us embrace the power of unity and shared responsibility, and strive towards greatness as one cohesive team."</a:t>
            </a:r>
            <a:endParaRPr lang="en-GB" sz="1600" i="1" dirty="0"/>
          </a:p>
        </p:txBody>
      </p:sp>
      <p:grpSp>
        <p:nvGrpSpPr>
          <p:cNvPr id="5000" name="BodyContent"/>
          <p:cNvGrpSpPr/>
          <p:nvPr/>
        </p:nvGrpSpPr>
        <p:grpSpPr>
          <a:xfrm>
            <a:off x="612000" y="2160000"/>
            <a:ext cx="1572405" cy="351649"/>
            <a:chOff x="612000" y="2160000"/>
            <a:chExt cx="1572405" cy="351649"/>
          </a:xfrm>
        </p:grpSpPr>
        <p:graphicFrame>
          <p:nvGraphicFramePr>
            <p:cNvPr id="5002" name="BodyContentTable"/>
            <p:cNvGraphicFramePr>
              <a:graphicFrameLocks/>
            </p:cNvGraphicFramePr>
            <p:nvPr/>
          </p:nvGraphicFramePr>
          <p:xfrm>
            <a:off x="612000" y="2160000"/>
            <a:ext cx="1572405" cy="351649"/>
          </p:xfrm>
          <a:graphic>
            <a:graphicData uri="http://schemas.openxmlformats.org/drawingml/2006/table">
              <a:tbl>
                <a:tblPr/>
                <a:tblGrid>
                  <a:gridCol w="1572405">
                    <a:extLst>
                      <a:ext uri="{9D8B030D-6E8A-4147-A177-3AD203B41FA5}">
                        <a16:colId xmlns:a16="http://schemas.microsoft.com/office/drawing/2014/main" val="20000"/>
                      </a:ext>
                    </a:extLst>
                  </a:gridCol>
                </a:tblGrid>
                <a:tr h="351649">
                  <a:tc>
                    <a:txBody>
                      <a:bodyPr/>
                      <a:lstStyle/>
                      <a:p>
                        <a:endParaRPr lang="en-US"/>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grpSp>
    </p:spTree>
    <p:extLst>
      <p:ext uri="{BB962C8B-B14F-4D97-AF65-F5344CB8AC3E}">
        <p14:creationId xmlns:p14="http://schemas.microsoft.com/office/powerpoint/2010/main" val="370673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(n=9)</a:t>
            </a:r>
            <a:endParaRPr lang="en-GB" sz="1200" noProof="1">
              <a:solidFill>
                <a:schemeClr val="tx1">
                  <a:lumMod val="50000"/>
                  <a:lumOff val="50000"/>
                </a:schemeClr>
              </a:solidFill>
            </a:endParaRPr>
          </a:p>
        </p:txBody>
      </p:sp>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COMMUNITY</a:t>
            </a:r>
          </a:p>
        </p:txBody>
      </p:sp>
      <p:grpSp>
        <p:nvGrpSpPr>
          <p:cNvPr id="5000" name="BodyContent"/>
          <p:cNvGrpSpPr/>
          <p:nvPr/>
        </p:nvGrpSpPr>
        <p:grpSpPr>
          <a:xfrm>
            <a:off x="612000" y="2160000"/>
            <a:ext cx="9360000" cy="3816000"/>
            <a:chOff x="612000" y="2160000"/>
            <a:chExt cx="9360000" cy="3816000"/>
          </a:xfrm>
        </p:grpSpPr>
        <p:graphicFrame>
          <p:nvGraphicFramePr>
            <p:cNvPr id="5002" name="BodyContentTable"/>
            <p:cNvGraphicFramePr>
              <a:graphicFrameLocks/>
            </p:cNvGraphicFramePr>
            <p:nvPr/>
          </p:nvGraphicFramePr>
          <p:xfrm>
            <a:off x="612000" y="2160000"/>
            <a:ext cx="9360000" cy="3816000"/>
          </p:xfrm>
          <a:graphic>
            <a:graphicData uri="http://schemas.openxmlformats.org/drawingml/2006/table">
              <a:tbl>
                <a:tblPr/>
                <a:tblGrid>
                  <a:gridCol w="3546000">
                    <a:extLst>
                      <a:ext uri="{9D8B030D-6E8A-4147-A177-3AD203B41FA5}">
                        <a16:colId xmlns:a16="http://schemas.microsoft.com/office/drawing/2014/main" val="20000"/>
                      </a:ext>
                    </a:extLst>
                  </a:gridCol>
                  <a:gridCol w="1773000">
                    <a:extLst>
                      <a:ext uri="{9D8B030D-6E8A-4147-A177-3AD203B41FA5}">
                        <a16:colId xmlns:a16="http://schemas.microsoft.com/office/drawing/2014/main" val="20001"/>
                      </a:ext>
                    </a:extLst>
                  </a:gridCol>
                  <a:gridCol w="1773000">
                    <a:extLst>
                      <a:ext uri="{9D8B030D-6E8A-4147-A177-3AD203B41FA5}">
                        <a16:colId xmlns:a16="http://schemas.microsoft.com/office/drawing/2014/main" val="20002"/>
                      </a:ext>
                    </a:extLst>
                  </a:gridCol>
                  <a:gridCol w="756000">
                    <a:extLst>
                      <a:ext uri="{9D8B030D-6E8A-4147-A177-3AD203B41FA5}">
                        <a16:colId xmlns:a16="http://schemas.microsoft.com/office/drawing/2014/main" val="20003"/>
                      </a:ext>
                    </a:extLst>
                  </a:gridCol>
                  <a:gridCol w="756000">
                    <a:extLst>
                      <a:ext uri="{9D8B030D-6E8A-4147-A177-3AD203B41FA5}">
                        <a16:colId xmlns:a16="http://schemas.microsoft.com/office/drawing/2014/main" val="20004"/>
                      </a:ext>
                    </a:extLst>
                  </a:gridCol>
                  <a:gridCol w="756000">
                    <a:extLst>
                      <a:ext uri="{9D8B030D-6E8A-4147-A177-3AD203B41FA5}">
                        <a16:colId xmlns:a16="http://schemas.microsoft.com/office/drawing/2014/main" val="20005"/>
                      </a:ext>
                    </a:extLst>
                  </a:gridCol>
                </a:tblGrid>
                <a:tr h="763200">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extLst>
                    <a:ext uri="{0D108BD9-81ED-4DB2-BD59-A6C34878D82A}">
                      <a16:rowId xmlns:a16="http://schemas.microsoft.com/office/drawing/2014/main" val="10000"/>
                    </a:ext>
                  </a:extLst>
                </a:tr>
                <a:tr h="763200">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400" spc="50" noProof="1"/>
                          <a:t>67</a:t>
                        </a:r>
                      </a:p>
                    </a:txBody>
                    <a:tcPr marL="72000" marR="72000" marT="0" marB="0" anchor="ctr">
                      <a:lnL>
                        <a:noFill/>
                      </a:lnL>
                      <a:lnR>
                        <a:noFill/>
                      </a:lnR>
                      <a:lnT>
                        <a:noFill/>
                      </a:lnT>
                      <a:lnB>
                        <a:noFill/>
                      </a:lnB>
                    </a:tcPr>
                  </a:tc>
                  <a:tc>
                    <a:txBody>
                      <a:bodyPr/>
                      <a:lstStyle/>
                      <a:p>
                        <a:pPr algn="ctr" fontAlgn="ctr">
                          <a:defRPr spc="50"/>
                        </a:pPr>
                        <a:r>
                          <a:rPr lang="en-GB" sz="1400" spc="50" noProof="1"/>
                          <a:t>39</a:t>
                        </a:r>
                      </a:p>
                    </a:txBody>
                    <a:tcPr marL="72000" marR="72000" marT="0" marB="0" anchor="ctr">
                      <a:lnL>
                        <a:noFill/>
                      </a:lnL>
                      <a:lnR>
                        <a:noFill/>
                      </a:lnR>
                      <a:lnT>
                        <a:noFill/>
                      </a:lnT>
                      <a:lnB>
                        <a:noFill/>
                      </a:lnB>
                    </a:tcPr>
                  </a:tc>
                  <a:tc>
                    <a:txBody>
                      <a:bodyPr/>
                      <a:lstStyle/>
                      <a:p>
                        <a:pPr algn="ctr" fontAlgn="ctr">
                          <a:defRPr spc="50"/>
                        </a:pPr>
                        <a:r>
                          <a:rPr lang="en-GB" sz="1400" spc="50" noProof="1">
                            <a:solidFill>
                              <a:srgbClr val="DF6C55"/>
                            </a:solidFill>
                          </a:rPr>
                          <a:t>-25</a:t>
                        </a:r>
                      </a:p>
                    </a:txBody>
                    <a:tcPr marL="72000" marR="72000" marT="0" marB="0" anchor="ctr">
                      <a:lnL>
                        <a:noFill/>
                      </a:lnL>
                      <a:lnR>
                        <a:noFill/>
                      </a:lnR>
                      <a:lnT>
                        <a:noFill/>
                      </a:lnT>
                      <a:lnB>
                        <a:noFill/>
                      </a:lnB>
                    </a:tcPr>
                  </a:tc>
                  <a:extLst>
                    <a:ext uri="{0D108BD9-81ED-4DB2-BD59-A6C34878D82A}">
                      <a16:rowId xmlns:a16="http://schemas.microsoft.com/office/drawing/2014/main" val="10001"/>
                    </a:ext>
                  </a:extLst>
                </a:tr>
                <a:tr h="763200">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t>67</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t>43</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solidFill>
                              <a:srgbClr val="DF6C55"/>
                            </a:solidFill>
                          </a:rPr>
                          <a:t>-21</a:t>
                        </a:r>
                      </a:p>
                    </a:txBody>
                    <a:tcPr marL="72000" marR="72000" marT="0" marB="0" anchor="ctr">
                      <a:lnL>
                        <a:noFill/>
                      </a:lnL>
                      <a:lnR>
                        <a:noFill/>
                      </a:lnR>
                      <a:lnT>
                        <a:noFill/>
                      </a:lnT>
                      <a:lnB>
                        <a:noFill/>
                      </a:lnB>
                      <a:solidFill>
                        <a:srgbClr val="7F7F7F">
                          <a:alpha val="5000"/>
                        </a:srgbClr>
                      </a:solidFill>
                    </a:tcPr>
                  </a:tc>
                  <a:extLst>
                    <a:ext uri="{0D108BD9-81ED-4DB2-BD59-A6C34878D82A}">
                      <a16:rowId xmlns:a16="http://schemas.microsoft.com/office/drawing/2014/main" val="10002"/>
                    </a:ext>
                  </a:extLst>
                </a:tr>
                <a:tr h="763200">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400" spc="50" noProof="1"/>
                          <a:t>67</a:t>
                        </a:r>
                      </a:p>
                    </a:txBody>
                    <a:tcPr marL="72000" marR="72000" marT="0" marB="0" anchor="ctr">
                      <a:lnL>
                        <a:noFill/>
                      </a:lnL>
                      <a:lnR>
                        <a:noFill/>
                      </a:lnR>
                      <a:lnT>
                        <a:noFill/>
                      </a:lnT>
                      <a:lnB>
                        <a:noFill/>
                      </a:lnB>
                    </a:tcPr>
                  </a:tc>
                  <a:tc>
                    <a:txBody>
                      <a:bodyPr/>
                      <a:lstStyle/>
                      <a:p>
                        <a:pPr algn="ctr" fontAlgn="ctr">
                          <a:defRPr spc="50"/>
                        </a:pPr>
                        <a:r>
                          <a:rPr lang="en-GB" sz="1400" spc="50" noProof="1"/>
                          <a:t>44</a:t>
                        </a:r>
                      </a:p>
                    </a:txBody>
                    <a:tcPr marL="72000" marR="72000" marT="0" marB="0" anchor="ctr">
                      <a:lnL>
                        <a:noFill/>
                      </a:lnL>
                      <a:lnR>
                        <a:noFill/>
                      </a:lnR>
                      <a:lnT>
                        <a:noFill/>
                      </a:lnT>
                      <a:lnB>
                        <a:noFill/>
                      </a:lnB>
                    </a:tcPr>
                  </a:tc>
                  <a:tc>
                    <a:txBody>
                      <a:bodyPr/>
                      <a:lstStyle/>
                      <a:p>
                        <a:pPr algn="ctr" fontAlgn="ctr">
                          <a:defRPr spc="50"/>
                        </a:pPr>
                        <a:r>
                          <a:rPr lang="en-GB" sz="1400" spc="50" noProof="1">
                            <a:solidFill>
                              <a:srgbClr val="DF6C55"/>
                            </a:solidFill>
                          </a:rPr>
                          <a:t>-20</a:t>
                        </a:r>
                      </a:p>
                    </a:txBody>
                    <a:tcPr marL="72000" marR="72000" marT="0" marB="0" anchor="ctr">
                      <a:lnL>
                        <a:noFill/>
                      </a:lnL>
                      <a:lnR>
                        <a:noFill/>
                      </a:lnR>
                      <a:lnT>
                        <a:noFill/>
                      </a:lnT>
                      <a:lnB>
                        <a:noFill/>
                      </a:lnB>
                    </a:tcPr>
                  </a:tc>
                  <a:extLst>
                    <a:ext uri="{0D108BD9-81ED-4DB2-BD59-A6C34878D82A}">
                      <a16:rowId xmlns:a16="http://schemas.microsoft.com/office/drawing/2014/main" val="10003"/>
                    </a:ext>
                  </a:extLst>
                </a:tr>
                <a:tr h="763200">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000000"/>
                            </a:solidFill>
                          </a:rPr>
                          <a:t>67</a:t>
                        </a:r>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000000"/>
                            </a:solidFill>
                          </a:rPr>
                          <a:t>42</a:t>
                        </a:r>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DF6C55"/>
                            </a:solidFill>
                          </a:rPr>
                          <a:t>-22</a:t>
                        </a:r>
                      </a:p>
                    </a:txBody>
                    <a:tcPr marL="72000" marR="72000" marT="0" marB="0" anchor="ctr">
                      <a:lnL>
                        <a:noFill/>
                      </a:lnL>
                      <a:lnR>
                        <a:noFill/>
                      </a:lnR>
                      <a:lnT>
                        <a:noFill/>
                      </a:lnT>
                      <a:lnB>
                        <a:noFill/>
                      </a:lnB>
                      <a:solidFill>
                        <a:schemeClr val="tx1">
                          <a:tint val="0"/>
                        </a:schemeClr>
                      </a:solidFill>
                    </a:tcPr>
                  </a:tc>
                  <a:extLst>
                    <a:ext uri="{0D108BD9-81ED-4DB2-BD59-A6C34878D82A}">
                      <a16:rowId xmlns:a16="http://schemas.microsoft.com/office/drawing/2014/main" val="10004"/>
                    </a:ext>
                  </a:extLst>
                </a:tr>
              </a:tbl>
            </a:graphicData>
          </a:graphic>
        </p:graphicFrame>
        <p:sp>
          <p:nvSpPr>
            <p:cNvPr id="104" name="Cell_1_4_1_4"/>
            <p:cNvSpPr txBox="1"/>
            <p:nvPr/>
          </p:nvSpPr>
          <p:spPr>
            <a:xfrm>
              <a:off x="7704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Self</a:t>
              </a:r>
            </a:p>
          </p:txBody>
        </p:sp>
        <p:sp>
          <p:nvSpPr>
            <p:cNvPr id="105" name="Cell_1_5_1_5"/>
            <p:cNvSpPr txBox="1"/>
            <p:nvPr/>
          </p:nvSpPr>
          <p:spPr>
            <a:xfrm>
              <a:off x="8460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Others total</a:t>
              </a:r>
            </a:p>
          </p:txBody>
        </p:sp>
        <p:sp>
          <p:nvSpPr>
            <p:cNvPr id="106" name="Cell_1_6_1_6"/>
            <p:cNvSpPr txBox="1"/>
            <p:nvPr/>
          </p:nvSpPr>
          <p:spPr>
            <a:xfrm>
              <a:off x="9216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Diff</a:t>
              </a:r>
            </a:p>
          </p:txBody>
        </p:sp>
        <p:sp>
          <p:nvSpPr>
            <p:cNvPr id="201" name="Cell_2_1_2_1"/>
            <p:cNvSpPr txBox="1"/>
            <p:nvPr/>
          </p:nvSpPr>
          <p:spPr>
            <a:xfrm>
              <a:off x="612000" y="29232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...looks to the best of the company and takes a joint leadership responsibility for all employees</a:t>
              </a:r>
            </a:p>
          </p:txBody>
        </p:sp>
        <p:sp>
          <p:nvSpPr>
            <p:cNvPr id="301" name="Cell_3_1_3_1"/>
            <p:cNvSpPr txBox="1"/>
            <p:nvPr/>
          </p:nvSpPr>
          <p:spPr>
            <a:xfrm>
              <a:off x="612000" y="36864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...shows that we care about all employees</a:t>
              </a:r>
            </a:p>
          </p:txBody>
        </p:sp>
        <p:sp>
          <p:nvSpPr>
            <p:cNvPr id="401" name="Cell_4_1_4_1"/>
            <p:cNvSpPr txBox="1"/>
            <p:nvPr/>
          </p:nvSpPr>
          <p:spPr>
            <a:xfrm>
              <a:off x="612000" y="44496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...makes sure the workplace is something to be proud of</a:t>
              </a:r>
            </a:p>
          </p:txBody>
        </p:sp>
        <p:sp>
          <p:nvSpPr>
            <p:cNvPr id="501" name="Cell_5_1_5_1"/>
            <p:cNvSpPr txBox="1"/>
            <p:nvPr/>
          </p:nvSpPr>
          <p:spPr>
            <a:xfrm>
              <a:off x="612000" y="52128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r" fontAlgn="ctr">
                <a:defRPr spc="50"/>
              </a:pPr>
              <a:r>
                <a:rPr lang="en-GB" sz="1300" b="1" i="0" spc="50" noProof="1">
                  <a:solidFill>
                    <a:srgbClr val="000000"/>
                  </a:solidFill>
                </a:rPr>
                <a:t>COMMUNITY OVERALL</a:t>
              </a:r>
            </a:p>
          </p:txBody>
        </p:sp>
        <p:graphicFrame>
          <p:nvGraphicFramePr>
            <p:cNvPr id="2" name="Chart_2_2_2_3"/>
            <p:cNvGraphicFramePr>
              <a:graphicFrameLocks/>
            </p:cNvGraphicFramePr>
            <p:nvPr/>
          </p:nvGraphicFramePr>
          <p:xfrm>
            <a:off x="4158000" y="2923200"/>
            <a:ext cx="3546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(n=9)</a:t>
            </a:r>
            <a:endParaRPr lang="en-GB" sz="1200" noProof="1">
              <a:solidFill>
                <a:schemeClr val="tx1">
                  <a:lumMod val="50000"/>
                  <a:lumOff val="50000"/>
                </a:schemeClr>
              </a:solidFill>
            </a:endParaRPr>
          </a:p>
        </p:txBody>
      </p:sp>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COMMUNITY</a:t>
            </a:r>
          </a:p>
        </p:txBody>
      </p:sp>
      <p:grpSp>
        <p:nvGrpSpPr>
          <p:cNvPr id="5000" name="BodyContent"/>
          <p:cNvGrpSpPr/>
          <p:nvPr/>
        </p:nvGrpSpPr>
        <p:grpSpPr>
          <a:xfrm>
            <a:off x="612000" y="2160000"/>
            <a:ext cx="8280000" cy="3816000"/>
            <a:chOff x="612000" y="2160000"/>
            <a:chExt cx="8280000" cy="3816000"/>
          </a:xfrm>
        </p:grpSpPr>
        <p:graphicFrame>
          <p:nvGraphicFramePr>
            <p:cNvPr id="5002" name="BodyContentTable"/>
            <p:cNvGraphicFramePr>
              <a:graphicFrameLocks/>
            </p:cNvGraphicFramePr>
            <p:nvPr/>
          </p:nvGraphicFramePr>
          <p:xfrm>
            <a:off x="612000" y="2160000"/>
            <a:ext cx="8280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GB" sz="3800" noProof="1"/>
              <a:t>Comments: community</a:t>
            </a:r>
          </a:p>
        </p:txBody>
      </p:sp>
      <p:grpSp>
        <p:nvGrpSpPr>
          <p:cNvPr id="5000" name="BodyContent"/>
          <p:cNvGrpSpPr/>
          <p:nvPr/>
        </p:nvGrpSpPr>
        <p:grpSpPr>
          <a:xfrm>
            <a:off x="612000" y="1440000"/>
            <a:ext cx="8280000" cy="2640000"/>
            <a:chOff x="612000" y="1440000"/>
            <a:chExt cx="8280000" cy="2640000"/>
          </a:xfrm>
        </p:grpSpPr>
        <p:graphicFrame>
          <p:nvGraphicFramePr>
            <p:cNvPr id="5002" name="BodyContentTable"/>
            <p:cNvGraphicFramePr>
              <a:graphicFrameLocks/>
            </p:cNvGraphicFramePr>
            <p:nvPr>
              <p:extLst>
                <p:ext uri="{D42A27DB-BD31-4B8C-83A1-F6EECF244321}">
                  <p14:modId xmlns:p14="http://schemas.microsoft.com/office/powerpoint/2010/main" val="1715050209"/>
                </p:ext>
              </p:extLst>
            </p:nvPr>
          </p:nvGraphicFramePr>
          <p:xfrm>
            <a:off x="612000" y="1440000"/>
            <a:ext cx="8280000" cy="2640000"/>
          </p:xfrm>
          <a:graphic>
            <a:graphicData uri="http://schemas.openxmlformats.org/drawingml/2006/table">
              <a:tbl>
                <a:tblPr/>
                <a:tblGrid>
                  <a:gridCol w="684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tblGrid>
                <a:tr h="540000">
                  <a:tc>
                    <a:txBody>
                      <a:bodyPr/>
                      <a:lstStyle/>
                      <a:p>
                        <a:pPr algn="l" fontAlgn="ctr">
                          <a:defRPr spc="50"/>
                        </a:pPr>
                        <a:endParaRPr sz="1100" dirty="0">
                          <a:solidFill>
                            <a:schemeClr val="tx1"/>
                          </a:solidFill>
                        </a:endParaRPr>
                      </a:p>
                    </a:txBody>
                    <a:tcPr marL="72000" marR="72000" marT="36000" marB="36000" anchor="ctr">
                      <a:lnL>
                        <a:noFill/>
                      </a:lnL>
                      <a:lnR>
                        <a:noFill/>
                      </a:lnR>
                      <a:lnT>
                        <a:noFill/>
                      </a:lnT>
                      <a:lnB>
                        <a:noFill/>
                      </a:lnB>
                      <a:noFill/>
                    </a:tcPr>
                  </a:tc>
                  <a:tc>
                    <a:txBody>
                      <a:bodyPr/>
                      <a:lstStyle/>
                      <a:p>
                        <a:pPr algn="ctr" fontAlgn="ctr">
                          <a:defRPr spc="50"/>
                        </a:pPr>
                        <a:r>
                          <a:rPr lang="en-GB" sz="1000" b="1" spc="50" noProof="1">
                            <a:solidFill>
                              <a:schemeClr val="tx1"/>
                            </a:solidFill>
                          </a:rPr>
                          <a:t>Type</a:t>
                        </a:r>
                        <a:endParaRPr sz="1100" dirty="0">
                          <a:solidFill>
                            <a:schemeClr val="tx1"/>
                          </a:solidFill>
                        </a:endParaRPr>
                      </a:p>
                    </a:txBody>
                    <a:tcPr marL="72000" marR="72000" marT="36000" marB="36000" anchor="ctr">
                      <a:lnL>
                        <a:noFill/>
                      </a:lnL>
                      <a:lnR>
                        <a:noFill/>
                      </a:lnR>
                      <a:lnT>
                        <a:noFill/>
                      </a:lnT>
                      <a:lnB>
                        <a:noFill/>
                      </a:lnB>
                      <a:noFill/>
                    </a:tcPr>
                  </a:tc>
                  <a:extLst>
                    <a:ext uri="{0D108BD9-81ED-4DB2-BD59-A6C34878D82A}">
                      <a16:rowId xmlns:a16="http://schemas.microsoft.com/office/drawing/2014/main" val="10000"/>
                    </a:ext>
                  </a:extLst>
                </a:tr>
                <a:tr h="420000">
                  <a:tc>
                    <a:txBody>
                      <a:bodyPr/>
                      <a:lstStyle/>
                      <a:p>
                        <a:pPr algn="l" fontAlgn="ctr">
                          <a:defRPr spc="50"/>
                        </a:pPr>
                        <a:r>
                          <a:rPr lang="en-GB" sz="1200" spc="50" noProof="1">
                            <a:solidFill>
                              <a:schemeClr val="tx1"/>
                            </a:solidFill>
                          </a:rPr>
                          <a:t> Empowering others, results-oriented.</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Direct report</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1"/>
                    </a:ext>
                  </a:extLst>
                </a:tr>
                <a:tr h="420000">
                  <a:tc>
                    <a:txBody>
                      <a:bodyPr/>
                      <a:lstStyle/>
                      <a:p>
                        <a:pPr algn="l" fontAlgn="ctr">
                          <a:defRPr spc="50"/>
                        </a:pPr>
                        <a:r>
                          <a:rPr lang="en-GB" sz="1200" spc="50" noProof="1">
                            <a:solidFill>
                              <a:schemeClr val="tx1"/>
                            </a:solidFill>
                          </a:rPr>
                          <a:t> Detail-oriented, proactive.</a:t>
                        </a:r>
                        <a:endParaRPr sz="1100" dirty="0">
                          <a:solidFill>
                            <a:schemeClr val="tx1"/>
                          </a:solidFill>
                        </a:endParaRPr>
                      </a:p>
                    </a:txBody>
                    <a:tcPr marL="72000" marR="72000" marT="0" marB="0" anchor="ctr">
                      <a:lnL>
                        <a:noFill/>
                      </a:lnL>
                      <a:lnR>
                        <a:noFill/>
                      </a:lnR>
                      <a:lnT>
                        <a:noFill/>
                      </a:lnT>
                      <a:lnB>
                        <a:noFill/>
                      </a:lnB>
                      <a:noFill/>
                    </a:tcPr>
                  </a:tc>
                  <a:tc>
                    <a:txBody>
                      <a:bodyPr/>
                      <a:lstStyle/>
                      <a:p>
                        <a:pPr algn="l" fontAlgn="ctr">
                          <a:defRPr spc="50"/>
                        </a:pPr>
                        <a:r>
                          <a:rPr lang="en-GB" sz="1200" spc="50" noProof="1">
                            <a:solidFill>
                              <a:schemeClr val="tx1"/>
                            </a:solidFill>
                          </a:rPr>
                          <a:t>Direct report</a:t>
                        </a:r>
                        <a:endParaRPr sz="1100" dirty="0">
                          <a:solidFill>
                            <a:schemeClr val="tx1"/>
                          </a:solidFill>
                        </a:endParaRPr>
                      </a:p>
                    </a:txBody>
                    <a:tcPr marL="72000" marR="72000" marT="0" marB="0" anchor="ctr">
                      <a:lnL>
                        <a:noFill/>
                      </a:lnL>
                      <a:lnR>
                        <a:noFill/>
                      </a:lnR>
                      <a:lnT>
                        <a:noFill/>
                      </a:lnT>
                      <a:lnB>
                        <a:noFill/>
                      </a:lnB>
                      <a:noFill/>
                    </a:tcPr>
                  </a:tc>
                  <a:extLst>
                    <a:ext uri="{0D108BD9-81ED-4DB2-BD59-A6C34878D82A}">
                      <a16:rowId xmlns:a16="http://schemas.microsoft.com/office/drawing/2014/main" val="10002"/>
                    </a:ext>
                  </a:extLst>
                </a:tr>
                <a:tr h="420000">
                  <a:tc>
                    <a:txBody>
                      <a:bodyPr/>
                      <a:lstStyle/>
                      <a:p>
                        <a:pPr algn="l" fontAlgn="ctr">
                          <a:defRPr spc="50"/>
                        </a:pPr>
                        <a:r>
                          <a:rPr lang="en-GB" sz="1200" spc="50" noProof="1">
                            <a:solidFill>
                              <a:schemeClr val="tx1"/>
                            </a:solidFill>
                          </a:rPr>
                          <a:t> Innovator, team player.</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Self</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3"/>
                    </a:ext>
                  </a:extLst>
                </a:tr>
                <a:tr h="420000">
                  <a:tc>
                    <a:txBody>
                      <a:bodyPr/>
                      <a:lstStyle/>
                      <a:p>
                        <a:pPr algn="l" fontAlgn="ctr">
                          <a:defRPr spc="50"/>
                        </a:pPr>
                        <a:r>
                          <a:rPr lang="en-GB" sz="1200" spc="50" noProof="1">
                            <a:solidFill>
                              <a:schemeClr val="tx1"/>
                            </a:solidFill>
                          </a:rPr>
                          <a:t> Ability to motivate, effective decision-maker.</a:t>
                        </a:r>
                        <a:endParaRPr sz="1100" dirty="0">
                          <a:solidFill>
                            <a:schemeClr val="tx1"/>
                          </a:solidFill>
                        </a:endParaRPr>
                      </a:p>
                    </a:txBody>
                    <a:tcPr marL="72000" marR="72000" marT="0" marB="0" anchor="ctr">
                      <a:lnL>
                        <a:noFill/>
                      </a:lnL>
                      <a:lnR>
                        <a:noFill/>
                      </a:lnR>
                      <a:lnT>
                        <a:noFill/>
                      </a:lnT>
                      <a:lnB>
                        <a:noFill/>
                      </a:lnB>
                      <a:noFill/>
                    </a:tcPr>
                  </a:tc>
                  <a:tc>
                    <a:txBody>
                      <a:bodyPr/>
                      <a:lstStyle/>
                      <a:p>
                        <a:pPr algn="l" fontAlgn="ctr">
                          <a:defRPr spc="50"/>
                        </a:pPr>
                        <a:r>
                          <a:rPr lang="en-GB" sz="1200" spc="50" noProof="1">
                            <a:solidFill>
                              <a:schemeClr val="tx1"/>
                            </a:solidFill>
                          </a:rPr>
                          <a:t>Manager</a:t>
                        </a:r>
                        <a:endParaRPr sz="1100" dirty="0">
                          <a:solidFill>
                            <a:schemeClr val="tx1"/>
                          </a:solidFill>
                        </a:endParaRPr>
                      </a:p>
                    </a:txBody>
                    <a:tcPr marL="72000" marR="72000" marT="0" marB="0" anchor="ctr">
                      <a:lnL>
                        <a:noFill/>
                      </a:lnL>
                      <a:lnR>
                        <a:noFill/>
                      </a:lnR>
                      <a:lnT>
                        <a:noFill/>
                      </a:lnT>
                      <a:lnB>
                        <a:noFill/>
                      </a:lnB>
                      <a:noFill/>
                    </a:tcPr>
                  </a:tc>
                  <a:extLst>
                    <a:ext uri="{0D108BD9-81ED-4DB2-BD59-A6C34878D82A}">
                      <a16:rowId xmlns:a16="http://schemas.microsoft.com/office/drawing/2014/main" val="10004"/>
                    </a:ext>
                  </a:extLst>
                </a:tr>
                <a:tr h="420000">
                  <a:tc>
                    <a:txBody>
                      <a:bodyPr/>
                      <a:lstStyle/>
                      <a:p>
                        <a:pPr algn="l" fontAlgn="ctr">
                          <a:defRPr spc="50"/>
                        </a:pPr>
                        <a:r>
                          <a:rPr lang="en-GB" sz="1200" spc="50" noProof="1">
                            <a:solidFill>
                              <a:schemeClr val="tx1"/>
                            </a:solidFill>
                          </a:rPr>
                          <a:t> Approachable, strong work ethic.</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Peers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5"/>
                    </a:ext>
                  </a:extLst>
                </a:tr>
              </a:tbl>
            </a:graphicData>
          </a:graphic>
        </p:graphicFrame>
      </p:grpSp>
    </p:spTree>
    <p:extLst>
      <p:ext uri="{BB962C8B-B14F-4D97-AF65-F5344CB8AC3E}">
        <p14:creationId xmlns:p14="http://schemas.microsoft.com/office/powerpoint/2010/main" val="3109180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Center">
            <a:extLst>
              <a:ext uri="{FF2B5EF4-FFF2-40B4-BE49-F238E27FC236}">
                <a16:creationId xmlns:a16="http://schemas.microsoft.com/office/drawing/2014/main" id="{5F2BD127-0EA4-342A-E253-31F870848B42}"/>
              </a:ext>
            </a:extLst>
          </p:cNvPr>
          <p:cNvSpPr>
            <a:spLocks noGrp="1"/>
          </p:cNvSpPr>
          <p:nvPr>
            <p:ph type="title"/>
          </p:nvPr>
        </p:nvSpPr>
        <p:spPr/>
        <p:txBody>
          <a:bodyPr/>
          <a:lstStyle/>
          <a:p>
            <a:r>
              <a:rPr lang="sv-SE" dirty="0">
                <a:solidFill>
                  <a:schemeClr val="tx1"/>
                </a:solidFill>
              </a:rPr>
              <a:t>RESPONSIBILITY</a:t>
            </a:r>
          </a:p>
        </p:txBody>
      </p:sp>
      <p:sp>
        <p:nvSpPr>
          <p:cNvPr id="3" name="BodyHeaderCenter">
            <a:extLst>
              <a:ext uri="{FF2B5EF4-FFF2-40B4-BE49-F238E27FC236}">
                <a16:creationId xmlns:a16="http://schemas.microsoft.com/office/drawing/2014/main" id="{94CF78B9-C928-E23C-AFC6-F0B988987EA2}"/>
              </a:ext>
            </a:extLst>
          </p:cNvPr>
          <p:cNvSpPr>
            <a:spLocks noGrp="1"/>
          </p:cNvSpPr>
          <p:nvPr>
            <p:ph type="body" idx="1"/>
          </p:nvPr>
        </p:nvSpPr>
        <p:spPr>
          <a:xfrm>
            <a:off x="1560576" y="4944952"/>
            <a:ext cx="9070848" cy="457200"/>
          </a:xfrm>
        </p:spPr>
        <p:txBody>
          <a:bodyPr>
            <a:normAutofit fontScale="70000" lnSpcReduction="20000"/>
          </a:bodyPr>
          <a:lstStyle/>
          <a:p>
            <a:pPr algn="ctr"/>
            <a:r>
              <a:rPr lang="en-GB" sz="1600" i="1" spc="62" noProof="1"/>
              <a:t>"Great leaders empower their team by delegating with clear mandates, creating the perfect environment for employees to excel. They inspire excellence by setting high standards and not accepting anything less than the best."</a:t>
            </a:r>
            <a:endParaRPr lang="en-GB" sz="1600" i="1" dirty="0"/>
          </a:p>
        </p:txBody>
      </p:sp>
      <p:grpSp>
        <p:nvGrpSpPr>
          <p:cNvPr id="5000" name="BodyContent"/>
          <p:cNvGrpSpPr/>
          <p:nvPr/>
        </p:nvGrpSpPr>
        <p:grpSpPr>
          <a:xfrm>
            <a:off x="612000" y="2160000"/>
            <a:ext cx="1572405" cy="351649"/>
            <a:chOff x="612000" y="2160000"/>
            <a:chExt cx="1572405" cy="351649"/>
          </a:xfrm>
        </p:grpSpPr>
        <p:graphicFrame>
          <p:nvGraphicFramePr>
            <p:cNvPr id="5002" name="BodyContentTable"/>
            <p:cNvGraphicFramePr>
              <a:graphicFrameLocks/>
            </p:cNvGraphicFramePr>
            <p:nvPr/>
          </p:nvGraphicFramePr>
          <p:xfrm>
            <a:off x="612000" y="2160000"/>
            <a:ext cx="1572405" cy="351649"/>
          </p:xfrm>
          <a:graphic>
            <a:graphicData uri="http://schemas.openxmlformats.org/drawingml/2006/table">
              <a:tbl>
                <a:tblPr/>
                <a:tblGrid>
                  <a:gridCol w="1572405">
                    <a:extLst>
                      <a:ext uri="{9D8B030D-6E8A-4147-A177-3AD203B41FA5}">
                        <a16:colId xmlns:a16="http://schemas.microsoft.com/office/drawing/2014/main" val="20000"/>
                      </a:ext>
                    </a:extLst>
                  </a:gridCol>
                </a:tblGrid>
                <a:tr h="351649">
                  <a:tc>
                    <a:txBody>
                      <a:bodyPr/>
                      <a:lstStyle/>
                      <a:p>
                        <a:endParaRPr lang="en-US"/>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grpSp>
    </p:spTree>
    <p:extLst>
      <p:ext uri="{BB962C8B-B14F-4D97-AF65-F5344CB8AC3E}">
        <p14:creationId xmlns:p14="http://schemas.microsoft.com/office/powerpoint/2010/main" val="370673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(n=9)</a:t>
            </a:r>
            <a:endParaRPr lang="en-GB" sz="1200" noProof="1">
              <a:solidFill>
                <a:schemeClr val="tx1">
                  <a:lumMod val="50000"/>
                  <a:lumOff val="50000"/>
                </a:schemeClr>
              </a:solidFill>
            </a:endParaRPr>
          </a:p>
        </p:txBody>
      </p:sp>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RESPONSIBILITY</a:t>
            </a:r>
          </a:p>
        </p:txBody>
      </p:sp>
      <p:grpSp>
        <p:nvGrpSpPr>
          <p:cNvPr id="5000" name="BodyContent"/>
          <p:cNvGrpSpPr/>
          <p:nvPr/>
        </p:nvGrpSpPr>
        <p:grpSpPr>
          <a:xfrm>
            <a:off x="612000" y="2160000"/>
            <a:ext cx="9360000" cy="3816000"/>
            <a:chOff x="612000" y="2160000"/>
            <a:chExt cx="9360000" cy="3816000"/>
          </a:xfrm>
        </p:grpSpPr>
        <p:graphicFrame>
          <p:nvGraphicFramePr>
            <p:cNvPr id="5002" name="BodyContentTable"/>
            <p:cNvGraphicFramePr>
              <a:graphicFrameLocks/>
            </p:cNvGraphicFramePr>
            <p:nvPr/>
          </p:nvGraphicFramePr>
          <p:xfrm>
            <a:off x="612000" y="2160000"/>
            <a:ext cx="9360000" cy="3816000"/>
          </p:xfrm>
          <a:graphic>
            <a:graphicData uri="http://schemas.openxmlformats.org/drawingml/2006/table">
              <a:tbl>
                <a:tblPr/>
                <a:tblGrid>
                  <a:gridCol w="3546000">
                    <a:extLst>
                      <a:ext uri="{9D8B030D-6E8A-4147-A177-3AD203B41FA5}">
                        <a16:colId xmlns:a16="http://schemas.microsoft.com/office/drawing/2014/main" val="20000"/>
                      </a:ext>
                    </a:extLst>
                  </a:gridCol>
                  <a:gridCol w="1773000">
                    <a:extLst>
                      <a:ext uri="{9D8B030D-6E8A-4147-A177-3AD203B41FA5}">
                        <a16:colId xmlns:a16="http://schemas.microsoft.com/office/drawing/2014/main" val="20001"/>
                      </a:ext>
                    </a:extLst>
                  </a:gridCol>
                  <a:gridCol w="1773000">
                    <a:extLst>
                      <a:ext uri="{9D8B030D-6E8A-4147-A177-3AD203B41FA5}">
                        <a16:colId xmlns:a16="http://schemas.microsoft.com/office/drawing/2014/main" val="20002"/>
                      </a:ext>
                    </a:extLst>
                  </a:gridCol>
                  <a:gridCol w="756000">
                    <a:extLst>
                      <a:ext uri="{9D8B030D-6E8A-4147-A177-3AD203B41FA5}">
                        <a16:colId xmlns:a16="http://schemas.microsoft.com/office/drawing/2014/main" val="20003"/>
                      </a:ext>
                    </a:extLst>
                  </a:gridCol>
                  <a:gridCol w="756000">
                    <a:extLst>
                      <a:ext uri="{9D8B030D-6E8A-4147-A177-3AD203B41FA5}">
                        <a16:colId xmlns:a16="http://schemas.microsoft.com/office/drawing/2014/main" val="20004"/>
                      </a:ext>
                    </a:extLst>
                  </a:gridCol>
                  <a:gridCol w="756000">
                    <a:extLst>
                      <a:ext uri="{9D8B030D-6E8A-4147-A177-3AD203B41FA5}">
                        <a16:colId xmlns:a16="http://schemas.microsoft.com/office/drawing/2014/main" val="20005"/>
                      </a:ext>
                    </a:extLst>
                  </a:gridCol>
                </a:tblGrid>
                <a:tr h="763200">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extLst>
                    <a:ext uri="{0D108BD9-81ED-4DB2-BD59-A6C34878D82A}">
                      <a16:rowId xmlns:a16="http://schemas.microsoft.com/office/drawing/2014/main" val="10000"/>
                    </a:ext>
                  </a:extLst>
                </a:tr>
                <a:tr h="763200">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400" spc="50" noProof="1"/>
                          <a:t>67</a:t>
                        </a:r>
                      </a:p>
                    </a:txBody>
                    <a:tcPr marL="72000" marR="72000" marT="0" marB="0" anchor="ctr">
                      <a:lnL>
                        <a:noFill/>
                      </a:lnL>
                      <a:lnR>
                        <a:noFill/>
                      </a:lnR>
                      <a:lnT>
                        <a:noFill/>
                      </a:lnT>
                      <a:lnB>
                        <a:noFill/>
                      </a:lnB>
                    </a:tcPr>
                  </a:tc>
                  <a:tc>
                    <a:txBody>
                      <a:bodyPr/>
                      <a:lstStyle/>
                      <a:p>
                        <a:pPr algn="ctr" fontAlgn="ctr">
                          <a:defRPr spc="50"/>
                        </a:pPr>
                        <a:r>
                          <a:rPr lang="en-GB" sz="1400" spc="50" noProof="1"/>
                          <a:t>36</a:t>
                        </a:r>
                      </a:p>
                    </a:txBody>
                    <a:tcPr marL="72000" marR="72000" marT="0" marB="0" anchor="ctr">
                      <a:lnL>
                        <a:noFill/>
                      </a:lnL>
                      <a:lnR>
                        <a:noFill/>
                      </a:lnR>
                      <a:lnT>
                        <a:noFill/>
                      </a:lnT>
                      <a:lnB>
                        <a:noFill/>
                      </a:lnB>
                    </a:tcPr>
                  </a:tc>
                  <a:tc>
                    <a:txBody>
                      <a:bodyPr/>
                      <a:lstStyle/>
                      <a:p>
                        <a:pPr algn="ctr" fontAlgn="ctr">
                          <a:defRPr spc="50"/>
                        </a:pPr>
                        <a:r>
                          <a:rPr lang="en-GB" sz="1400" spc="50" noProof="1">
                            <a:solidFill>
                              <a:srgbClr val="DF6C55"/>
                            </a:solidFill>
                          </a:rPr>
                          <a:t>-27</a:t>
                        </a:r>
                      </a:p>
                    </a:txBody>
                    <a:tcPr marL="72000" marR="72000" marT="0" marB="0" anchor="ctr">
                      <a:lnL>
                        <a:noFill/>
                      </a:lnL>
                      <a:lnR>
                        <a:noFill/>
                      </a:lnR>
                      <a:lnT>
                        <a:noFill/>
                      </a:lnT>
                      <a:lnB>
                        <a:noFill/>
                      </a:lnB>
                    </a:tcPr>
                  </a:tc>
                  <a:extLst>
                    <a:ext uri="{0D108BD9-81ED-4DB2-BD59-A6C34878D82A}">
                      <a16:rowId xmlns:a16="http://schemas.microsoft.com/office/drawing/2014/main" val="10001"/>
                    </a:ext>
                  </a:extLst>
                </a:tr>
                <a:tr h="763200">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t>67</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t>40</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solidFill>
                              <a:srgbClr val="DF6C55"/>
                            </a:solidFill>
                          </a:rPr>
                          <a:t>-23</a:t>
                        </a:r>
                      </a:p>
                    </a:txBody>
                    <a:tcPr marL="72000" marR="72000" marT="0" marB="0" anchor="ctr">
                      <a:lnL>
                        <a:noFill/>
                      </a:lnL>
                      <a:lnR>
                        <a:noFill/>
                      </a:lnR>
                      <a:lnT>
                        <a:noFill/>
                      </a:lnT>
                      <a:lnB>
                        <a:noFill/>
                      </a:lnB>
                      <a:solidFill>
                        <a:srgbClr val="7F7F7F">
                          <a:alpha val="5000"/>
                        </a:srgbClr>
                      </a:solidFill>
                    </a:tcPr>
                  </a:tc>
                  <a:extLst>
                    <a:ext uri="{0D108BD9-81ED-4DB2-BD59-A6C34878D82A}">
                      <a16:rowId xmlns:a16="http://schemas.microsoft.com/office/drawing/2014/main" val="10002"/>
                    </a:ext>
                  </a:extLst>
                </a:tr>
                <a:tr h="763200">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400" spc="50" noProof="1"/>
                          <a:t>67</a:t>
                        </a:r>
                      </a:p>
                    </a:txBody>
                    <a:tcPr marL="72000" marR="72000" marT="0" marB="0" anchor="ctr">
                      <a:lnL>
                        <a:noFill/>
                      </a:lnL>
                      <a:lnR>
                        <a:noFill/>
                      </a:lnR>
                      <a:lnT>
                        <a:noFill/>
                      </a:lnT>
                      <a:lnB>
                        <a:noFill/>
                      </a:lnB>
                    </a:tcPr>
                  </a:tc>
                  <a:tc>
                    <a:txBody>
                      <a:bodyPr/>
                      <a:lstStyle/>
                      <a:p>
                        <a:pPr algn="ctr" fontAlgn="ctr">
                          <a:defRPr spc="50"/>
                        </a:pPr>
                        <a:r>
                          <a:rPr lang="en-GB" sz="1400" spc="50" noProof="1"/>
                          <a:t>47</a:t>
                        </a:r>
                      </a:p>
                    </a:txBody>
                    <a:tcPr marL="72000" marR="72000" marT="0" marB="0" anchor="ctr">
                      <a:lnL>
                        <a:noFill/>
                      </a:lnL>
                      <a:lnR>
                        <a:noFill/>
                      </a:lnR>
                      <a:lnT>
                        <a:noFill/>
                      </a:lnT>
                      <a:lnB>
                        <a:noFill/>
                      </a:lnB>
                    </a:tcPr>
                  </a:tc>
                  <a:tc>
                    <a:txBody>
                      <a:bodyPr/>
                      <a:lstStyle/>
                      <a:p>
                        <a:pPr algn="ctr" fontAlgn="ctr">
                          <a:defRPr spc="50"/>
                        </a:pPr>
                        <a:r>
                          <a:rPr lang="en-GB" sz="1400" spc="50" noProof="1">
                            <a:solidFill>
                              <a:srgbClr val="DF6C55"/>
                            </a:solidFill>
                          </a:rPr>
                          <a:t>-17</a:t>
                        </a:r>
                      </a:p>
                    </a:txBody>
                    <a:tcPr marL="72000" marR="72000" marT="0" marB="0" anchor="ctr">
                      <a:lnL>
                        <a:noFill/>
                      </a:lnL>
                      <a:lnR>
                        <a:noFill/>
                      </a:lnR>
                      <a:lnT>
                        <a:noFill/>
                      </a:lnT>
                      <a:lnB>
                        <a:noFill/>
                      </a:lnB>
                    </a:tcPr>
                  </a:tc>
                  <a:extLst>
                    <a:ext uri="{0D108BD9-81ED-4DB2-BD59-A6C34878D82A}">
                      <a16:rowId xmlns:a16="http://schemas.microsoft.com/office/drawing/2014/main" val="10003"/>
                    </a:ext>
                  </a:extLst>
                </a:tr>
                <a:tr h="763200">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000000"/>
                            </a:solidFill>
                          </a:rPr>
                          <a:t>67</a:t>
                        </a:r>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000000"/>
                            </a:solidFill>
                          </a:rPr>
                          <a:t>41</a:t>
                        </a:r>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DF6C55"/>
                            </a:solidFill>
                          </a:rPr>
                          <a:t>-23</a:t>
                        </a:r>
                      </a:p>
                    </a:txBody>
                    <a:tcPr marL="72000" marR="72000" marT="0" marB="0" anchor="ctr">
                      <a:lnL>
                        <a:noFill/>
                      </a:lnL>
                      <a:lnR>
                        <a:noFill/>
                      </a:lnR>
                      <a:lnT>
                        <a:noFill/>
                      </a:lnT>
                      <a:lnB>
                        <a:noFill/>
                      </a:lnB>
                      <a:solidFill>
                        <a:schemeClr val="tx1">
                          <a:tint val="0"/>
                        </a:schemeClr>
                      </a:solidFill>
                    </a:tcPr>
                  </a:tc>
                  <a:extLst>
                    <a:ext uri="{0D108BD9-81ED-4DB2-BD59-A6C34878D82A}">
                      <a16:rowId xmlns:a16="http://schemas.microsoft.com/office/drawing/2014/main" val="10004"/>
                    </a:ext>
                  </a:extLst>
                </a:tr>
              </a:tbl>
            </a:graphicData>
          </a:graphic>
        </p:graphicFrame>
        <p:sp>
          <p:nvSpPr>
            <p:cNvPr id="104" name="Cell_1_4_1_4"/>
            <p:cNvSpPr txBox="1"/>
            <p:nvPr/>
          </p:nvSpPr>
          <p:spPr>
            <a:xfrm>
              <a:off x="7704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Self</a:t>
              </a:r>
            </a:p>
          </p:txBody>
        </p:sp>
        <p:sp>
          <p:nvSpPr>
            <p:cNvPr id="105" name="Cell_1_5_1_5"/>
            <p:cNvSpPr txBox="1"/>
            <p:nvPr/>
          </p:nvSpPr>
          <p:spPr>
            <a:xfrm>
              <a:off x="8460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Others total</a:t>
              </a:r>
            </a:p>
          </p:txBody>
        </p:sp>
        <p:sp>
          <p:nvSpPr>
            <p:cNvPr id="106" name="Cell_1_6_1_6"/>
            <p:cNvSpPr txBox="1"/>
            <p:nvPr/>
          </p:nvSpPr>
          <p:spPr>
            <a:xfrm>
              <a:off x="9216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Diff</a:t>
              </a:r>
            </a:p>
          </p:txBody>
        </p:sp>
        <p:sp>
          <p:nvSpPr>
            <p:cNvPr id="201" name="Cell_2_1_2_1"/>
            <p:cNvSpPr txBox="1"/>
            <p:nvPr/>
          </p:nvSpPr>
          <p:spPr>
            <a:xfrm>
              <a:off x="612000" y="29232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...delegates and provides clear mandates</a:t>
              </a:r>
            </a:p>
          </p:txBody>
        </p:sp>
        <p:sp>
          <p:nvSpPr>
            <p:cNvPr id="301" name="Cell_3_1_3_1"/>
            <p:cNvSpPr txBox="1"/>
            <p:nvPr/>
          </p:nvSpPr>
          <p:spPr>
            <a:xfrm>
              <a:off x="612000" y="36864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...provides the right conditions for employees to be able to do a good job.</a:t>
              </a:r>
            </a:p>
          </p:txBody>
        </p:sp>
        <p:sp>
          <p:nvSpPr>
            <p:cNvPr id="401" name="Cell_4_1_4_1"/>
            <p:cNvSpPr txBox="1"/>
            <p:nvPr/>
          </p:nvSpPr>
          <p:spPr>
            <a:xfrm>
              <a:off x="612000" y="44496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...does not accept deviations</a:t>
              </a:r>
            </a:p>
          </p:txBody>
        </p:sp>
        <p:sp>
          <p:nvSpPr>
            <p:cNvPr id="501" name="Cell_5_1_5_1"/>
            <p:cNvSpPr txBox="1"/>
            <p:nvPr/>
          </p:nvSpPr>
          <p:spPr>
            <a:xfrm>
              <a:off x="612000" y="52128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r" fontAlgn="ctr">
                <a:defRPr spc="50"/>
              </a:pPr>
              <a:r>
                <a:rPr lang="en-GB" sz="1300" b="1" i="0" spc="50" noProof="1">
                  <a:solidFill>
                    <a:srgbClr val="000000"/>
                  </a:solidFill>
                </a:rPr>
                <a:t>RESPONSIBILITY OVERALL</a:t>
              </a:r>
            </a:p>
          </p:txBody>
        </p:sp>
        <p:graphicFrame>
          <p:nvGraphicFramePr>
            <p:cNvPr id="2" name="Chart_2_2_2_3"/>
            <p:cNvGraphicFramePr>
              <a:graphicFrameLocks/>
            </p:cNvGraphicFramePr>
            <p:nvPr/>
          </p:nvGraphicFramePr>
          <p:xfrm>
            <a:off x="4158000" y="2923200"/>
            <a:ext cx="3546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(n=9)</a:t>
            </a:r>
            <a:endParaRPr lang="en-GB" sz="1200" noProof="1">
              <a:solidFill>
                <a:schemeClr val="tx1">
                  <a:lumMod val="50000"/>
                  <a:lumOff val="50000"/>
                </a:schemeClr>
              </a:solidFill>
            </a:endParaRPr>
          </a:p>
        </p:txBody>
      </p:sp>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RESPONSIBILITY</a:t>
            </a:r>
          </a:p>
        </p:txBody>
      </p:sp>
      <p:grpSp>
        <p:nvGrpSpPr>
          <p:cNvPr id="5000" name="BodyContent"/>
          <p:cNvGrpSpPr/>
          <p:nvPr/>
        </p:nvGrpSpPr>
        <p:grpSpPr>
          <a:xfrm>
            <a:off x="612000" y="2160000"/>
            <a:ext cx="8280000" cy="3816000"/>
            <a:chOff x="612000" y="2160000"/>
            <a:chExt cx="8280000" cy="3816000"/>
          </a:xfrm>
        </p:grpSpPr>
        <p:graphicFrame>
          <p:nvGraphicFramePr>
            <p:cNvPr id="5002" name="BodyContentTable"/>
            <p:cNvGraphicFramePr>
              <a:graphicFrameLocks/>
            </p:cNvGraphicFramePr>
            <p:nvPr/>
          </p:nvGraphicFramePr>
          <p:xfrm>
            <a:off x="612000" y="2160000"/>
            <a:ext cx="8280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A0949-786A-35B1-3750-EDB3B04292DF}"/>
            </a:ext>
          </a:extLst>
        </p:cNvPr>
        <p:cNvGrpSpPr/>
        <p:nvPr/>
      </p:nvGrpSpPr>
      <p:grpSpPr>
        <a:xfrm>
          <a:off x="0" y="0"/>
          <a:ext cx="0" cy="0"/>
          <a:chOff x="0" y="0"/>
          <a:chExt cx="0" cy="0"/>
        </a:xfrm>
      </p:grpSpPr>
      <p:sp>
        <p:nvSpPr>
          <p:cNvPr id="11" name="Title1Center">
            <a:extLst>
              <a:ext uri="{FF2B5EF4-FFF2-40B4-BE49-F238E27FC236}">
                <a16:creationId xmlns:a16="http://schemas.microsoft.com/office/drawing/2014/main" id="{58FE48BF-B9B4-E1D3-A503-ADA9BECC5F04}"/>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GB" sz="3800" noProof="1"/>
              <a:t>Comments: Responsibility</a:t>
            </a:r>
          </a:p>
        </p:txBody>
      </p:sp>
      <p:grpSp>
        <p:nvGrpSpPr>
          <p:cNvPr id="5000" name="BodyContent">
            <a:extLst>
              <a:ext uri="{FF2B5EF4-FFF2-40B4-BE49-F238E27FC236}">
                <a16:creationId xmlns:a16="http://schemas.microsoft.com/office/drawing/2014/main" id="{F3427BCE-F0EA-2B49-D369-C64AFB472BB1}"/>
              </a:ext>
            </a:extLst>
          </p:cNvPr>
          <p:cNvGrpSpPr/>
          <p:nvPr/>
        </p:nvGrpSpPr>
        <p:grpSpPr>
          <a:xfrm>
            <a:off x="612000" y="1440000"/>
            <a:ext cx="8280000" cy="2220000"/>
            <a:chOff x="612000" y="1440000"/>
            <a:chExt cx="8280000" cy="2220000"/>
          </a:xfrm>
        </p:grpSpPr>
        <p:graphicFrame>
          <p:nvGraphicFramePr>
            <p:cNvPr id="5002" name="BodyContentTable">
              <a:extLst>
                <a:ext uri="{FF2B5EF4-FFF2-40B4-BE49-F238E27FC236}">
                  <a16:creationId xmlns:a16="http://schemas.microsoft.com/office/drawing/2014/main" id="{A23572A6-387E-E29A-3133-A952ED6E976F}"/>
                </a:ext>
              </a:extLst>
            </p:cNvPr>
            <p:cNvGraphicFramePr>
              <a:graphicFrameLocks/>
            </p:cNvGraphicFramePr>
            <p:nvPr>
              <p:extLst>
                <p:ext uri="{D42A27DB-BD31-4B8C-83A1-F6EECF244321}">
                  <p14:modId xmlns:p14="http://schemas.microsoft.com/office/powerpoint/2010/main" val="384320952"/>
                </p:ext>
              </p:extLst>
            </p:nvPr>
          </p:nvGraphicFramePr>
          <p:xfrm>
            <a:off x="612000" y="1440000"/>
            <a:ext cx="8280000" cy="2220000"/>
          </p:xfrm>
          <a:graphic>
            <a:graphicData uri="http://schemas.openxmlformats.org/drawingml/2006/table">
              <a:tbl>
                <a:tblPr/>
                <a:tblGrid>
                  <a:gridCol w="684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tblGrid>
                <a:tr h="540000">
                  <a:tc>
                    <a:txBody>
                      <a:bodyPr/>
                      <a:lstStyle/>
                      <a:p>
                        <a:pPr algn="l" fontAlgn="ctr">
                          <a:defRPr spc="50"/>
                        </a:pPr>
                        <a:endParaRPr sz="1100" dirty="0">
                          <a:solidFill>
                            <a:schemeClr val="tx1"/>
                          </a:solidFill>
                        </a:endParaRPr>
                      </a:p>
                    </a:txBody>
                    <a:tcPr marL="72000" marR="72000" marT="36000" marB="36000" anchor="ctr">
                      <a:lnL>
                        <a:noFill/>
                      </a:lnL>
                      <a:lnR>
                        <a:noFill/>
                      </a:lnR>
                      <a:lnT>
                        <a:noFill/>
                      </a:lnT>
                      <a:lnB>
                        <a:noFill/>
                      </a:lnB>
                      <a:noFill/>
                    </a:tcPr>
                  </a:tc>
                  <a:tc>
                    <a:txBody>
                      <a:bodyPr/>
                      <a:lstStyle/>
                      <a:p>
                        <a:pPr algn="ctr" fontAlgn="ctr">
                          <a:defRPr spc="50"/>
                        </a:pPr>
                        <a:r>
                          <a:rPr lang="en-GB" sz="1000" b="1" spc="50" noProof="1">
                            <a:solidFill>
                              <a:schemeClr val="tx1"/>
                            </a:solidFill>
                          </a:rPr>
                          <a:t>Type</a:t>
                        </a:r>
                        <a:endParaRPr sz="1100" dirty="0">
                          <a:solidFill>
                            <a:schemeClr val="tx1"/>
                          </a:solidFill>
                        </a:endParaRPr>
                      </a:p>
                    </a:txBody>
                    <a:tcPr marL="72000" marR="72000" marT="36000" marB="36000" anchor="ctr">
                      <a:lnL>
                        <a:noFill/>
                      </a:lnL>
                      <a:lnR>
                        <a:noFill/>
                      </a:lnR>
                      <a:lnT>
                        <a:noFill/>
                      </a:lnT>
                      <a:lnB>
                        <a:noFill/>
                      </a:lnB>
                      <a:noFill/>
                    </a:tcPr>
                  </a:tc>
                  <a:extLst>
                    <a:ext uri="{0D108BD9-81ED-4DB2-BD59-A6C34878D82A}">
                      <a16:rowId xmlns:a16="http://schemas.microsoft.com/office/drawing/2014/main" val="10000"/>
                    </a:ext>
                  </a:extLst>
                </a:tr>
                <a:tr h="420000">
                  <a:tc>
                    <a:txBody>
                      <a:bodyPr/>
                      <a:lstStyle/>
                      <a:p>
                        <a:pPr algn="l" fontAlgn="ctr">
                          <a:defRPr spc="50"/>
                        </a:pPr>
                        <a:r>
                          <a:rPr lang="en-GB" sz="1200" spc="50" noProof="1">
                            <a:solidFill>
                              <a:schemeClr val="tx1"/>
                            </a:solidFill>
                          </a:rPr>
                          <a:t> Empowering others, results-oriented.</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Direct report</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1"/>
                    </a:ext>
                  </a:extLst>
                </a:tr>
                <a:tr h="420000">
                  <a:tc>
                    <a:txBody>
                      <a:bodyPr/>
                      <a:lstStyle/>
                      <a:p>
                        <a:pPr algn="l" fontAlgn="ctr">
                          <a:defRPr spc="50"/>
                        </a:pPr>
                        <a:r>
                          <a:rPr lang="en-GB" sz="1200" spc="50" noProof="1">
                            <a:solidFill>
                              <a:schemeClr val="tx1"/>
                            </a:solidFill>
                          </a:rPr>
                          <a:t> Detail-oriented, proactive.</a:t>
                        </a:r>
                        <a:endParaRPr sz="1100" dirty="0">
                          <a:solidFill>
                            <a:schemeClr val="tx1"/>
                          </a:solidFill>
                        </a:endParaRPr>
                      </a:p>
                    </a:txBody>
                    <a:tcPr marL="72000" marR="72000" marT="0" marB="0" anchor="ctr">
                      <a:lnL>
                        <a:noFill/>
                      </a:lnL>
                      <a:lnR>
                        <a:noFill/>
                      </a:lnR>
                      <a:lnT>
                        <a:noFill/>
                      </a:lnT>
                      <a:lnB>
                        <a:noFill/>
                      </a:lnB>
                      <a:noFill/>
                    </a:tcPr>
                  </a:tc>
                  <a:tc>
                    <a:txBody>
                      <a:bodyPr/>
                      <a:lstStyle/>
                      <a:p>
                        <a:pPr algn="l" fontAlgn="ctr">
                          <a:defRPr spc="50"/>
                        </a:pPr>
                        <a:r>
                          <a:rPr lang="en-GB" sz="1200" spc="50" noProof="1">
                            <a:solidFill>
                              <a:schemeClr val="tx1"/>
                            </a:solidFill>
                          </a:rPr>
                          <a:t>Direct report</a:t>
                        </a:r>
                        <a:endParaRPr sz="1100" dirty="0">
                          <a:solidFill>
                            <a:schemeClr val="tx1"/>
                          </a:solidFill>
                        </a:endParaRPr>
                      </a:p>
                    </a:txBody>
                    <a:tcPr marL="72000" marR="72000" marT="0" marB="0" anchor="ctr">
                      <a:lnL>
                        <a:noFill/>
                      </a:lnL>
                      <a:lnR>
                        <a:noFill/>
                      </a:lnR>
                      <a:lnT>
                        <a:noFill/>
                      </a:lnT>
                      <a:lnB>
                        <a:noFill/>
                      </a:lnB>
                      <a:noFill/>
                    </a:tcPr>
                  </a:tc>
                  <a:extLst>
                    <a:ext uri="{0D108BD9-81ED-4DB2-BD59-A6C34878D82A}">
                      <a16:rowId xmlns:a16="http://schemas.microsoft.com/office/drawing/2014/main" val="10002"/>
                    </a:ext>
                  </a:extLst>
                </a:tr>
                <a:tr h="420000">
                  <a:tc>
                    <a:txBody>
                      <a:bodyPr/>
                      <a:lstStyle/>
                      <a:p>
                        <a:pPr algn="l" fontAlgn="ctr">
                          <a:defRPr spc="50"/>
                        </a:pPr>
                        <a:r>
                          <a:rPr lang="en-GB" sz="1200" spc="50" noProof="1">
                            <a:solidFill>
                              <a:schemeClr val="tx1"/>
                            </a:solidFill>
                          </a:rPr>
                          <a:t> Innovator, team player.</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Self</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3"/>
                    </a:ext>
                  </a:extLst>
                </a:tr>
                <a:tr h="420000">
                  <a:tc>
                    <a:txBody>
                      <a:bodyPr/>
                      <a:lstStyle/>
                      <a:p>
                        <a:pPr algn="l" fontAlgn="ctr">
                          <a:defRPr spc="50"/>
                        </a:pPr>
                        <a:r>
                          <a:rPr lang="en-GB" sz="1200" spc="50" noProof="1">
                            <a:solidFill>
                              <a:schemeClr val="tx1"/>
                            </a:solidFill>
                          </a:rPr>
                          <a:t> Able to handle pressure, inspiring.</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Peers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9"/>
                    </a:ext>
                  </a:extLst>
                </a:tr>
              </a:tbl>
            </a:graphicData>
          </a:graphic>
        </p:graphicFrame>
      </p:grpSp>
    </p:spTree>
    <p:extLst>
      <p:ext uri="{BB962C8B-B14F-4D97-AF65-F5344CB8AC3E}">
        <p14:creationId xmlns:p14="http://schemas.microsoft.com/office/powerpoint/2010/main" val="2238092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Center">
            <a:extLst>
              <a:ext uri="{FF2B5EF4-FFF2-40B4-BE49-F238E27FC236}">
                <a16:creationId xmlns:a16="http://schemas.microsoft.com/office/drawing/2014/main" id="{5F2BD127-0EA4-342A-E253-31F870848B42}"/>
              </a:ext>
            </a:extLst>
          </p:cNvPr>
          <p:cNvSpPr>
            <a:spLocks noGrp="1"/>
          </p:cNvSpPr>
          <p:nvPr>
            <p:ph type="title"/>
          </p:nvPr>
        </p:nvSpPr>
        <p:spPr/>
        <p:txBody>
          <a:bodyPr/>
          <a:lstStyle/>
          <a:p>
            <a:r>
              <a:rPr lang="sv-SE" dirty="0">
                <a:solidFill>
                  <a:schemeClr val="tx1"/>
                </a:solidFill>
              </a:rPr>
              <a:t>COMMITMENT</a:t>
            </a:r>
          </a:p>
        </p:txBody>
      </p:sp>
      <p:sp>
        <p:nvSpPr>
          <p:cNvPr id="3" name="BodyHeaderCenter">
            <a:extLst>
              <a:ext uri="{FF2B5EF4-FFF2-40B4-BE49-F238E27FC236}">
                <a16:creationId xmlns:a16="http://schemas.microsoft.com/office/drawing/2014/main" id="{94CF78B9-C928-E23C-AFC6-F0B988987EA2}"/>
              </a:ext>
            </a:extLst>
          </p:cNvPr>
          <p:cNvSpPr>
            <a:spLocks noGrp="1"/>
          </p:cNvSpPr>
          <p:nvPr>
            <p:ph type="body" idx="1"/>
          </p:nvPr>
        </p:nvSpPr>
        <p:spPr>
          <a:xfrm>
            <a:off x="1560576" y="4944952"/>
            <a:ext cx="9070848" cy="457200"/>
          </a:xfrm>
        </p:spPr>
        <p:txBody>
          <a:bodyPr>
            <a:normAutofit fontScale="62500" lnSpcReduction="20000"/>
          </a:bodyPr>
          <a:lstStyle/>
          <a:p>
            <a:pPr algn="ctr"/>
            <a:r>
              <a:rPr lang="en-GB" sz="1600" i="1" spc="62" noProof="1"/>
              <a:t>"Great leaders shine like beacons, their presence illuminating the entire business. They not only embody commitment and positivity, but also serve as role models for others to follow. Their unwavering dedication to growth is reflected in their eagerness to embrace improvement suggestions without delay."</a:t>
            </a:r>
            <a:endParaRPr lang="en-GB" sz="1600" i="1" dirty="0"/>
          </a:p>
        </p:txBody>
      </p:sp>
      <p:grpSp>
        <p:nvGrpSpPr>
          <p:cNvPr id="5000" name="BodyContent"/>
          <p:cNvGrpSpPr/>
          <p:nvPr/>
        </p:nvGrpSpPr>
        <p:grpSpPr>
          <a:xfrm>
            <a:off x="612000" y="2160000"/>
            <a:ext cx="1572405" cy="351649"/>
            <a:chOff x="612000" y="2160000"/>
            <a:chExt cx="1572405" cy="351649"/>
          </a:xfrm>
        </p:grpSpPr>
        <p:graphicFrame>
          <p:nvGraphicFramePr>
            <p:cNvPr id="5002" name="BodyContentTable"/>
            <p:cNvGraphicFramePr>
              <a:graphicFrameLocks/>
            </p:cNvGraphicFramePr>
            <p:nvPr/>
          </p:nvGraphicFramePr>
          <p:xfrm>
            <a:off x="612000" y="2160000"/>
            <a:ext cx="1572405" cy="351649"/>
          </p:xfrm>
          <a:graphic>
            <a:graphicData uri="http://schemas.openxmlformats.org/drawingml/2006/table">
              <a:tbl>
                <a:tblPr/>
                <a:tblGrid>
                  <a:gridCol w="1572405">
                    <a:extLst>
                      <a:ext uri="{9D8B030D-6E8A-4147-A177-3AD203B41FA5}">
                        <a16:colId xmlns:a16="http://schemas.microsoft.com/office/drawing/2014/main" val="20000"/>
                      </a:ext>
                    </a:extLst>
                  </a:gridCol>
                </a:tblGrid>
                <a:tr h="351649">
                  <a:tc>
                    <a:txBody>
                      <a:bodyPr/>
                      <a:lstStyle/>
                      <a:p>
                        <a:endParaRPr lang="en-US"/>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grpSp>
    </p:spTree>
    <p:extLst>
      <p:ext uri="{BB962C8B-B14F-4D97-AF65-F5344CB8AC3E}">
        <p14:creationId xmlns:p14="http://schemas.microsoft.com/office/powerpoint/2010/main" val="370673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(n=9)</a:t>
            </a:r>
            <a:endParaRPr lang="en-GB" sz="1200" noProof="1">
              <a:solidFill>
                <a:schemeClr val="tx1">
                  <a:lumMod val="50000"/>
                  <a:lumOff val="50000"/>
                </a:schemeClr>
              </a:solidFill>
            </a:endParaRPr>
          </a:p>
        </p:txBody>
      </p:sp>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COMMITMENT</a:t>
            </a:r>
          </a:p>
        </p:txBody>
      </p:sp>
      <p:grpSp>
        <p:nvGrpSpPr>
          <p:cNvPr id="5000" name="BodyContent"/>
          <p:cNvGrpSpPr/>
          <p:nvPr/>
        </p:nvGrpSpPr>
        <p:grpSpPr>
          <a:xfrm>
            <a:off x="612000" y="2160000"/>
            <a:ext cx="9360000" cy="3816000"/>
            <a:chOff x="612000" y="2160000"/>
            <a:chExt cx="9360000" cy="3816000"/>
          </a:xfrm>
        </p:grpSpPr>
        <p:graphicFrame>
          <p:nvGraphicFramePr>
            <p:cNvPr id="5002" name="BodyContentTable"/>
            <p:cNvGraphicFramePr>
              <a:graphicFrameLocks/>
            </p:cNvGraphicFramePr>
            <p:nvPr/>
          </p:nvGraphicFramePr>
          <p:xfrm>
            <a:off x="612000" y="2160000"/>
            <a:ext cx="9360000" cy="3816000"/>
          </p:xfrm>
          <a:graphic>
            <a:graphicData uri="http://schemas.openxmlformats.org/drawingml/2006/table">
              <a:tbl>
                <a:tblPr/>
                <a:tblGrid>
                  <a:gridCol w="3546000">
                    <a:extLst>
                      <a:ext uri="{9D8B030D-6E8A-4147-A177-3AD203B41FA5}">
                        <a16:colId xmlns:a16="http://schemas.microsoft.com/office/drawing/2014/main" val="20000"/>
                      </a:ext>
                    </a:extLst>
                  </a:gridCol>
                  <a:gridCol w="1773000">
                    <a:extLst>
                      <a:ext uri="{9D8B030D-6E8A-4147-A177-3AD203B41FA5}">
                        <a16:colId xmlns:a16="http://schemas.microsoft.com/office/drawing/2014/main" val="20001"/>
                      </a:ext>
                    </a:extLst>
                  </a:gridCol>
                  <a:gridCol w="1773000">
                    <a:extLst>
                      <a:ext uri="{9D8B030D-6E8A-4147-A177-3AD203B41FA5}">
                        <a16:colId xmlns:a16="http://schemas.microsoft.com/office/drawing/2014/main" val="20002"/>
                      </a:ext>
                    </a:extLst>
                  </a:gridCol>
                  <a:gridCol w="756000">
                    <a:extLst>
                      <a:ext uri="{9D8B030D-6E8A-4147-A177-3AD203B41FA5}">
                        <a16:colId xmlns:a16="http://schemas.microsoft.com/office/drawing/2014/main" val="20003"/>
                      </a:ext>
                    </a:extLst>
                  </a:gridCol>
                  <a:gridCol w="756000">
                    <a:extLst>
                      <a:ext uri="{9D8B030D-6E8A-4147-A177-3AD203B41FA5}">
                        <a16:colId xmlns:a16="http://schemas.microsoft.com/office/drawing/2014/main" val="20004"/>
                      </a:ext>
                    </a:extLst>
                  </a:gridCol>
                  <a:gridCol w="756000">
                    <a:extLst>
                      <a:ext uri="{9D8B030D-6E8A-4147-A177-3AD203B41FA5}">
                        <a16:colId xmlns:a16="http://schemas.microsoft.com/office/drawing/2014/main" val="20005"/>
                      </a:ext>
                    </a:extLst>
                  </a:gridCol>
                </a:tblGrid>
                <a:tr h="763200">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extLst>
                    <a:ext uri="{0D108BD9-81ED-4DB2-BD59-A6C34878D82A}">
                      <a16:rowId xmlns:a16="http://schemas.microsoft.com/office/drawing/2014/main" val="10000"/>
                    </a:ext>
                  </a:extLst>
                </a:tr>
                <a:tr h="763200">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400" spc="50" noProof="1"/>
                          <a:t>67</a:t>
                        </a:r>
                      </a:p>
                    </a:txBody>
                    <a:tcPr marL="72000" marR="72000" marT="0" marB="0" anchor="ctr">
                      <a:lnL>
                        <a:noFill/>
                      </a:lnL>
                      <a:lnR>
                        <a:noFill/>
                      </a:lnR>
                      <a:lnT>
                        <a:noFill/>
                      </a:lnT>
                      <a:lnB>
                        <a:noFill/>
                      </a:lnB>
                    </a:tcPr>
                  </a:tc>
                  <a:tc>
                    <a:txBody>
                      <a:bodyPr/>
                      <a:lstStyle/>
                      <a:p>
                        <a:pPr algn="ctr" fontAlgn="ctr">
                          <a:defRPr spc="50"/>
                        </a:pPr>
                        <a:r>
                          <a:rPr lang="en-GB" sz="1400" spc="50" noProof="1"/>
                          <a:t>32</a:t>
                        </a:r>
                      </a:p>
                    </a:txBody>
                    <a:tcPr marL="72000" marR="72000" marT="0" marB="0" anchor="ctr">
                      <a:lnL>
                        <a:noFill/>
                      </a:lnL>
                      <a:lnR>
                        <a:noFill/>
                      </a:lnR>
                      <a:lnT>
                        <a:noFill/>
                      </a:lnT>
                      <a:lnB>
                        <a:noFill/>
                      </a:lnB>
                    </a:tcPr>
                  </a:tc>
                  <a:tc>
                    <a:txBody>
                      <a:bodyPr/>
                      <a:lstStyle/>
                      <a:p>
                        <a:pPr algn="ctr" fontAlgn="ctr">
                          <a:defRPr spc="50"/>
                        </a:pPr>
                        <a:r>
                          <a:rPr lang="en-GB" sz="1400" spc="50" noProof="1">
                            <a:solidFill>
                              <a:srgbClr val="DF6C55"/>
                            </a:solidFill>
                          </a:rPr>
                          <a:t>-31</a:t>
                        </a:r>
                      </a:p>
                    </a:txBody>
                    <a:tcPr marL="72000" marR="72000" marT="0" marB="0" anchor="ctr">
                      <a:lnL>
                        <a:noFill/>
                      </a:lnL>
                      <a:lnR>
                        <a:noFill/>
                      </a:lnR>
                      <a:lnT>
                        <a:noFill/>
                      </a:lnT>
                      <a:lnB>
                        <a:noFill/>
                      </a:lnB>
                    </a:tcPr>
                  </a:tc>
                  <a:extLst>
                    <a:ext uri="{0D108BD9-81ED-4DB2-BD59-A6C34878D82A}">
                      <a16:rowId xmlns:a16="http://schemas.microsoft.com/office/drawing/2014/main" val="10001"/>
                    </a:ext>
                  </a:extLst>
                </a:tr>
                <a:tr h="763200">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t>67</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t>42</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solidFill>
                              <a:srgbClr val="DF6C55"/>
                            </a:solidFill>
                          </a:rPr>
                          <a:t>-22</a:t>
                        </a:r>
                      </a:p>
                    </a:txBody>
                    <a:tcPr marL="72000" marR="72000" marT="0" marB="0" anchor="ctr">
                      <a:lnL>
                        <a:noFill/>
                      </a:lnL>
                      <a:lnR>
                        <a:noFill/>
                      </a:lnR>
                      <a:lnT>
                        <a:noFill/>
                      </a:lnT>
                      <a:lnB>
                        <a:noFill/>
                      </a:lnB>
                      <a:solidFill>
                        <a:srgbClr val="7F7F7F">
                          <a:alpha val="5000"/>
                        </a:srgbClr>
                      </a:solidFill>
                    </a:tcPr>
                  </a:tc>
                  <a:extLst>
                    <a:ext uri="{0D108BD9-81ED-4DB2-BD59-A6C34878D82A}">
                      <a16:rowId xmlns:a16="http://schemas.microsoft.com/office/drawing/2014/main" val="10002"/>
                    </a:ext>
                  </a:extLst>
                </a:tr>
                <a:tr h="763200">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400" spc="50" noProof="1"/>
                          <a:t>67</a:t>
                        </a:r>
                      </a:p>
                    </a:txBody>
                    <a:tcPr marL="72000" marR="72000" marT="0" marB="0" anchor="ctr">
                      <a:lnL>
                        <a:noFill/>
                      </a:lnL>
                      <a:lnR>
                        <a:noFill/>
                      </a:lnR>
                      <a:lnT>
                        <a:noFill/>
                      </a:lnT>
                      <a:lnB>
                        <a:noFill/>
                      </a:lnB>
                    </a:tcPr>
                  </a:tc>
                  <a:tc>
                    <a:txBody>
                      <a:bodyPr/>
                      <a:lstStyle/>
                      <a:p>
                        <a:pPr algn="ctr" fontAlgn="ctr">
                          <a:defRPr spc="50"/>
                        </a:pPr>
                        <a:r>
                          <a:rPr lang="en-GB" sz="1400" spc="50" noProof="1"/>
                          <a:t>38</a:t>
                        </a:r>
                      </a:p>
                    </a:txBody>
                    <a:tcPr marL="72000" marR="72000" marT="0" marB="0" anchor="ctr">
                      <a:lnL>
                        <a:noFill/>
                      </a:lnL>
                      <a:lnR>
                        <a:noFill/>
                      </a:lnR>
                      <a:lnT>
                        <a:noFill/>
                      </a:lnT>
                      <a:lnB>
                        <a:noFill/>
                      </a:lnB>
                    </a:tcPr>
                  </a:tc>
                  <a:tc>
                    <a:txBody>
                      <a:bodyPr/>
                      <a:lstStyle/>
                      <a:p>
                        <a:pPr algn="ctr" fontAlgn="ctr">
                          <a:defRPr spc="50"/>
                        </a:pPr>
                        <a:r>
                          <a:rPr lang="en-GB" sz="1400" spc="50" noProof="1">
                            <a:solidFill>
                              <a:srgbClr val="DF6C55"/>
                            </a:solidFill>
                          </a:rPr>
                          <a:t>-26</a:t>
                        </a:r>
                      </a:p>
                    </a:txBody>
                    <a:tcPr marL="72000" marR="72000" marT="0" marB="0" anchor="ctr">
                      <a:lnL>
                        <a:noFill/>
                      </a:lnL>
                      <a:lnR>
                        <a:noFill/>
                      </a:lnR>
                      <a:lnT>
                        <a:noFill/>
                      </a:lnT>
                      <a:lnB>
                        <a:noFill/>
                      </a:lnB>
                    </a:tcPr>
                  </a:tc>
                  <a:extLst>
                    <a:ext uri="{0D108BD9-81ED-4DB2-BD59-A6C34878D82A}">
                      <a16:rowId xmlns:a16="http://schemas.microsoft.com/office/drawing/2014/main" val="10003"/>
                    </a:ext>
                  </a:extLst>
                </a:tr>
                <a:tr h="763200">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000000"/>
                            </a:solidFill>
                          </a:rPr>
                          <a:t>67</a:t>
                        </a:r>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000000"/>
                            </a:solidFill>
                          </a:rPr>
                          <a:t>37</a:t>
                        </a:r>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DF6C55"/>
                            </a:solidFill>
                          </a:rPr>
                          <a:t>-26</a:t>
                        </a:r>
                      </a:p>
                    </a:txBody>
                    <a:tcPr marL="72000" marR="72000" marT="0" marB="0" anchor="ctr">
                      <a:lnL>
                        <a:noFill/>
                      </a:lnL>
                      <a:lnR>
                        <a:noFill/>
                      </a:lnR>
                      <a:lnT>
                        <a:noFill/>
                      </a:lnT>
                      <a:lnB>
                        <a:noFill/>
                      </a:lnB>
                      <a:solidFill>
                        <a:schemeClr val="tx1">
                          <a:tint val="0"/>
                        </a:schemeClr>
                      </a:solidFill>
                    </a:tcPr>
                  </a:tc>
                  <a:extLst>
                    <a:ext uri="{0D108BD9-81ED-4DB2-BD59-A6C34878D82A}">
                      <a16:rowId xmlns:a16="http://schemas.microsoft.com/office/drawing/2014/main" val="10004"/>
                    </a:ext>
                  </a:extLst>
                </a:tr>
              </a:tbl>
            </a:graphicData>
          </a:graphic>
        </p:graphicFrame>
        <p:sp>
          <p:nvSpPr>
            <p:cNvPr id="104" name="Cell_1_4_1_4"/>
            <p:cNvSpPr txBox="1"/>
            <p:nvPr/>
          </p:nvSpPr>
          <p:spPr>
            <a:xfrm>
              <a:off x="7704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Self</a:t>
              </a:r>
            </a:p>
          </p:txBody>
        </p:sp>
        <p:sp>
          <p:nvSpPr>
            <p:cNvPr id="105" name="Cell_1_5_1_5"/>
            <p:cNvSpPr txBox="1"/>
            <p:nvPr/>
          </p:nvSpPr>
          <p:spPr>
            <a:xfrm>
              <a:off x="8460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Others total</a:t>
              </a:r>
            </a:p>
          </p:txBody>
        </p:sp>
        <p:sp>
          <p:nvSpPr>
            <p:cNvPr id="106" name="Cell_1_6_1_6"/>
            <p:cNvSpPr txBox="1"/>
            <p:nvPr/>
          </p:nvSpPr>
          <p:spPr>
            <a:xfrm>
              <a:off x="9216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Diff</a:t>
              </a:r>
            </a:p>
          </p:txBody>
        </p:sp>
        <p:sp>
          <p:nvSpPr>
            <p:cNvPr id="201" name="Cell_2_1_2_1"/>
            <p:cNvSpPr txBox="1"/>
            <p:nvPr/>
          </p:nvSpPr>
          <p:spPr>
            <a:xfrm>
              <a:off x="612000" y="29232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...is visible in the business</a:t>
              </a:r>
            </a:p>
          </p:txBody>
        </p:sp>
        <p:sp>
          <p:nvSpPr>
            <p:cNvPr id="301" name="Cell_3_1_3_1"/>
            <p:cNvSpPr txBox="1"/>
            <p:nvPr/>
          </p:nvSpPr>
          <p:spPr>
            <a:xfrm>
              <a:off x="612000" y="36864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...acts as a committed and positive role model</a:t>
              </a:r>
            </a:p>
          </p:txBody>
        </p:sp>
        <p:sp>
          <p:nvSpPr>
            <p:cNvPr id="401" name="Cell_4_1_4_1"/>
            <p:cNvSpPr txBox="1"/>
            <p:nvPr/>
          </p:nvSpPr>
          <p:spPr>
            <a:xfrm>
              <a:off x="612000" y="44496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...immediately takes hold of improvement suggestions</a:t>
              </a:r>
            </a:p>
          </p:txBody>
        </p:sp>
        <p:sp>
          <p:nvSpPr>
            <p:cNvPr id="501" name="Cell_5_1_5_1"/>
            <p:cNvSpPr txBox="1"/>
            <p:nvPr/>
          </p:nvSpPr>
          <p:spPr>
            <a:xfrm>
              <a:off x="612000" y="52128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r" fontAlgn="ctr">
                <a:defRPr spc="50"/>
              </a:pPr>
              <a:r>
                <a:rPr lang="en-GB" sz="1300" b="1" i="0" spc="50" noProof="1">
                  <a:solidFill>
                    <a:srgbClr val="000000"/>
                  </a:solidFill>
                </a:rPr>
                <a:t>COMMITMENT OVERALL</a:t>
              </a:r>
            </a:p>
          </p:txBody>
        </p:sp>
        <p:graphicFrame>
          <p:nvGraphicFramePr>
            <p:cNvPr id="2" name="Chart_2_2_2_3"/>
            <p:cNvGraphicFramePr>
              <a:graphicFrameLocks/>
            </p:cNvGraphicFramePr>
            <p:nvPr/>
          </p:nvGraphicFramePr>
          <p:xfrm>
            <a:off x="4158000" y="2923200"/>
            <a:ext cx="3546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(n=9)</a:t>
            </a:r>
            <a:endParaRPr lang="en-GB" sz="1200" noProof="1">
              <a:solidFill>
                <a:schemeClr val="tx1">
                  <a:lumMod val="50000"/>
                  <a:lumOff val="50000"/>
                </a:schemeClr>
              </a:solidFill>
            </a:endParaRPr>
          </a:p>
        </p:txBody>
      </p:sp>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COMMITMENT</a:t>
            </a:r>
          </a:p>
        </p:txBody>
      </p:sp>
      <p:grpSp>
        <p:nvGrpSpPr>
          <p:cNvPr id="5000" name="BodyContent"/>
          <p:cNvGrpSpPr/>
          <p:nvPr/>
        </p:nvGrpSpPr>
        <p:grpSpPr>
          <a:xfrm>
            <a:off x="612000" y="2160000"/>
            <a:ext cx="8280000" cy="3816000"/>
            <a:chOff x="612000" y="2160000"/>
            <a:chExt cx="8280000" cy="3816000"/>
          </a:xfrm>
        </p:grpSpPr>
        <p:graphicFrame>
          <p:nvGraphicFramePr>
            <p:cNvPr id="5002" name="BodyContentTable"/>
            <p:cNvGraphicFramePr>
              <a:graphicFrameLocks/>
            </p:cNvGraphicFramePr>
            <p:nvPr/>
          </p:nvGraphicFramePr>
          <p:xfrm>
            <a:off x="612000" y="2160000"/>
            <a:ext cx="8280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DAD2A-3BDC-1129-F62C-8914CC6A43D3}"/>
            </a:ext>
          </a:extLst>
        </p:cNvPr>
        <p:cNvGrpSpPr/>
        <p:nvPr/>
      </p:nvGrpSpPr>
      <p:grpSpPr>
        <a:xfrm>
          <a:off x="0" y="0"/>
          <a:ext cx="0" cy="0"/>
          <a:chOff x="0" y="0"/>
          <a:chExt cx="0" cy="0"/>
        </a:xfrm>
      </p:grpSpPr>
      <p:sp>
        <p:nvSpPr>
          <p:cNvPr id="11" name="Title1Center">
            <a:extLst>
              <a:ext uri="{FF2B5EF4-FFF2-40B4-BE49-F238E27FC236}">
                <a16:creationId xmlns:a16="http://schemas.microsoft.com/office/drawing/2014/main" id="{B545E5EB-E5E0-9890-95B0-933BC729B7B3}"/>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GB" sz="3800" noProof="1"/>
              <a:t>Comments: Commitment</a:t>
            </a:r>
          </a:p>
        </p:txBody>
      </p:sp>
      <p:grpSp>
        <p:nvGrpSpPr>
          <p:cNvPr id="5000" name="BodyContent">
            <a:extLst>
              <a:ext uri="{FF2B5EF4-FFF2-40B4-BE49-F238E27FC236}">
                <a16:creationId xmlns:a16="http://schemas.microsoft.com/office/drawing/2014/main" id="{E34A3A29-16AE-A30A-404F-E793501B2697}"/>
              </a:ext>
            </a:extLst>
          </p:cNvPr>
          <p:cNvGrpSpPr/>
          <p:nvPr/>
        </p:nvGrpSpPr>
        <p:grpSpPr>
          <a:xfrm>
            <a:off x="612000" y="1440000"/>
            <a:ext cx="8280000" cy="2640000"/>
            <a:chOff x="612000" y="1440000"/>
            <a:chExt cx="8280000" cy="2640000"/>
          </a:xfrm>
        </p:grpSpPr>
        <p:graphicFrame>
          <p:nvGraphicFramePr>
            <p:cNvPr id="5002" name="BodyContentTable">
              <a:extLst>
                <a:ext uri="{FF2B5EF4-FFF2-40B4-BE49-F238E27FC236}">
                  <a16:creationId xmlns:a16="http://schemas.microsoft.com/office/drawing/2014/main" id="{2F8D99CB-BE5A-AF24-7515-964D06C257FB}"/>
                </a:ext>
              </a:extLst>
            </p:cNvPr>
            <p:cNvGraphicFramePr>
              <a:graphicFrameLocks/>
            </p:cNvGraphicFramePr>
            <p:nvPr>
              <p:extLst>
                <p:ext uri="{D42A27DB-BD31-4B8C-83A1-F6EECF244321}">
                  <p14:modId xmlns:p14="http://schemas.microsoft.com/office/powerpoint/2010/main" val="2238052206"/>
                </p:ext>
              </p:extLst>
            </p:nvPr>
          </p:nvGraphicFramePr>
          <p:xfrm>
            <a:off x="612000" y="1440000"/>
            <a:ext cx="8280000" cy="2640000"/>
          </p:xfrm>
          <a:graphic>
            <a:graphicData uri="http://schemas.openxmlformats.org/drawingml/2006/table">
              <a:tbl>
                <a:tblPr/>
                <a:tblGrid>
                  <a:gridCol w="684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tblGrid>
                <a:tr h="540000">
                  <a:tc>
                    <a:txBody>
                      <a:bodyPr/>
                      <a:lstStyle/>
                      <a:p>
                        <a:pPr algn="l" fontAlgn="ctr">
                          <a:defRPr spc="50"/>
                        </a:pPr>
                        <a:endParaRPr sz="1100" dirty="0">
                          <a:solidFill>
                            <a:schemeClr val="tx1"/>
                          </a:solidFill>
                        </a:endParaRPr>
                      </a:p>
                    </a:txBody>
                    <a:tcPr marL="72000" marR="72000" marT="36000" marB="36000" anchor="ctr">
                      <a:lnL>
                        <a:noFill/>
                      </a:lnL>
                      <a:lnR>
                        <a:noFill/>
                      </a:lnR>
                      <a:lnT>
                        <a:noFill/>
                      </a:lnT>
                      <a:lnB>
                        <a:noFill/>
                      </a:lnB>
                      <a:noFill/>
                    </a:tcPr>
                  </a:tc>
                  <a:tc>
                    <a:txBody>
                      <a:bodyPr/>
                      <a:lstStyle/>
                      <a:p>
                        <a:pPr algn="ctr" fontAlgn="ctr">
                          <a:defRPr spc="50"/>
                        </a:pPr>
                        <a:r>
                          <a:rPr lang="en-GB" sz="1000" b="1" spc="50" noProof="1">
                            <a:solidFill>
                              <a:schemeClr val="tx1"/>
                            </a:solidFill>
                          </a:rPr>
                          <a:t>Type</a:t>
                        </a:r>
                        <a:endParaRPr sz="1100" dirty="0">
                          <a:solidFill>
                            <a:schemeClr val="tx1"/>
                          </a:solidFill>
                        </a:endParaRPr>
                      </a:p>
                    </a:txBody>
                    <a:tcPr marL="72000" marR="72000" marT="36000" marB="36000" anchor="ctr">
                      <a:lnL>
                        <a:noFill/>
                      </a:lnL>
                      <a:lnR>
                        <a:noFill/>
                      </a:lnR>
                      <a:lnT>
                        <a:noFill/>
                      </a:lnT>
                      <a:lnB>
                        <a:noFill/>
                      </a:lnB>
                      <a:noFill/>
                    </a:tcPr>
                  </a:tc>
                  <a:extLst>
                    <a:ext uri="{0D108BD9-81ED-4DB2-BD59-A6C34878D82A}">
                      <a16:rowId xmlns:a16="http://schemas.microsoft.com/office/drawing/2014/main" val="10000"/>
                    </a:ext>
                  </a:extLst>
                </a:tr>
                <a:tr h="420000">
                  <a:tc>
                    <a:txBody>
                      <a:bodyPr/>
                      <a:lstStyle/>
                      <a:p>
                        <a:pPr algn="l" fontAlgn="ctr">
                          <a:defRPr spc="50"/>
                        </a:pPr>
                        <a:r>
                          <a:rPr lang="en-GB" sz="1200" spc="50" noProof="1">
                            <a:solidFill>
                              <a:schemeClr val="tx1"/>
                            </a:solidFill>
                          </a:rPr>
                          <a:t> Empowering others, results-oriented.</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Direct report</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1"/>
                    </a:ext>
                  </a:extLst>
                </a:tr>
                <a:tr h="420000">
                  <a:tc>
                    <a:txBody>
                      <a:bodyPr/>
                      <a:lstStyle/>
                      <a:p>
                        <a:pPr algn="l" fontAlgn="ctr">
                          <a:defRPr spc="50"/>
                        </a:pPr>
                        <a:r>
                          <a:rPr lang="en-GB" sz="1200" spc="50" noProof="1">
                            <a:solidFill>
                              <a:schemeClr val="tx1"/>
                            </a:solidFill>
                          </a:rPr>
                          <a:t> Ability to motivate, effective decision-maker.</a:t>
                        </a:r>
                        <a:endParaRPr sz="1100" dirty="0">
                          <a:solidFill>
                            <a:schemeClr val="tx1"/>
                          </a:solidFill>
                        </a:endParaRPr>
                      </a:p>
                    </a:txBody>
                    <a:tcPr marL="72000" marR="72000" marT="0" marB="0" anchor="ctr">
                      <a:lnL>
                        <a:noFill/>
                      </a:lnL>
                      <a:lnR>
                        <a:noFill/>
                      </a:lnR>
                      <a:lnT>
                        <a:noFill/>
                      </a:lnT>
                      <a:lnB>
                        <a:noFill/>
                      </a:lnB>
                      <a:noFill/>
                    </a:tcPr>
                  </a:tc>
                  <a:tc>
                    <a:txBody>
                      <a:bodyPr/>
                      <a:lstStyle/>
                      <a:p>
                        <a:pPr algn="l" fontAlgn="ctr">
                          <a:defRPr spc="50"/>
                        </a:pPr>
                        <a:r>
                          <a:rPr lang="en-GB" sz="1200" spc="50" noProof="1">
                            <a:solidFill>
                              <a:schemeClr val="tx1"/>
                            </a:solidFill>
                          </a:rPr>
                          <a:t>Manager</a:t>
                        </a:r>
                        <a:endParaRPr sz="1100" dirty="0">
                          <a:solidFill>
                            <a:schemeClr val="tx1"/>
                          </a:solidFill>
                        </a:endParaRPr>
                      </a:p>
                    </a:txBody>
                    <a:tcPr marL="72000" marR="72000" marT="0" marB="0" anchor="ctr">
                      <a:lnL>
                        <a:noFill/>
                      </a:lnL>
                      <a:lnR>
                        <a:noFill/>
                      </a:lnR>
                      <a:lnT>
                        <a:noFill/>
                      </a:lnT>
                      <a:lnB>
                        <a:noFill/>
                      </a:lnB>
                      <a:noFill/>
                    </a:tcPr>
                  </a:tc>
                  <a:extLst>
                    <a:ext uri="{0D108BD9-81ED-4DB2-BD59-A6C34878D82A}">
                      <a16:rowId xmlns:a16="http://schemas.microsoft.com/office/drawing/2014/main" val="10004"/>
                    </a:ext>
                  </a:extLst>
                </a:tr>
                <a:tr h="420000">
                  <a:tc>
                    <a:txBody>
                      <a:bodyPr/>
                      <a:lstStyle/>
                      <a:p>
                        <a:pPr algn="l" fontAlgn="ctr">
                          <a:defRPr spc="50"/>
                        </a:pPr>
                        <a:r>
                          <a:rPr lang="en-GB" sz="1200" spc="50" noProof="1">
                            <a:solidFill>
                              <a:schemeClr val="tx1"/>
                            </a:solidFill>
                          </a:rPr>
                          <a:t> Approachable, strong work ethic.</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Peers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5"/>
                    </a:ext>
                  </a:extLst>
                </a:tr>
                <a:tr h="420000">
                  <a:tc>
                    <a:txBody>
                      <a:bodyPr/>
                      <a:lstStyle/>
                      <a:p>
                        <a:pPr algn="l" fontAlgn="ctr">
                          <a:defRPr spc="50"/>
                        </a:pPr>
                        <a:r>
                          <a:rPr lang="en-GB" sz="1200" spc="50" noProof="1">
                            <a:solidFill>
                              <a:schemeClr val="tx1"/>
                            </a:solidFill>
                          </a:rPr>
                          <a:t> Excellent time management, quick learner.</a:t>
                        </a:r>
                        <a:endParaRPr sz="1100" dirty="0">
                          <a:solidFill>
                            <a:schemeClr val="tx1"/>
                          </a:solidFill>
                        </a:endParaRPr>
                      </a:p>
                    </a:txBody>
                    <a:tcPr marL="72000" marR="72000" marT="0" marB="0" anchor="ctr">
                      <a:lnL>
                        <a:noFill/>
                      </a:lnL>
                      <a:lnR>
                        <a:noFill/>
                      </a:lnR>
                      <a:lnT>
                        <a:noFill/>
                      </a:lnT>
                      <a:lnB>
                        <a:noFill/>
                      </a:lnB>
                      <a:noFill/>
                    </a:tcPr>
                  </a:tc>
                  <a:tc>
                    <a:txBody>
                      <a:bodyPr/>
                      <a:lstStyle/>
                      <a:p>
                        <a:pPr algn="l" fontAlgn="ctr">
                          <a:defRPr spc="50"/>
                        </a:pPr>
                        <a:r>
                          <a:rPr lang="en-GB" sz="1200" spc="50" noProof="1">
                            <a:solidFill>
                              <a:schemeClr val="tx1"/>
                            </a:solidFill>
                          </a:rPr>
                          <a:t>Peers</a:t>
                        </a:r>
                        <a:endParaRPr sz="1100" dirty="0">
                          <a:solidFill>
                            <a:schemeClr val="tx1"/>
                          </a:solidFill>
                        </a:endParaRPr>
                      </a:p>
                    </a:txBody>
                    <a:tcPr marL="72000" marR="72000" marT="0" marB="0" anchor="ctr">
                      <a:lnL>
                        <a:noFill/>
                      </a:lnL>
                      <a:lnR>
                        <a:noFill/>
                      </a:lnR>
                      <a:lnT>
                        <a:noFill/>
                      </a:lnT>
                      <a:lnB>
                        <a:noFill/>
                      </a:lnB>
                      <a:noFill/>
                    </a:tcPr>
                  </a:tc>
                  <a:extLst>
                    <a:ext uri="{0D108BD9-81ED-4DB2-BD59-A6C34878D82A}">
                      <a16:rowId xmlns:a16="http://schemas.microsoft.com/office/drawing/2014/main" val="10006"/>
                    </a:ext>
                  </a:extLst>
                </a:tr>
                <a:tr h="420000">
                  <a:tc>
                    <a:txBody>
                      <a:bodyPr/>
                      <a:lstStyle/>
                      <a:p>
                        <a:pPr algn="l" fontAlgn="ctr">
                          <a:defRPr spc="50"/>
                        </a:pPr>
                        <a:r>
                          <a:rPr lang="en-GB" sz="1200" spc="50" noProof="1">
                            <a:solidFill>
                              <a:schemeClr val="tx1"/>
                            </a:solidFill>
                          </a:rPr>
                          <a:t> Able to handle pressure, inspiring.</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Peers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9"/>
                    </a:ext>
                  </a:extLst>
                </a:tr>
              </a:tbl>
            </a:graphicData>
          </a:graphic>
        </p:graphicFrame>
      </p:grpSp>
    </p:spTree>
    <p:extLst>
      <p:ext uri="{BB962C8B-B14F-4D97-AF65-F5344CB8AC3E}">
        <p14:creationId xmlns:p14="http://schemas.microsoft.com/office/powerpoint/2010/main" val="2822444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Center">
            <a:extLst>
              <a:ext uri="{FF2B5EF4-FFF2-40B4-BE49-F238E27FC236}">
                <a16:creationId xmlns:a16="http://schemas.microsoft.com/office/drawing/2014/main" id="{5F2BD127-0EA4-342A-E253-31F870848B42}"/>
              </a:ext>
            </a:extLst>
          </p:cNvPr>
          <p:cNvSpPr>
            <a:spLocks noGrp="1"/>
          </p:cNvSpPr>
          <p:nvPr>
            <p:ph type="title"/>
          </p:nvPr>
        </p:nvSpPr>
        <p:spPr/>
        <p:txBody>
          <a:bodyPr/>
          <a:lstStyle/>
          <a:p>
            <a:r>
              <a:rPr lang="sv-SE" dirty="0">
                <a:solidFill>
                  <a:schemeClr val="tx1"/>
                </a:solidFill>
              </a:rPr>
              <a:t>DIALOGUE</a:t>
            </a:r>
          </a:p>
        </p:txBody>
      </p:sp>
      <p:sp>
        <p:nvSpPr>
          <p:cNvPr id="3" name="BodyHeaderCenter">
            <a:extLst>
              <a:ext uri="{FF2B5EF4-FFF2-40B4-BE49-F238E27FC236}">
                <a16:creationId xmlns:a16="http://schemas.microsoft.com/office/drawing/2014/main" id="{94CF78B9-C928-E23C-AFC6-F0B988987EA2}"/>
              </a:ext>
            </a:extLst>
          </p:cNvPr>
          <p:cNvSpPr>
            <a:spLocks noGrp="1"/>
          </p:cNvSpPr>
          <p:nvPr>
            <p:ph type="body" idx="1"/>
          </p:nvPr>
        </p:nvSpPr>
        <p:spPr>
          <a:xfrm>
            <a:off x="1560576" y="4944952"/>
            <a:ext cx="9070848" cy="457200"/>
          </a:xfrm>
        </p:spPr>
        <p:txBody>
          <a:bodyPr>
            <a:normAutofit fontScale="62500" lnSpcReduction="20000"/>
          </a:bodyPr>
          <a:lstStyle/>
          <a:p>
            <a:pPr algn="ctr"/>
            <a:r>
              <a:rPr lang="en-GB" sz="1600" i="1" spc="62" noProof="1"/>
              <a:t>"Great leaders are not afraid of tough conversations. They create spaces for open dialogue, even on the most challenging questions. They listen attentively and provide direct feedback, both positive and negative. They excel in preparing, executing, and following up on effective meetings, setting the stage for success and growth."</a:t>
            </a:r>
            <a:endParaRPr lang="en-GB" sz="1600" i="1" dirty="0"/>
          </a:p>
        </p:txBody>
      </p:sp>
      <p:grpSp>
        <p:nvGrpSpPr>
          <p:cNvPr id="5000" name="BodyContent"/>
          <p:cNvGrpSpPr/>
          <p:nvPr/>
        </p:nvGrpSpPr>
        <p:grpSpPr>
          <a:xfrm>
            <a:off x="612000" y="2160000"/>
            <a:ext cx="1572405" cy="351649"/>
            <a:chOff x="612000" y="2160000"/>
            <a:chExt cx="1572405" cy="351649"/>
          </a:xfrm>
        </p:grpSpPr>
        <p:graphicFrame>
          <p:nvGraphicFramePr>
            <p:cNvPr id="5002" name="BodyContentTable"/>
            <p:cNvGraphicFramePr>
              <a:graphicFrameLocks/>
            </p:cNvGraphicFramePr>
            <p:nvPr/>
          </p:nvGraphicFramePr>
          <p:xfrm>
            <a:off x="612000" y="2160000"/>
            <a:ext cx="1572405" cy="351649"/>
          </p:xfrm>
          <a:graphic>
            <a:graphicData uri="http://schemas.openxmlformats.org/drawingml/2006/table">
              <a:tbl>
                <a:tblPr/>
                <a:tblGrid>
                  <a:gridCol w="1572405">
                    <a:extLst>
                      <a:ext uri="{9D8B030D-6E8A-4147-A177-3AD203B41FA5}">
                        <a16:colId xmlns:a16="http://schemas.microsoft.com/office/drawing/2014/main" val="20000"/>
                      </a:ext>
                    </a:extLst>
                  </a:gridCol>
                </a:tblGrid>
                <a:tr h="351649">
                  <a:tc>
                    <a:txBody>
                      <a:bodyPr/>
                      <a:lstStyle/>
                      <a:p>
                        <a:endParaRPr lang="en-US"/>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grpSp>
    </p:spTree>
    <p:extLst>
      <p:ext uri="{BB962C8B-B14F-4D97-AF65-F5344CB8AC3E}">
        <p14:creationId xmlns:p14="http://schemas.microsoft.com/office/powerpoint/2010/main" val="370673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(n=9)</a:t>
            </a:r>
            <a:endParaRPr lang="en-GB" sz="1200" noProof="1">
              <a:solidFill>
                <a:schemeClr val="tx1">
                  <a:lumMod val="50000"/>
                  <a:lumOff val="50000"/>
                </a:schemeClr>
              </a:solidFill>
            </a:endParaRPr>
          </a:p>
        </p:txBody>
      </p:sp>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DIALOGUE</a:t>
            </a:r>
          </a:p>
        </p:txBody>
      </p:sp>
      <p:grpSp>
        <p:nvGrpSpPr>
          <p:cNvPr id="5000" name="BodyContent"/>
          <p:cNvGrpSpPr/>
          <p:nvPr/>
        </p:nvGrpSpPr>
        <p:grpSpPr>
          <a:xfrm>
            <a:off x="612000" y="2160000"/>
            <a:ext cx="9360000" cy="3816000"/>
            <a:chOff x="612000" y="2160000"/>
            <a:chExt cx="9360000" cy="3816000"/>
          </a:xfrm>
        </p:grpSpPr>
        <p:graphicFrame>
          <p:nvGraphicFramePr>
            <p:cNvPr id="5002" name="BodyContentTable"/>
            <p:cNvGraphicFramePr>
              <a:graphicFrameLocks/>
            </p:cNvGraphicFramePr>
            <p:nvPr/>
          </p:nvGraphicFramePr>
          <p:xfrm>
            <a:off x="612000" y="2160000"/>
            <a:ext cx="9360000" cy="3816000"/>
          </p:xfrm>
          <a:graphic>
            <a:graphicData uri="http://schemas.openxmlformats.org/drawingml/2006/table">
              <a:tbl>
                <a:tblPr/>
                <a:tblGrid>
                  <a:gridCol w="3546000">
                    <a:extLst>
                      <a:ext uri="{9D8B030D-6E8A-4147-A177-3AD203B41FA5}">
                        <a16:colId xmlns:a16="http://schemas.microsoft.com/office/drawing/2014/main" val="20000"/>
                      </a:ext>
                    </a:extLst>
                  </a:gridCol>
                  <a:gridCol w="1773000">
                    <a:extLst>
                      <a:ext uri="{9D8B030D-6E8A-4147-A177-3AD203B41FA5}">
                        <a16:colId xmlns:a16="http://schemas.microsoft.com/office/drawing/2014/main" val="20001"/>
                      </a:ext>
                    </a:extLst>
                  </a:gridCol>
                  <a:gridCol w="1773000">
                    <a:extLst>
                      <a:ext uri="{9D8B030D-6E8A-4147-A177-3AD203B41FA5}">
                        <a16:colId xmlns:a16="http://schemas.microsoft.com/office/drawing/2014/main" val="20002"/>
                      </a:ext>
                    </a:extLst>
                  </a:gridCol>
                  <a:gridCol w="756000">
                    <a:extLst>
                      <a:ext uri="{9D8B030D-6E8A-4147-A177-3AD203B41FA5}">
                        <a16:colId xmlns:a16="http://schemas.microsoft.com/office/drawing/2014/main" val="20003"/>
                      </a:ext>
                    </a:extLst>
                  </a:gridCol>
                  <a:gridCol w="756000">
                    <a:extLst>
                      <a:ext uri="{9D8B030D-6E8A-4147-A177-3AD203B41FA5}">
                        <a16:colId xmlns:a16="http://schemas.microsoft.com/office/drawing/2014/main" val="20004"/>
                      </a:ext>
                    </a:extLst>
                  </a:gridCol>
                  <a:gridCol w="756000">
                    <a:extLst>
                      <a:ext uri="{9D8B030D-6E8A-4147-A177-3AD203B41FA5}">
                        <a16:colId xmlns:a16="http://schemas.microsoft.com/office/drawing/2014/main" val="20005"/>
                      </a:ext>
                    </a:extLst>
                  </a:gridCol>
                </a:tblGrid>
                <a:tr h="763200">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tc>
                    <a:txBody>
                      <a:bodyPr/>
                      <a:lstStyle/>
                      <a:p>
                        <a:pPr algn="ctr" fontAlgn="ctr">
                          <a:defRPr spc="50"/>
                        </a:pPr>
                        <a:endParaRPr sz="800" dirty="0"/>
                      </a:p>
                    </a:txBody>
                    <a:tcPr marL="72000" marR="72000" marT="0" marB="0" anchor="ctr">
                      <a:lnL>
                        <a:noFill/>
                      </a:lnL>
                      <a:lnR>
                        <a:noFill/>
                      </a:lnR>
                      <a:lnT>
                        <a:noFill/>
                      </a:lnT>
                      <a:lnB>
                        <a:noFill/>
                      </a:lnB>
                    </a:tcPr>
                  </a:tc>
                  <a:extLst>
                    <a:ext uri="{0D108BD9-81ED-4DB2-BD59-A6C34878D82A}">
                      <a16:rowId xmlns:a16="http://schemas.microsoft.com/office/drawing/2014/main" val="10000"/>
                    </a:ext>
                  </a:extLst>
                </a:tr>
                <a:tr h="763200">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400" spc="50" noProof="1"/>
                          <a:t>67</a:t>
                        </a:r>
                      </a:p>
                    </a:txBody>
                    <a:tcPr marL="72000" marR="72000" marT="0" marB="0" anchor="ctr">
                      <a:lnL>
                        <a:noFill/>
                      </a:lnL>
                      <a:lnR>
                        <a:noFill/>
                      </a:lnR>
                      <a:lnT>
                        <a:noFill/>
                      </a:lnT>
                      <a:lnB>
                        <a:noFill/>
                      </a:lnB>
                    </a:tcPr>
                  </a:tc>
                  <a:tc>
                    <a:txBody>
                      <a:bodyPr/>
                      <a:lstStyle/>
                      <a:p>
                        <a:pPr algn="ctr" fontAlgn="ctr">
                          <a:defRPr spc="50"/>
                        </a:pPr>
                        <a:r>
                          <a:rPr lang="en-GB" sz="1400" spc="50" noProof="1"/>
                          <a:t>33</a:t>
                        </a:r>
                      </a:p>
                    </a:txBody>
                    <a:tcPr marL="72000" marR="72000" marT="0" marB="0" anchor="ctr">
                      <a:lnL>
                        <a:noFill/>
                      </a:lnL>
                      <a:lnR>
                        <a:noFill/>
                      </a:lnR>
                      <a:lnT>
                        <a:noFill/>
                      </a:lnT>
                      <a:lnB>
                        <a:noFill/>
                      </a:lnB>
                    </a:tcPr>
                  </a:tc>
                  <a:tc>
                    <a:txBody>
                      <a:bodyPr/>
                      <a:lstStyle/>
                      <a:p>
                        <a:pPr algn="ctr" fontAlgn="ctr">
                          <a:defRPr spc="50"/>
                        </a:pPr>
                        <a:r>
                          <a:rPr lang="en-GB" sz="1400" spc="50" noProof="1">
                            <a:solidFill>
                              <a:srgbClr val="DF6C55"/>
                            </a:solidFill>
                          </a:rPr>
                          <a:t>-30</a:t>
                        </a:r>
                      </a:p>
                    </a:txBody>
                    <a:tcPr marL="72000" marR="72000" marT="0" marB="0" anchor="ctr">
                      <a:lnL>
                        <a:noFill/>
                      </a:lnL>
                      <a:lnR>
                        <a:noFill/>
                      </a:lnR>
                      <a:lnT>
                        <a:noFill/>
                      </a:lnT>
                      <a:lnB>
                        <a:noFill/>
                      </a:lnB>
                    </a:tcPr>
                  </a:tc>
                  <a:extLst>
                    <a:ext uri="{0D108BD9-81ED-4DB2-BD59-A6C34878D82A}">
                      <a16:rowId xmlns:a16="http://schemas.microsoft.com/office/drawing/2014/main" val="10001"/>
                    </a:ext>
                  </a:extLst>
                </a:tr>
                <a:tr h="763200">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r" fontAlgn="ctr">
                          <a:defRPr spc="50"/>
                        </a:pPr>
                        <a:endParaRPr sz="1100" dirty="0"/>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t>67</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t>43</a:t>
                        </a:r>
                      </a:p>
                    </a:txBody>
                    <a:tcPr marL="72000" marR="72000" marT="0" marB="0" anchor="ctr">
                      <a:lnL>
                        <a:noFill/>
                      </a:lnL>
                      <a:lnR>
                        <a:noFill/>
                      </a:lnR>
                      <a:lnT>
                        <a:noFill/>
                      </a:lnT>
                      <a:lnB>
                        <a:noFill/>
                      </a:lnB>
                      <a:solidFill>
                        <a:srgbClr val="7F7F7F">
                          <a:alpha val="5000"/>
                        </a:srgbClr>
                      </a:solidFill>
                    </a:tcPr>
                  </a:tc>
                  <a:tc>
                    <a:txBody>
                      <a:bodyPr/>
                      <a:lstStyle/>
                      <a:p>
                        <a:pPr algn="ctr" fontAlgn="ctr">
                          <a:defRPr spc="50"/>
                        </a:pPr>
                        <a:r>
                          <a:rPr lang="en-GB" sz="1400" spc="50" noProof="1">
                            <a:solidFill>
                              <a:srgbClr val="DF6C55"/>
                            </a:solidFill>
                          </a:rPr>
                          <a:t>-21</a:t>
                        </a:r>
                      </a:p>
                    </a:txBody>
                    <a:tcPr marL="72000" marR="72000" marT="0" marB="0" anchor="ctr">
                      <a:lnL>
                        <a:noFill/>
                      </a:lnL>
                      <a:lnR>
                        <a:noFill/>
                      </a:lnR>
                      <a:lnT>
                        <a:noFill/>
                      </a:lnT>
                      <a:lnB>
                        <a:noFill/>
                      </a:lnB>
                      <a:solidFill>
                        <a:srgbClr val="7F7F7F">
                          <a:alpha val="5000"/>
                        </a:srgbClr>
                      </a:solidFill>
                    </a:tcPr>
                  </a:tc>
                  <a:extLst>
                    <a:ext uri="{0D108BD9-81ED-4DB2-BD59-A6C34878D82A}">
                      <a16:rowId xmlns:a16="http://schemas.microsoft.com/office/drawing/2014/main" val="10002"/>
                    </a:ext>
                  </a:extLst>
                </a:tr>
                <a:tr h="763200">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r" fontAlgn="ctr">
                          <a:defRPr spc="50"/>
                        </a:pPr>
                        <a:endParaRPr sz="1100" dirty="0"/>
                      </a:p>
                    </a:txBody>
                    <a:tcPr marL="72000" marR="72000" marT="0" marB="0" anchor="ctr">
                      <a:lnL>
                        <a:noFill/>
                      </a:lnL>
                      <a:lnR>
                        <a:noFill/>
                      </a:lnR>
                      <a:lnT>
                        <a:noFill/>
                      </a:lnT>
                      <a:lnB>
                        <a:noFill/>
                      </a:lnB>
                    </a:tcPr>
                  </a:tc>
                  <a:tc>
                    <a:txBody>
                      <a:bodyPr/>
                      <a:lstStyle/>
                      <a:p>
                        <a:pPr algn="ctr" fontAlgn="ctr">
                          <a:defRPr spc="50"/>
                        </a:pPr>
                        <a:r>
                          <a:rPr lang="en-GB" sz="1400" spc="50" noProof="1"/>
                          <a:t>67</a:t>
                        </a:r>
                      </a:p>
                    </a:txBody>
                    <a:tcPr marL="72000" marR="72000" marT="0" marB="0" anchor="ctr">
                      <a:lnL>
                        <a:noFill/>
                      </a:lnL>
                      <a:lnR>
                        <a:noFill/>
                      </a:lnR>
                      <a:lnT>
                        <a:noFill/>
                      </a:lnT>
                      <a:lnB>
                        <a:noFill/>
                      </a:lnB>
                    </a:tcPr>
                  </a:tc>
                  <a:tc>
                    <a:txBody>
                      <a:bodyPr/>
                      <a:lstStyle/>
                      <a:p>
                        <a:pPr algn="ctr" fontAlgn="ctr">
                          <a:defRPr spc="50"/>
                        </a:pPr>
                        <a:r>
                          <a:rPr lang="en-GB" sz="1400" spc="50" noProof="1"/>
                          <a:t>40</a:t>
                        </a:r>
                      </a:p>
                    </a:txBody>
                    <a:tcPr marL="72000" marR="72000" marT="0" marB="0" anchor="ctr">
                      <a:lnL>
                        <a:noFill/>
                      </a:lnL>
                      <a:lnR>
                        <a:noFill/>
                      </a:lnR>
                      <a:lnT>
                        <a:noFill/>
                      </a:lnT>
                      <a:lnB>
                        <a:noFill/>
                      </a:lnB>
                    </a:tcPr>
                  </a:tc>
                  <a:tc>
                    <a:txBody>
                      <a:bodyPr/>
                      <a:lstStyle/>
                      <a:p>
                        <a:pPr algn="ctr" fontAlgn="ctr">
                          <a:defRPr spc="50"/>
                        </a:pPr>
                        <a:r>
                          <a:rPr lang="en-GB" sz="1400" spc="50" noProof="1">
                            <a:solidFill>
                              <a:srgbClr val="DF6C55"/>
                            </a:solidFill>
                          </a:rPr>
                          <a:t>-23</a:t>
                        </a:r>
                      </a:p>
                    </a:txBody>
                    <a:tcPr marL="72000" marR="72000" marT="0" marB="0" anchor="ctr">
                      <a:lnL>
                        <a:noFill/>
                      </a:lnL>
                      <a:lnR>
                        <a:noFill/>
                      </a:lnR>
                      <a:lnT>
                        <a:noFill/>
                      </a:lnT>
                      <a:lnB>
                        <a:noFill/>
                      </a:lnB>
                    </a:tcPr>
                  </a:tc>
                  <a:extLst>
                    <a:ext uri="{0D108BD9-81ED-4DB2-BD59-A6C34878D82A}">
                      <a16:rowId xmlns:a16="http://schemas.microsoft.com/office/drawing/2014/main" val="10003"/>
                    </a:ext>
                  </a:extLst>
                </a:tr>
                <a:tr h="763200">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r" fontAlgn="ctr">
                          <a:defRPr spc="50"/>
                        </a:pPr>
                        <a:endParaRPr sz="1100" dirty="0"/>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000000"/>
                            </a:solidFill>
                          </a:rPr>
                          <a:t>67</a:t>
                        </a:r>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000000"/>
                            </a:solidFill>
                          </a:rPr>
                          <a:t>39</a:t>
                        </a:r>
                      </a:p>
                    </a:txBody>
                    <a:tcPr marL="72000" marR="72000" marT="0" marB="0" anchor="ctr">
                      <a:lnL>
                        <a:noFill/>
                      </a:lnL>
                      <a:lnR>
                        <a:noFill/>
                      </a:lnR>
                      <a:lnT>
                        <a:noFill/>
                      </a:lnT>
                      <a:lnB>
                        <a:noFill/>
                      </a:lnB>
                      <a:solidFill>
                        <a:schemeClr val="tx1">
                          <a:tint val="0"/>
                        </a:schemeClr>
                      </a:solidFill>
                    </a:tcPr>
                  </a:tc>
                  <a:tc>
                    <a:txBody>
                      <a:bodyPr/>
                      <a:lstStyle/>
                      <a:p>
                        <a:pPr algn="ctr" fontAlgn="ctr">
                          <a:defRPr spc="50"/>
                        </a:pPr>
                        <a:r>
                          <a:rPr lang="en-GB" sz="1400" b="1" i="0" spc="50" noProof="1">
                            <a:solidFill>
                              <a:srgbClr val="DF6C55"/>
                            </a:solidFill>
                          </a:rPr>
                          <a:t>-25</a:t>
                        </a:r>
                      </a:p>
                    </a:txBody>
                    <a:tcPr marL="72000" marR="72000" marT="0" marB="0" anchor="ctr">
                      <a:lnL>
                        <a:noFill/>
                      </a:lnL>
                      <a:lnR>
                        <a:noFill/>
                      </a:lnR>
                      <a:lnT>
                        <a:noFill/>
                      </a:lnT>
                      <a:lnB>
                        <a:noFill/>
                      </a:lnB>
                      <a:solidFill>
                        <a:schemeClr val="tx1">
                          <a:tint val="0"/>
                        </a:schemeClr>
                      </a:solidFill>
                    </a:tcPr>
                  </a:tc>
                  <a:extLst>
                    <a:ext uri="{0D108BD9-81ED-4DB2-BD59-A6C34878D82A}">
                      <a16:rowId xmlns:a16="http://schemas.microsoft.com/office/drawing/2014/main" val="10004"/>
                    </a:ext>
                  </a:extLst>
                </a:tr>
              </a:tbl>
            </a:graphicData>
          </a:graphic>
        </p:graphicFrame>
        <p:sp>
          <p:nvSpPr>
            <p:cNvPr id="104" name="Cell_1_4_1_4"/>
            <p:cNvSpPr txBox="1"/>
            <p:nvPr/>
          </p:nvSpPr>
          <p:spPr>
            <a:xfrm>
              <a:off x="7704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Self</a:t>
              </a:r>
            </a:p>
          </p:txBody>
        </p:sp>
        <p:sp>
          <p:nvSpPr>
            <p:cNvPr id="105" name="Cell_1_5_1_5"/>
            <p:cNvSpPr txBox="1"/>
            <p:nvPr/>
          </p:nvSpPr>
          <p:spPr>
            <a:xfrm>
              <a:off x="8460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Others total</a:t>
              </a:r>
            </a:p>
          </p:txBody>
        </p:sp>
        <p:sp>
          <p:nvSpPr>
            <p:cNvPr id="106" name="Cell_1_6_1_6"/>
            <p:cNvSpPr txBox="1"/>
            <p:nvPr/>
          </p:nvSpPr>
          <p:spPr>
            <a:xfrm>
              <a:off x="9216000" y="2160000"/>
              <a:ext cx="75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ctr" fontAlgn="ctr">
                <a:defRPr spc="50"/>
              </a:pPr>
              <a:r>
                <a:rPr lang="en-GB" sz="800" b="1" spc="50" noProof="1"/>
                <a:t>Diff</a:t>
              </a:r>
            </a:p>
          </p:txBody>
        </p:sp>
        <p:sp>
          <p:nvSpPr>
            <p:cNvPr id="201" name="Cell_2_1_2_1"/>
            <p:cNvSpPr txBox="1"/>
            <p:nvPr/>
          </p:nvSpPr>
          <p:spPr>
            <a:xfrm>
              <a:off x="612000" y="29232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...is available and creates forums for dialogue even on hard questions</a:t>
              </a:r>
            </a:p>
          </p:txBody>
        </p:sp>
        <p:sp>
          <p:nvSpPr>
            <p:cNvPr id="301" name="Cell_3_1_3_1"/>
            <p:cNvSpPr txBox="1"/>
            <p:nvPr/>
          </p:nvSpPr>
          <p:spPr>
            <a:xfrm>
              <a:off x="612000" y="36864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...listens and gives directly, both positive and negative, feedback</a:t>
              </a:r>
            </a:p>
          </p:txBody>
        </p:sp>
        <p:sp>
          <p:nvSpPr>
            <p:cNvPr id="401" name="Cell_4_1_4_1"/>
            <p:cNvSpPr txBox="1"/>
            <p:nvPr/>
          </p:nvSpPr>
          <p:spPr>
            <a:xfrm>
              <a:off x="612000" y="44496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72000" tIns="0" rIns="72000" bIns="0" anchor="ctr">
              <a:normAutofit/>
            </a:bodyPr>
            <a:lstStyle/>
            <a:p>
              <a:pPr algn="r" fontAlgn="ctr">
                <a:defRPr spc="50"/>
              </a:pPr>
              <a:r>
                <a:rPr lang="en-GB" sz="1200" spc="50" noProof="1"/>
                <a:t>...prepares, performs and follows up effective meetings</a:t>
              </a:r>
            </a:p>
          </p:txBody>
        </p:sp>
        <p:sp>
          <p:nvSpPr>
            <p:cNvPr id="501" name="Cell_5_1_5_1"/>
            <p:cNvSpPr txBox="1"/>
            <p:nvPr/>
          </p:nvSpPr>
          <p:spPr>
            <a:xfrm>
              <a:off x="612000" y="5212800"/>
              <a:ext cx="3546000" cy="763200"/>
            </a:xfrm>
            <a:prstGeom prst="rect">
              <a:avLst/>
            </a:prstGeom>
            <a:noFill/>
          </p:spPr>
          <p:style>
            <a:lnRef idx="0">
              <a:scrgbClr r="0" g="0" b="0"/>
            </a:lnRef>
            <a:fillRef idx="0">
              <a:scrgbClr r="0" g="0" b="0"/>
            </a:fillRef>
            <a:effectRef idx="0">
              <a:scrgbClr r="0" g="0" b="0"/>
            </a:effectRef>
            <a:fontRef idx="minor"/>
          </p:style>
          <p:txBody>
            <a:bodyPr vertOverflow="clip" wrap="square" lIns="0" tIns="0" rIns="72000" bIns="0" anchor="ctr">
              <a:normAutofit/>
            </a:bodyPr>
            <a:lstStyle/>
            <a:p>
              <a:pPr algn="r" fontAlgn="ctr">
                <a:defRPr spc="50"/>
              </a:pPr>
              <a:r>
                <a:rPr lang="en-GB" sz="1300" b="1" i="0" spc="50" noProof="1">
                  <a:solidFill>
                    <a:srgbClr val="000000"/>
                  </a:solidFill>
                </a:rPr>
                <a:t>DIALOGUE OVERALL</a:t>
              </a:r>
            </a:p>
          </p:txBody>
        </p:sp>
        <p:graphicFrame>
          <p:nvGraphicFramePr>
            <p:cNvPr id="2" name="Chart_2_2_2_3"/>
            <p:cNvGraphicFramePr>
              <a:graphicFrameLocks/>
            </p:cNvGraphicFramePr>
            <p:nvPr/>
          </p:nvGraphicFramePr>
          <p:xfrm>
            <a:off x="4158000" y="2923200"/>
            <a:ext cx="3546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odyFooterCenter">
            <a:extLst>
              <a:ext uri="{FF2B5EF4-FFF2-40B4-BE49-F238E27FC236}">
                <a16:creationId xmlns:a16="http://schemas.microsoft.com/office/drawing/2014/main" id="{DFE4BCA6-2397-AE74-A731-340376245DD1}"/>
              </a:ext>
            </a:extLst>
          </p:cNvPr>
          <p:cNvSpPr/>
          <p:nvPr/>
        </p:nvSpPr>
        <p:spPr>
          <a:xfrm>
            <a:off x="592666" y="5815584"/>
            <a:ext cx="5503333" cy="759269"/>
          </a:xfrm>
          <a:prstGeom prst="rect">
            <a:avLst/>
          </a:prstGeom>
          <a:ln>
            <a:noFill/>
          </a:ln>
        </p:spPr>
        <p:txBody>
          <a:bodyPr wrap="square" lIns="0" tIns="0" rIns="0" bIns="0" anchor="b">
            <a:noAutofit/>
          </a:bodyPr>
          <a:lstStyle/>
          <a:p>
            <a:r>
              <a:rPr lang="en-GB" sz="1050" noProof="1">
                <a:solidFill>
                  <a:schemeClr val="tx1">
                    <a:lumMod val="50000"/>
                    <a:lumOff val="50000"/>
                  </a:schemeClr>
                </a:solidFill>
              </a:rPr>
              <a:t>(n=9)</a:t>
            </a:r>
            <a:endParaRPr lang="en-GB" sz="1200" noProof="1">
              <a:solidFill>
                <a:schemeClr val="tx1">
                  <a:lumMod val="50000"/>
                  <a:lumOff val="50000"/>
                </a:schemeClr>
              </a:solidFill>
            </a:endParaRPr>
          </a:p>
        </p:txBody>
      </p:sp>
      <p:sp>
        <p:nvSpPr>
          <p:cNvPr id="9" name="Title2Left">
            <a:extLst>
              <a:ext uri="{FF2B5EF4-FFF2-40B4-BE49-F238E27FC236}">
                <a16:creationId xmlns:a16="http://schemas.microsoft.com/office/drawing/2014/main" id="{1EEB76E8-B84F-D3CA-7B62-F14EAAA515E8}"/>
              </a:ext>
            </a:extLst>
          </p:cNvPr>
          <p:cNvSpPr txBox="1"/>
          <p:nvPr/>
        </p:nvSpPr>
        <p:spPr>
          <a:xfrm flipH="1">
            <a:off x="611259" y="1550273"/>
            <a:ext cx="5503331" cy="103610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DIALOGUE</a:t>
            </a:r>
          </a:p>
        </p:txBody>
      </p:sp>
      <p:grpSp>
        <p:nvGrpSpPr>
          <p:cNvPr id="5000" name="BodyContent"/>
          <p:cNvGrpSpPr/>
          <p:nvPr/>
        </p:nvGrpSpPr>
        <p:grpSpPr>
          <a:xfrm>
            <a:off x="612000" y="2160000"/>
            <a:ext cx="8280000" cy="3816000"/>
            <a:chOff x="612000" y="2160000"/>
            <a:chExt cx="8280000" cy="3816000"/>
          </a:xfrm>
        </p:grpSpPr>
        <p:graphicFrame>
          <p:nvGraphicFramePr>
            <p:cNvPr id="5002" name="BodyContentTable"/>
            <p:cNvGraphicFramePr>
              <a:graphicFrameLocks/>
            </p:cNvGraphicFramePr>
            <p:nvPr/>
          </p:nvGraphicFramePr>
          <p:xfrm>
            <a:off x="612000" y="2160000"/>
            <a:ext cx="8280000" cy="3816000"/>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3109180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3A81F-65DE-6BDA-98C8-7BD1A117C0CD}"/>
            </a:ext>
          </a:extLst>
        </p:cNvPr>
        <p:cNvGrpSpPr/>
        <p:nvPr/>
      </p:nvGrpSpPr>
      <p:grpSpPr>
        <a:xfrm>
          <a:off x="0" y="0"/>
          <a:ext cx="0" cy="0"/>
          <a:chOff x="0" y="0"/>
          <a:chExt cx="0" cy="0"/>
        </a:xfrm>
      </p:grpSpPr>
      <p:sp>
        <p:nvSpPr>
          <p:cNvPr id="11" name="Title1Center">
            <a:extLst>
              <a:ext uri="{FF2B5EF4-FFF2-40B4-BE49-F238E27FC236}">
                <a16:creationId xmlns:a16="http://schemas.microsoft.com/office/drawing/2014/main" id="{9CCC7163-1632-FCA2-7B54-2A786E4425C8}"/>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GB" sz="3800" noProof="1"/>
              <a:t>Comments: Dialogue</a:t>
            </a:r>
          </a:p>
        </p:txBody>
      </p:sp>
      <p:graphicFrame>
        <p:nvGraphicFramePr>
          <p:cNvPr id="5002" name="BodyContentTable">
            <a:extLst>
              <a:ext uri="{FF2B5EF4-FFF2-40B4-BE49-F238E27FC236}">
                <a16:creationId xmlns:a16="http://schemas.microsoft.com/office/drawing/2014/main" id="{1322811A-3294-BD9E-D0D2-FC804638F3BD}"/>
              </a:ext>
            </a:extLst>
          </p:cNvPr>
          <p:cNvGraphicFramePr>
            <a:graphicFrameLocks/>
          </p:cNvGraphicFramePr>
          <p:nvPr>
            <p:extLst>
              <p:ext uri="{D42A27DB-BD31-4B8C-83A1-F6EECF244321}">
                <p14:modId xmlns:p14="http://schemas.microsoft.com/office/powerpoint/2010/main" val="2806563442"/>
              </p:ext>
            </p:extLst>
          </p:nvPr>
        </p:nvGraphicFramePr>
        <p:xfrm>
          <a:off x="612000" y="1440000"/>
          <a:ext cx="8280000" cy="1800000"/>
        </p:xfrm>
        <a:graphic>
          <a:graphicData uri="http://schemas.openxmlformats.org/drawingml/2006/table">
            <a:tbl>
              <a:tblPr/>
              <a:tblGrid>
                <a:gridCol w="684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1"/>
                    </a:ext>
                  </a:extLst>
                </a:gridCol>
              </a:tblGrid>
              <a:tr h="540000">
                <a:tc>
                  <a:txBody>
                    <a:bodyPr/>
                    <a:lstStyle/>
                    <a:p>
                      <a:pPr algn="l" fontAlgn="ctr">
                        <a:defRPr spc="50"/>
                      </a:pPr>
                      <a:endParaRPr sz="1100" dirty="0">
                        <a:solidFill>
                          <a:schemeClr val="tx1"/>
                        </a:solidFill>
                      </a:endParaRPr>
                    </a:p>
                  </a:txBody>
                  <a:tcPr marL="72000" marR="72000" marT="36000" marB="36000" anchor="ctr">
                    <a:lnL>
                      <a:noFill/>
                    </a:lnL>
                    <a:lnR>
                      <a:noFill/>
                    </a:lnR>
                    <a:lnT>
                      <a:noFill/>
                    </a:lnT>
                    <a:lnB>
                      <a:noFill/>
                    </a:lnB>
                    <a:noFill/>
                  </a:tcPr>
                </a:tc>
                <a:tc>
                  <a:txBody>
                    <a:bodyPr/>
                    <a:lstStyle/>
                    <a:p>
                      <a:pPr algn="ctr" fontAlgn="ctr">
                        <a:defRPr spc="50"/>
                      </a:pPr>
                      <a:r>
                        <a:rPr lang="en-GB" sz="1000" b="1" spc="50" noProof="1">
                          <a:solidFill>
                            <a:schemeClr val="tx1"/>
                          </a:solidFill>
                        </a:rPr>
                        <a:t>Type</a:t>
                      </a:r>
                      <a:endParaRPr sz="1100" dirty="0">
                        <a:solidFill>
                          <a:schemeClr val="tx1"/>
                        </a:solidFill>
                      </a:endParaRPr>
                    </a:p>
                  </a:txBody>
                  <a:tcPr marL="72000" marR="72000" marT="36000" marB="36000" anchor="ctr">
                    <a:lnL>
                      <a:noFill/>
                    </a:lnL>
                    <a:lnR>
                      <a:noFill/>
                    </a:lnR>
                    <a:lnT>
                      <a:noFill/>
                    </a:lnT>
                    <a:lnB>
                      <a:noFill/>
                    </a:lnB>
                    <a:noFill/>
                  </a:tcPr>
                </a:tc>
                <a:extLst>
                  <a:ext uri="{0D108BD9-81ED-4DB2-BD59-A6C34878D82A}">
                    <a16:rowId xmlns:a16="http://schemas.microsoft.com/office/drawing/2014/main" val="10000"/>
                  </a:ext>
                </a:extLst>
              </a:tr>
              <a:tr h="420000">
                <a:tc>
                  <a:txBody>
                    <a:bodyPr/>
                    <a:lstStyle/>
                    <a:p>
                      <a:pPr algn="l" fontAlgn="ctr">
                        <a:defRPr spc="50"/>
                      </a:pPr>
                      <a:r>
                        <a:rPr lang="en-GB" sz="1200" spc="50" noProof="1">
                          <a:solidFill>
                            <a:schemeClr val="tx1"/>
                          </a:solidFill>
                        </a:rPr>
                        <a:t> Engages in open and transparent communication</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Peers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7"/>
                  </a:ext>
                </a:extLst>
              </a:tr>
              <a:tr h="420000">
                <a:tc>
                  <a:txBody>
                    <a:bodyPr/>
                    <a:lstStyle/>
                    <a:p>
                      <a:pPr algn="l" fontAlgn="ctr">
                        <a:defRPr spc="50"/>
                      </a:pPr>
                      <a:r>
                        <a:rPr lang="en-GB" sz="1200" spc="50" noProof="1">
                          <a:solidFill>
                            <a:schemeClr val="tx1"/>
                          </a:solidFill>
                        </a:rPr>
                        <a:t> Navigates difficult conversations with professionalism and empathy.</a:t>
                      </a:r>
                      <a:endParaRPr sz="1100" dirty="0">
                        <a:solidFill>
                          <a:schemeClr val="tx1"/>
                        </a:solidFill>
                      </a:endParaRPr>
                    </a:p>
                  </a:txBody>
                  <a:tcPr marL="72000" marR="72000" marT="0" marB="0" anchor="ctr">
                    <a:lnL>
                      <a:noFill/>
                    </a:lnL>
                    <a:lnR>
                      <a:noFill/>
                    </a:lnR>
                    <a:lnT>
                      <a:noFill/>
                    </a:lnT>
                    <a:lnB>
                      <a:noFill/>
                    </a:lnB>
                    <a:noFill/>
                  </a:tcPr>
                </a:tc>
                <a:tc>
                  <a:txBody>
                    <a:bodyPr/>
                    <a:lstStyle/>
                    <a:p>
                      <a:pPr algn="l" fontAlgn="ctr">
                        <a:defRPr spc="50"/>
                      </a:pPr>
                      <a:r>
                        <a:rPr lang="en-GB" sz="1200" spc="50" noProof="1">
                          <a:solidFill>
                            <a:schemeClr val="tx1"/>
                          </a:solidFill>
                        </a:rPr>
                        <a:t>Peers</a:t>
                      </a:r>
                      <a:endParaRPr sz="1100" dirty="0">
                        <a:solidFill>
                          <a:schemeClr val="tx1"/>
                        </a:solidFill>
                      </a:endParaRPr>
                    </a:p>
                  </a:txBody>
                  <a:tcPr marL="72000" marR="72000" marT="0" marB="0" anchor="ctr">
                    <a:lnL>
                      <a:noFill/>
                    </a:lnL>
                    <a:lnR>
                      <a:noFill/>
                    </a:lnR>
                    <a:lnT>
                      <a:noFill/>
                    </a:lnT>
                    <a:lnB>
                      <a:noFill/>
                    </a:lnB>
                    <a:noFill/>
                  </a:tcPr>
                </a:tc>
                <a:extLst>
                  <a:ext uri="{0D108BD9-81ED-4DB2-BD59-A6C34878D82A}">
                    <a16:rowId xmlns:a16="http://schemas.microsoft.com/office/drawing/2014/main" val="10008"/>
                  </a:ext>
                </a:extLst>
              </a:tr>
              <a:tr h="420000">
                <a:tc>
                  <a:txBody>
                    <a:bodyPr/>
                    <a:lstStyle/>
                    <a:p>
                      <a:pPr algn="l" fontAlgn="ctr">
                        <a:defRPr spc="50"/>
                      </a:pPr>
                      <a:r>
                        <a:rPr lang="en-GB" sz="1200" spc="50" noProof="1">
                          <a:solidFill>
                            <a:schemeClr val="tx1"/>
                          </a:solidFill>
                        </a:rPr>
                        <a:t> Communicates effectively in one-on-one interactions, they sometimes struggle to </a:t>
                      </a:r>
                    </a:p>
                    <a:p>
                      <a:pPr algn="l" fontAlgn="ctr">
                        <a:defRPr spc="50"/>
                      </a:pPr>
                      <a:r>
                        <a:rPr lang="en-GB" sz="1200" spc="50" noProof="1">
                          <a:solidFill>
                            <a:schemeClr val="tx1"/>
                          </a:solidFill>
                        </a:rPr>
                        <a:t> convey their ideas clearly in group settings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l" fontAlgn="ctr">
                        <a:defRPr spc="50"/>
                      </a:pPr>
                      <a:r>
                        <a:rPr lang="en-GB" sz="1200" spc="50" noProof="1">
                          <a:solidFill>
                            <a:schemeClr val="tx1"/>
                          </a:solidFill>
                        </a:rPr>
                        <a:t>Peers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718088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1Center">
            <a:extLst>
              <a:ext uri="{FF2B5EF4-FFF2-40B4-BE49-F238E27FC236}">
                <a16:creationId xmlns:a16="http://schemas.microsoft.com/office/drawing/2014/main" id="{692B0D21-9951-F63F-2D4E-9E8817D05D76}"/>
              </a:ext>
            </a:extLst>
          </p:cNvPr>
          <p:cNvSpPr txBox="1">
            <a:spLocks/>
          </p:cNvSpPr>
          <p:nvPr/>
        </p:nvSpPr>
        <p:spPr>
          <a:xfrm>
            <a:off x="621365" y="366437"/>
            <a:ext cx="8840135" cy="1325563"/>
          </a:xfrm>
          <a:prstGeom prst="rect">
            <a:avLst/>
          </a:prstGeom>
        </p:spPr>
        <p:txBody>
          <a:bodyPr vert="horz" lIns="0" tIns="45720" rIns="91440" bIns="0" rtlCol="0" anchor="ctr">
            <a:noAutofit/>
          </a:bodyPr>
          <a:lst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a:lstStyle>
          <a:p>
            <a:r>
              <a:rPr lang="en-SE" sz="3800" dirty="0"/>
              <a:t>Overview all questions</a:t>
            </a:r>
          </a:p>
        </p:txBody>
      </p:sp>
      <p:grpSp>
        <p:nvGrpSpPr>
          <p:cNvPr id="5000" name="BodyContent"/>
          <p:cNvGrpSpPr/>
          <p:nvPr/>
        </p:nvGrpSpPr>
        <p:grpSpPr>
          <a:xfrm>
            <a:off x="612000" y="1620000"/>
            <a:ext cx="10800000" cy="4320000"/>
            <a:chOff x="612000" y="1620000"/>
            <a:chExt cx="10800000" cy="4320000"/>
          </a:xfrm>
        </p:grpSpPr>
        <p:graphicFrame>
          <p:nvGraphicFramePr>
            <p:cNvPr id="5002" name="BodyContentTable"/>
            <p:cNvGraphicFramePr>
              <a:graphicFrameLocks/>
            </p:cNvGraphicFramePr>
            <p:nvPr>
              <p:extLst>
                <p:ext uri="{D42A27DB-BD31-4B8C-83A1-F6EECF244321}">
                  <p14:modId xmlns:p14="http://schemas.microsoft.com/office/powerpoint/2010/main" val="4032536597"/>
                </p:ext>
              </p:extLst>
            </p:nvPr>
          </p:nvGraphicFramePr>
          <p:xfrm>
            <a:off x="612000" y="1620000"/>
            <a:ext cx="10800000" cy="4320000"/>
          </p:xfrm>
          <a:graphic>
            <a:graphicData uri="http://schemas.openxmlformats.org/drawingml/2006/table">
              <a:tbl>
                <a:tblPr/>
                <a:tblGrid>
                  <a:gridCol w="7920000">
                    <a:extLst>
                      <a:ext uri="{9D8B030D-6E8A-4147-A177-3AD203B41FA5}">
                        <a16:colId xmlns:a16="http://schemas.microsoft.com/office/drawing/2014/main" val="20000"/>
                      </a:ext>
                    </a:extLst>
                  </a:gridCol>
                  <a:gridCol w="720000">
                    <a:extLst>
                      <a:ext uri="{9D8B030D-6E8A-4147-A177-3AD203B41FA5}">
                        <a16:colId xmlns:a16="http://schemas.microsoft.com/office/drawing/2014/main" val="20001"/>
                      </a:ext>
                    </a:extLst>
                  </a:gridCol>
                  <a:gridCol w="720000">
                    <a:extLst>
                      <a:ext uri="{9D8B030D-6E8A-4147-A177-3AD203B41FA5}">
                        <a16:colId xmlns:a16="http://schemas.microsoft.com/office/drawing/2014/main" val="20002"/>
                      </a:ext>
                    </a:extLst>
                  </a:gridCol>
                  <a:gridCol w="720000">
                    <a:extLst>
                      <a:ext uri="{9D8B030D-6E8A-4147-A177-3AD203B41FA5}">
                        <a16:colId xmlns:a16="http://schemas.microsoft.com/office/drawing/2014/main" val="20003"/>
                      </a:ext>
                    </a:extLst>
                  </a:gridCol>
                  <a:gridCol w="720000">
                    <a:extLst>
                      <a:ext uri="{9D8B030D-6E8A-4147-A177-3AD203B41FA5}">
                        <a16:colId xmlns:a16="http://schemas.microsoft.com/office/drawing/2014/main" val="20004"/>
                      </a:ext>
                    </a:extLst>
                  </a:gridCol>
                </a:tblGrid>
                <a:tr h="550800">
                  <a:tc>
                    <a:txBody>
                      <a:bodyPr/>
                      <a:lstStyle/>
                      <a:p>
                        <a:pPr algn="l" fontAlgn="ctr">
                          <a:defRPr spc="50"/>
                        </a:pPr>
                        <a:endParaRPr sz="900" dirty="0"/>
                      </a:p>
                    </a:txBody>
                    <a:tcPr marL="72000" marR="72000" marT="36000" marB="36000" anchor="ctr">
                      <a:lnL>
                        <a:noFill/>
                      </a:lnL>
                      <a:lnR>
                        <a:noFill/>
                      </a:lnR>
                      <a:lnT>
                        <a:noFill/>
                      </a:lnT>
                      <a:lnB>
                        <a:noFill/>
                      </a:lnB>
                      <a:noFill/>
                    </a:tcPr>
                  </a:tc>
                  <a:tc>
                    <a:txBody>
                      <a:bodyPr/>
                      <a:lstStyle/>
                      <a:p>
                        <a:pPr algn="ctr" fontAlgn="ctr">
                          <a:defRPr spc="50"/>
                        </a:pPr>
                        <a:r>
                          <a:rPr lang="en-GB" sz="900" b="1" spc="50" noProof="1">
                            <a:solidFill>
                              <a:schemeClr val="tx1"/>
                            </a:solidFill>
                          </a:rPr>
                          <a:t>Self</a:t>
                        </a:r>
                        <a:endParaRPr sz="900" dirty="0">
                          <a:solidFill>
                            <a:schemeClr val="tx1"/>
                          </a:solidFill>
                        </a:endParaRPr>
                      </a:p>
                    </a:txBody>
                    <a:tcPr marL="72000" marR="72000" marT="36000" marB="36000" anchor="ctr">
                      <a:lnL>
                        <a:noFill/>
                      </a:lnL>
                      <a:lnR>
                        <a:noFill/>
                      </a:lnR>
                      <a:lnT>
                        <a:noFill/>
                      </a:lnT>
                      <a:lnB>
                        <a:noFill/>
                      </a:lnB>
                      <a:noFill/>
                    </a:tcPr>
                  </a:tc>
                  <a:tc>
                    <a:txBody>
                      <a:bodyPr/>
                      <a:lstStyle/>
                      <a:p>
                        <a:pPr algn="ctr" fontAlgn="ctr">
                          <a:defRPr spc="50"/>
                        </a:pPr>
                        <a:r>
                          <a:rPr lang="en-GB" sz="900" b="1" spc="50" noProof="1">
                            <a:solidFill>
                              <a:schemeClr val="tx1"/>
                            </a:solidFill>
                          </a:rPr>
                          <a:t>Manager</a:t>
                        </a:r>
                        <a:endParaRPr sz="900" dirty="0">
                          <a:solidFill>
                            <a:schemeClr val="tx1"/>
                          </a:solidFill>
                        </a:endParaRPr>
                      </a:p>
                    </a:txBody>
                    <a:tcPr marL="72000" marR="72000" marT="36000" marB="36000" anchor="ctr">
                      <a:lnL>
                        <a:noFill/>
                      </a:lnL>
                      <a:lnR>
                        <a:noFill/>
                      </a:lnR>
                      <a:lnT>
                        <a:noFill/>
                      </a:lnT>
                      <a:lnB>
                        <a:noFill/>
                      </a:lnB>
                      <a:noFill/>
                    </a:tcPr>
                  </a:tc>
                  <a:tc>
                    <a:txBody>
                      <a:bodyPr/>
                      <a:lstStyle/>
                      <a:p>
                        <a:pPr algn="ctr" fontAlgn="ctr">
                          <a:defRPr spc="50"/>
                        </a:pPr>
                        <a:r>
                          <a:rPr lang="en-GB" sz="900" b="1" spc="50" noProof="1">
                            <a:solidFill>
                              <a:schemeClr val="tx1"/>
                            </a:solidFill>
                          </a:rPr>
                          <a:t>Direct report</a:t>
                        </a:r>
                        <a:endParaRPr sz="900" dirty="0">
                          <a:solidFill>
                            <a:schemeClr val="tx1"/>
                          </a:solidFill>
                        </a:endParaRPr>
                      </a:p>
                    </a:txBody>
                    <a:tcPr marL="72000" marR="72000" marT="36000" marB="36000" anchor="ctr">
                      <a:lnL>
                        <a:noFill/>
                      </a:lnL>
                      <a:lnR>
                        <a:noFill/>
                      </a:lnR>
                      <a:lnT>
                        <a:noFill/>
                      </a:lnT>
                      <a:lnB>
                        <a:noFill/>
                      </a:lnB>
                      <a:noFill/>
                    </a:tcPr>
                  </a:tc>
                  <a:tc>
                    <a:txBody>
                      <a:bodyPr/>
                      <a:lstStyle/>
                      <a:p>
                        <a:pPr algn="ctr" fontAlgn="ctr">
                          <a:defRPr spc="50"/>
                        </a:pPr>
                        <a:r>
                          <a:rPr lang="en-GB" sz="900" b="1" spc="50" noProof="1">
                            <a:solidFill>
                              <a:schemeClr val="tx1"/>
                            </a:solidFill>
                          </a:rPr>
                          <a:t>Peers</a:t>
                        </a:r>
                        <a:endParaRPr sz="900" dirty="0">
                          <a:solidFill>
                            <a:schemeClr val="tx1"/>
                          </a:solidFill>
                        </a:endParaRPr>
                      </a:p>
                    </a:txBody>
                    <a:tcPr marL="72000" marR="72000" marT="36000" marB="36000" anchor="ctr">
                      <a:lnL>
                        <a:noFill/>
                      </a:lnL>
                      <a:lnR>
                        <a:noFill/>
                      </a:lnR>
                      <a:lnT>
                        <a:noFill/>
                      </a:lnT>
                      <a:lnB>
                        <a:noFill/>
                      </a:lnB>
                      <a:noFill/>
                    </a:tcPr>
                  </a:tc>
                  <a:extLst>
                    <a:ext uri="{0D108BD9-81ED-4DB2-BD59-A6C34878D82A}">
                      <a16:rowId xmlns:a16="http://schemas.microsoft.com/office/drawing/2014/main" val="10000"/>
                    </a:ext>
                  </a:extLst>
                </a:tr>
                <a:tr h="251280">
                  <a:tc>
                    <a:txBody>
                      <a:bodyPr/>
                      <a:lstStyle/>
                      <a:p>
                        <a:pPr algn="l" fontAlgn="ctr">
                          <a:defRPr spc="50"/>
                        </a:pPr>
                        <a:r>
                          <a:rPr lang="en-GB" sz="1200" spc="50" noProof="1">
                            <a:solidFill>
                              <a:schemeClr val="tx1"/>
                            </a:solidFill>
                          </a:rPr>
                          <a:t>...clarifies goals, responsibilities, processes, routines and rules for groups and individuals</a:t>
                        </a:r>
                        <a:endParaRPr sz="1100" dirty="0">
                          <a:solidFill>
                            <a:schemeClr val="tx1"/>
                          </a:solidFill>
                        </a:endParaRPr>
                      </a:p>
                    </a:txBody>
                    <a:tcPr marL="72000" marR="72000" marT="0" marB="0" anchor="ctr">
                      <a:lnL>
                        <a:noFill/>
                      </a:lnL>
                      <a:lnR>
                        <a:noFill/>
                      </a:lnR>
                      <a:lnT>
                        <a:noFill/>
                      </a:lnT>
                      <a:lnB>
                        <a:noFill/>
                      </a:lnB>
                      <a:no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56</a:t>
                        </a:r>
                      </a:p>
                    </a:txBody>
                    <a:tcPr marL="72000" marR="72000" marT="0" marB="0" anchor="ctr">
                      <a:lnL>
                        <a:noFill/>
                      </a:lnL>
                      <a:lnR>
                        <a:noFill/>
                      </a:lnR>
                      <a:lnT>
                        <a:noFill/>
                      </a:lnT>
                      <a:lnB>
                        <a:noFill/>
                      </a:lnB>
                      <a:solidFill>
                        <a:srgbClr val="C27697"/>
                      </a:solidFill>
                    </a:tcPr>
                  </a:tc>
                  <a:tc>
                    <a:txBody>
                      <a:bodyPr/>
                      <a:lstStyle/>
                      <a:p>
                        <a:pPr algn="ctr" fontAlgn="ctr">
                          <a:defRPr spc="50"/>
                        </a:pPr>
                        <a:r>
                          <a:rPr lang="en-GB" sz="1200" spc="50" noProof="1">
                            <a:solidFill>
                              <a:srgbClr val="FFFFFF"/>
                            </a:solidFill>
                          </a:rPr>
                          <a:t>28</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38</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01"/>
                    </a:ext>
                  </a:extLst>
                </a:tr>
                <a:tr h="251280">
                  <a:tc>
                    <a:txBody>
                      <a:bodyPr/>
                      <a:lstStyle/>
                      <a:p>
                        <a:pPr algn="l" fontAlgn="ctr">
                          <a:defRPr spc="50"/>
                        </a:pPr>
                        <a:r>
                          <a:rPr lang="en-GB" sz="1200" spc="50" noProof="1">
                            <a:solidFill>
                              <a:schemeClr val="tx1"/>
                            </a:solidFill>
                          </a:rPr>
                          <a:t>...is consistent and does not make short -term decisions that counteract the long -term</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22</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47</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02"/>
                    </a:ext>
                  </a:extLst>
                </a:tr>
                <a:tr h="251280">
                  <a:tc>
                    <a:txBody>
                      <a:bodyPr/>
                      <a:lstStyle/>
                      <a:p>
                        <a:pPr algn="l" fontAlgn="ctr">
                          <a:defRPr spc="50"/>
                        </a:pPr>
                        <a:r>
                          <a:rPr lang="en-GB" sz="1200" spc="50" noProof="1">
                            <a:solidFill>
                              <a:schemeClr val="tx1"/>
                            </a:solidFill>
                          </a:rPr>
                          <a:t>...makes sure there is a time and place for most things</a:t>
                        </a:r>
                        <a:endParaRPr sz="1100" dirty="0">
                          <a:solidFill>
                            <a:schemeClr val="tx1"/>
                          </a:solidFill>
                        </a:endParaRPr>
                      </a:p>
                    </a:txBody>
                    <a:tcPr marL="72000" marR="72000" marT="0" marB="0" anchor="ctr">
                      <a:lnL>
                        <a:noFill/>
                      </a:lnL>
                      <a:lnR>
                        <a:noFill/>
                      </a:lnR>
                      <a:lnT>
                        <a:noFill/>
                      </a:lnT>
                      <a:lnB>
                        <a:noFill/>
                      </a:lnB>
                      <a:no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44</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44</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47</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03"/>
                    </a:ext>
                  </a:extLst>
                </a:tr>
                <a:tr h="251280">
                  <a:tc>
                    <a:txBody>
                      <a:bodyPr/>
                      <a:lstStyle/>
                      <a:p>
                        <a:pPr algn="l" fontAlgn="ctr">
                          <a:defRPr spc="50"/>
                        </a:pPr>
                        <a:r>
                          <a:rPr lang="en-GB" sz="1200" spc="50" noProof="1">
                            <a:solidFill>
                              <a:schemeClr val="tx1"/>
                            </a:solidFill>
                          </a:rPr>
                          <a:t>...looks to the best of the company and takes a joint leadership responsibility for all employees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33</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33</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42</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04"/>
                    </a:ext>
                  </a:extLst>
                </a:tr>
                <a:tr h="251280">
                  <a:tc>
                    <a:txBody>
                      <a:bodyPr/>
                      <a:lstStyle/>
                      <a:p>
                        <a:pPr algn="l" fontAlgn="ctr">
                          <a:defRPr spc="50"/>
                        </a:pPr>
                        <a:r>
                          <a:rPr lang="en-GB" sz="1200" spc="50" noProof="1">
                            <a:solidFill>
                              <a:schemeClr val="tx1"/>
                            </a:solidFill>
                          </a:rPr>
                          <a:t>...shows that we care about all employees</a:t>
                        </a:r>
                        <a:endParaRPr sz="1100" dirty="0">
                          <a:solidFill>
                            <a:schemeClr val="tx1"/>
                          </a:solidFill>
                        </a:endParaRPr>
                      </a:p>
                    </a:txBody>
                    <a:tcPr marL="72000" marR="72000" marT="0" marB="0" anchor="ctr">
                      <a:lnL>
                        <a:noFill/>
                      </a:lnL>
                      <a:lnR>
                        <a:noFill/>
                      </a:lnR>
                      <a:lnT>
                        <a:noFill/>
                      </a:lnT>
                      <a:lnB>
                        <a:noFill/>
                      </a:lnB>
                      <a:no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33</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50</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42</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05"/>
                    </a:ext>
                  </a:extLst>
                </a:tr>
                <a:tr h="251280">
                  <a:tc>
                    <a:txBody>
                      <a:bodyPr/>
                      <a:lstStyle/>
                      <a:p>
                        <a:pPr algn="l" fontAlgn="ctr">
                          <a:defRPr spc="50"/>
                        </a:pPr>
                        <a:r>
                          <a:rPr lang="en-GB" sz="1200" spc="50" noProof="1">
                            <a:solidFill>
                              <a:schemeClr val="tx1"/>
                            </a:solidFill>
                          </a:rPr>
                          <a:t>...makes sure the workplace is something to be proud of</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44</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33</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49</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06"/>
                    </a:ext>
                  </a:extLst>
                </a:tr>
                <a:tr h="251280">
                  <a:tc>
                    <a:txBody>
                      <a:bodyPr/>
                      <a:lstStyle/>
                      <a:p>
                        <a:pPr algn="l" fontAlgn="ctr">
                          <a:defRPr spc="50"/>
                        </a:pPr>
                        <a:r>
                          <a:rPr lang="en-GB" sz="1200" spc="50" noProof="1">
                            <a:solidFill>
                              <a:schemeClr val="tx1"/>
                            </a:solidFill>
                          </a:rPr>
                          <a:t>...delegates and provides clear mandates</a:t>
                        </a:r>
                        <a:endParaRPr sz="1100" dirty="0">
                          <a:solidFill>
                            <a:schemeClr val="tx1"/>
                          </a:solidFill>
                        </a:endParaRPr>
                      </a:p>
                    </a:txBody>
                    <a:tcPr marL="72000" marR="72000" marT="0" marB="0" anchor="ctr">
                      <a:lnL>
                        <a:noFill/>
                      </a:lnL>
                      <a:lnR>
                        <a:noFill/>
                      </a:lnR>
                      <a:lnT>
                        <a:noFill/>
                      </a:lnT>
                      <a:lnB>
                        <a:noFill/>
                      </a:lnB>
                      <a:no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56</a:t>
                        </a:r>
                      </a:p>
                    </a:txBody>
                    <a:tcPr marL="72000" marR="72000" marT="0" marB="0" anchor="ctr">
                      <a:lnL>
                        <a:noFill/>
                      </a:lnL>
                      <a:lnR>
                        <a:noFill/>
                      </a:lnR>
                      <a:lnT>
                        <a:noFill/>
                      </a:lnT>
                      <a:lnB>
                        <a:noFill/>
                      </a:lnB>
                      <a:solidFill>
                        <a:srgbClr val="C27697"/>
                      </a:solidFill>
                    </a:tcPr>
                  </a:tc>
                  <a:tc>
                    <a:txBody>
                      <a:bodyPr/>
                      <a:lstStyle/>
                      <a:p>
                        <a:pPr algn="ctr" fontAlgn="ctr">
                          <a:defRPr spc="50"/>
                        </a:pPr>
                        <a:r>
                          <a:rPr lang="en-GB" sz="1200" spc="50" noProof="1">
                            <a:solidFill>
                              <a:srgbClr val="FFFFFF"/>
                            </a:solidFill>
                          </a:rPr>
                          <a:t>22</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38</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07"/>
                    </a:ext>
                  </a:extLst>
                </a:tr>
                <a:tr h="251280">
                  <a:tc>
                    <a:txBody>
                      <a:bodyPr/>
                      <a:lstStyle/>
                      <a:p>
                        <a:pPr algn="l" fontAlgn="ctr">
                          <a:defRPr spc="50"/>
                        </a:pPr>
                        <a:r>
                          <a:rPr lang="en-GB" sz="1200" spc="50" noProof="1">
                            <a:solidFill>
                              <a:schemeClr val="tx1"/>
                            </a:solidFill>
                          </a:rPr>
                          <a:t>...provides the right conditions for employees to be able to do a good job.</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44</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22</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47</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08"/>
                    </a:ext>
                  </a:extLst>
                </a:tr>
                <a:tr h="251280">
                  <a:tc>
                    <a:txBody>
                      <a:bodyPr/>
                      <a:lstStyle/>
                      <a:p>
                        <a:pPr algn="l" fontAlgn="ctr">
                          <a:defRPr spc="50"/>
                        </a:pPr>
                        <a:r>
                          <a:rPr lang="en-GB" sz="1200" spc="50" noProof="1">
                            <a:solidFill>
                              <a:schemeClr val="tx1"/>
                            </a:solidFill>
                          </a:rPr>
                          <a:t>...does not accept deviations</a:t>
                        </a:r>
                        <a:endParaRPr sz="1100" dirty="0">
                          <a:solidFill>
                            <a:schemeClr val="tx1"/>
                          </a:solidFill>
                        </a:endParaRPr>
                      </a:p>
                    </a:txBody>
                    <a:tcPr marL="72000" marR="72000" marT="0" marB="0" anchor="ctr">
                      <a:lnL>
                        <a:noFill/>
                      </a:lnL>
                      <a:lnR>
                        <a:noFill/>
                      </a:lnR>
                      <a:lnT>
                        <a:noFill/>
                      </a:lnT>
                      <a:lnB>
                        <a:noFill/>
                      </a:lnB>
                      <a:no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56</a:t>
                        </a:r>
                      </a:p>
                    </a:txBody>
                    <a:tcPr marL="72000" marR="72000" marT="0" marB="0" anchor="ctr">
                      <a:lnL>
                        <a:noFill/>
                      </a:lnL>
                      <a:lnR>
                        <a:noFill/>
                      </a:lnR>
                      <a:lnT>
                        <a:noFill/>
                      </a:lnT>
                      <a:lnB>
                        <a:noFill/>
                      </a:lnB>
                      <a:solidFill>
                        <a:srgbClr val="C27697"/>
                      </a:solidFill>
                    </a:tcPr>
                  </a:tc>
                  <a:tc>
                    <a:txBody>
                      <a:bodyPr/>
                      <a:lstStyle/>
                      <a:p>
                        <a:pPr algn="ctr" fontAlgn="ctr">
                          <a:defRPr spc="50"/>
                        </a:pPr>
                        <a:r>
                          <a:rPr lang="en-GB" sz="1200" spc="50" noProof="1">
                            <a:solidFill>
                              <a:srgbClr val="FFFFFF"/>
                            </a:solidFill>
                          </a:rPr>
                          <a:t>33</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51</a:t>
                        </a:r>
                      </a:p>
                    </a:txBody>
                    <a:tcPr marL="72000" marR="72000" marT="0" marB="0" anchor="ctr">
                      <a:lnL>
                        <a:noFill/>
                      </a:lnL>
                      <a:lnR>
                        <a:noFill/>
                      </a:lnR>
                      <a:lnT>
                        <a:noFill/>
                      </a:lnT>
                      <a:lnB>
                        <a:noFill/>
                      </a:lnB>
                      <a:solidFill>
                        <a:srgbClr val="B84577"/>
                      </a:solidFill>
                    </a:tcPr>
                  </a:tc>
                  <a:extLst>
                    <a:ext uri="{0D108BD9-81ED-4DB2-BD59-A6C34878D82A}">
                      <a16:rowId xmlns:a16="http://schemas.microsoft.com/office/drawing/2014/main" val="10009"/>
                    </a:ext>
                  </a:extLst>
                </a:tr>
                <a:tr h="251280">
                  <a:tc>
                    <a:txBody>
                      <a:bodyPr/>
                      <a:lstStyle/>
                      <a:p>
                        <a:pPr algn="l" fontAlgn="ctr">
                          <a:defRPr spc="50"/>
                        </a:pPr>
                        <a:r>
                          <a:rPr lang="en-GB" sz="1200" spc="50" noProof="1">
                            <a:solidFill>
                              <a:schemeClr val="tx1"/>
                            </a:solidFill>
                          </a:rPr>
                          <a:t>...is visible in the business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44</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39</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27</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10"/>
                    </a:ext>
                  </a:extLst>
                </a:tr>
                <a:tr h="251280">
                  <a:tc>
                    <a:txBody>
                      <a:bodyPr/>
                      <a:lstStyle/>
                      <a:p>
                        <a:pPr algn="l" fontAlgn="ctr">
                          <a:defRPr spc="50"/>
                        </a:pPr>
                        <a:r>
                          <a:rPr lang="en-GB" sz="1200" spc="50" noProof="1">
                            <a:solidFill>
                              <a:schemeClr val="tx1"/>
                            </a:solidFill>
                          </a:rPr>
                          <a:t>...acts as a committed and positive role model</a:t>
                        </a:r>
                        <a:endParaRPr sz="1100" dirty="0">
                          <a:solidFill>
                            <a:schemeClr val="tx1"/>
                          </a:solidFill>
                        </a:endParaRPr>
                      </a:p>
                    </a:txBody>
                    <a:tcPr marL="72000" marR="72000" marT="0" marB="0" anchor="ctr">
                      <a:lnL>
                        <a:noFill/>
                      </a:lnL>
                      <a:lnR>
                        <a:noFill/>
                      </a:lnR>
                      <a:lnT>
                        <a:noFill/>
                      </a:lnT>
                      <a:lnB>
                        <a:noFill/>
                      </a:lnB>
                      <a:no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33</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40</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11"/>
                    </a:ext>
                  </a:extLst>
                </a:tr>
                <a:tr h="251280">
                  <a:tc>
                    <a:txBody>
                      <a:bodyPr/>
                      <a:lstStyle/>
                      <a:p>
                        <a:pPr algn="l" fontAlgn="ctr">
                          <a:defRPr spc="50"/>
                        </a:pPr>
                        <a:r>
                          <a:rPr lang="en-GB" sz="1200" spc="50" noProof="1">
                            <a:solidFill>
                              <a:schemeClr val="tx1"/>
                            </a:solidFill>
                          </a:rPr>
                          <a:t>...immediately takes hold of improvement suggestions</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28</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36</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12"/>
                    </a:ext>
                  </a:extLst>
                </a:tr>
                <a:tr h="251280">
                  <a:tc>
                    <a:txBody>
                      <a:bodyPr/>
                      <a:lstStyle/>
                      <a:p>
                        <a:pPr algn="l" fontAlgn="ctr">
                          <a:defRPr spc="50"/>
                        </a:pPr>
                        <a:r>
                          <a:rPr lang="en-GB" sz="1200" spc="50" noProof="1">
                            <a:solidFill>
                              <a:schemeClr val="tx1"/>
                            </a:solidFill>
                          </a:rPr>
                          <a:t>...is available and creates forums for dialogue even on hard questions</a:t>
                        </a:r>
                        <a:endParaRPr sz="1100" dirty="0">
                          <a:solidFill>
                            <a:schemeClr val="tx1"/>
                          </a:solidFill>
                        </a:endParaRPr>
                      </a:p>
                    </a:txBody>
                    <a:tcPr marL="72000" marR="72000" marT="0" marB="0" anchor="ctr">
                      <a:lnL>
                        <a:noFill/>
                      </a:lnL>
                      <a:lnR>
                        <a:noFill/>
                      </a:lnR>
                      <a:lnT>
                        <a:noFill/>
                      </a:lnT>
                      <a:lnB>
                        <a:noFill/>
                      </a:lnB>
                      <a:no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78</a:t>
                        </a:r>
                      </a:p>
                    </a:txBody>
                    <a:tcPr marL="72000" marR="72000" marT="0" marB="0" anchor="ctr">
                      <a:lnL>
                        <a:noFill/>
                      </a:lnL>
                      <a:lnR>
                        <a:noFill/>
                      </a:lnR>
                      <a:lnT>
                        <a:noFill/>
                      </a:lnT>
                      <a:lnB>
                        <a:noFill/>
                      </a:lnB>
                      <a:solidFill>
                        <a:srgbClr val="58945B"/>
                      </a:solidFill>
                    </a:tcPr>
                  </a:tc>
                  <a:tc>
                    <a:txBody>
                      <a:bodyPr/>
                      <a:lstStyle/>
                      <a:p>
                        <a:pPr algn="ctr" fontAlgn="ctr">
                          <a:defRPr spc="50"/>
                        </a:pPr>
                        <a:r>
                          <a:rPr lang="en-GB" sz="1200" spc="50" noProof="1">
                            <a:solidFill>
                              <a:srgbClr val="FFFFFF"/>
                            </a:solidFill>
                          </a:rPr>
                          <a:t>17</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31</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13"/>
                    </a:ext>
                  </a:extLst>
                </a:tr>
                <a:tr h="251280">
                  <a:tc>
                    <a:txBody>
                      <a:bodyPr/>
                      <a:lstStyle/>
                      <a:p>
                        <a:pPr algn="l" fontAlgn="ctr">
                          <a:defRPr spc="50"/>
                        </a:pPr>
                        <a:r>
                          <a:rPr lang="en-GB" sz="1200" spc="50" noProof="1">
                            <a:solidFill>
                              <a:schemeClr val="tx1"/>
                            </a:solidFill>
                          </a:rPr>
                          <a:t>...listens and gives directly, both positive and negative, feedback</a:t>
                        </a:r>
                        <a:endParaRPr sz="1100" dirty="0">
                          <a:solidFill>
                            <a:schemeClr val="tx1"/>
                          </a:solidFill>
                        </a:endParaRPr>
                      </a:p>
                    </a:txBody>
                    <a:tcPr marL="72000" marR="72000" marT="0" marB="0" anchor="ctr">
                      <a:lnL>
                        <a:noFill/>
                      </a:lnL>
                      <a:lnR>
                        <a:noFill/>
                      </a:lnR>
                      <a:lnT>
                        <a:noFill/>
                      </a:lnT>
                      <a:lnB>
                        <a:noFill/>
                      </a:lnB>
                      <a:solidFill>
                        <a:srgbClr val="A7A7A7">
                          <a:alpha val="10000"/>
                        </a:srgbClr>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28</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44</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14"/>
                    </a:ext>
                  </a:extLst>
                </a:tr>
                <a:tr h="251280">
                  <a:tc>
                    <a:txBody>
                      <a:bodyPr/>
                      <a:lstStyle/>
                      <a:p>
                        <a:pPr algn="l" fontAlgn="ctr">
                          <a:defRPr spc="50"/>
                        </a:pPr>
                        <a:r>
                          <a:rPr lang="en-GB" sz="1200" spc="50" noProof="1">
                            <a:solidFill>
                              <a:schemeClr val="tx1"/>
                            </a:solidFill>
                          </a:rPr>
                          <a:t>...prepares, performs and follows up effective meetings</a:t>
                        </a:r>
                        <a:endParaRPr sz="1100" dirty="0">
                          <a:solidFill>
                            <a:schemeClr val="tx1"/>
                          </a:solidFill>
                        </a:endParaRPr>
                      </a:p>
                    </a:txBody>
                    <a:tcPr marL="72000" marR="72000" marT="0" marB="0" anchor="ctr">
                      <a:lnL>
                        <a:noFill/>
                      </a:lnL>
                      <a:lnR>
                        <a:noFill/>
                      </a:lnR>
                      <a:lnT>
                        <a:noFill/>
                      </a:lnT>
                      <a:lnB>
                        <a:noFill/>
                      </a:lnB>
                      <a:no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000000"/>
                            </a:solidFill>
                          </a:rPr>
                          <a:t>67</a:t>
                        </a:r>
                      </a:p>
                    </a:txBody>
                    <a:tcPr marL="72000" marR="72000" marT="0" marB="0" anchor="ctr">
                      <a:lnL>
                        <a:noFill/>
                      </a:lnL>
                      <a:lnR>
                        <a:noFill/>
                      </a:lnR>
                      <a:lnT>
                        <a:noFill/>
                      </a:lnT>
                      <a:lnB>
                        <a:noFill/>
                      </a:lnB>
                      <a:solidFill>
                        <a:srgbClr val="ADC1AE"/>
                      </a:solidFill>
                    </a:tcPr>
                  </a:tc>
                  <a:tc>
                    <a:txBody>
                      <a:bodyPr/>
                      <a:lstStyle/>
                      <a:p>
                        <a:pPr algn="ctr" fontAlgn="ctr">
                          <a:defRPr spc="50"/>
                        </a:pPr>
                        <a:r>
                          <a:rPr lang="en-GB" sz="1200" spc="50" noProof="1">
                            <a:solidFill>
                              <a:srgbClr val="FFFFFF"/>
                            </a:solidFill>
                          </a:rPr>
                          <a:t>22</a:t>
                        </a:r>
                      </a:p>
                    </a:txBody>
                    <a:tcPr marL="72000" marR="72000" marT="0" marB="0" anchor="ctr">
                      <a:lnL>
                        <a:noFill/>
                      </a:lnL>
                      <a:lnR>
                        <a:noFill/>
                      </a:lnR>
                      <a:lnT>
                        <a:noFill/>
                      </a:lnT>
                      <a:lnB>
                        <a:noFill/>
                      </a:lnB>
                      <a:solidFill>
                        <a:srgbClr val="AD1457"/>
                      </a:solidFill>
                    </a:tcPr>
                  </a:tc>
                  <a:tc>
                    <a:txBody>
                      <a:bodyPr/>
                      <a:lstStyle/>
                      <a:p>
                        <a:pPr algn="ctr" fontAlgn="ctr">
                          <a:defRPr spc="50"/>
                        </a:pPr>
                        <a:r>
                          <a:rPr lang="en-GB" sz="1200" spc="50" noProof="1">
                            <a:solidFill>
                              <a:srgbClr val="FFFFFF"/>
                            </a:solidFill>
                          </a:rPr>
                          <a:t>42</a:t>
                        </a:r>
                      </a:p>
                    </a:txBody>
                    <a:tcPr marL="72000" marR="72000" marT="0" marB="0" anchor="ctr">
                      <a:lnL>
                        <a:noFill/>
                      </a:lnL>
                      <a:lnR>
                        <a:noFill/>
                      </a:lnR>
                      <a:lnT>
                        <a:noFill/>
                      </a:lnT>
                      <a:lnB>
                        <a:noFill/>
                      </a:lnB>
                      <a:solidFill>
                        <a:srgbClr val="AD1457"/>
                      </a:solidFill>
                    </a:tcPr>
                  </a:tc>
                  <a:extLst>
                    <a:ext uri="{0D108BD9-81ED-4DB2-BD59-A6C34878D82A}">
                      <a16:rowId xmlns:a16="http://schemas.microsoft.com/office/drawing/2014/main" val="10015"/>
                    </a:ext>
                  </a:extLst>
                </a:tr>
              </a:tbl>
            </a:graphicData>
          </a:graphic>
        </p:graphicFrame>
      </p:grpSp>
      <p:sp>
        <p:nvSpPr>
          <p:cNvPr id="2" name="Title2Left">
            <a:extLst>
              <a:ext uri="{FF2B5EF4-FFF2-40B4-BE49-F238E27FC236}">
                <a16:creationId xmlns:a16="http://schemas.microsoft.com/office/drawing/2014/main" id="{AF7AFF96-FD64-D83A-407D-5F0E407F3E4C}"/>
              </a:ext>
            </a:extLst>
          </p:cNvPr>
          <p:cNvSpPr txBox="1"/>
          <p:nvPr/>
        </p:nvSpPr>
        <p:spPr>
          <a:xfrm flipH="1">
            <a:off x="611258" y="1550273"/>
            <a:ext cx="5503331" cy="470438"/>
          </a:xfrm>
          <a:prstGeom prst="rect">
            <a:avLst/>
          </a:prstGeom>
          <a:noFill/>
        </p:spPr>
        <p:txBody>
          <a:bodyPr vertOverflow="clip" wrap="square" lIns="0" tIns="0" rIns="0" bIns="0" rtlCol="0" anchor="ctr"/>
          <a:lstStyle/>
          <a:p>
            <a:pPr>
              <a:lnSpc>
                <a:spcPct val="120000"/>
              </a:lnSpc>
            </a:pPr>
            <a:r>
              <a:rPr lang="en-GB" sz="1200" spc="62" noProof="1"/>
              <a:t>Elliot ...</a:t>
            </a:r>
            <a:endParaRPr lang="en-GB" sz="1200" dirty="0"/>
          </a:p>
        </p:txBody>
      </p:sp>
    </p:spTree>
    <p:extLst>
      <p:ext uri="{BB962C8B-B14F-4D97-AF65-F5344CB8AC3E}">
        <p14:creationId xmlns:p14="http://schemas.microsoft.com/office/powerpoint/2010/main" val="2561596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3FEBF-CB39-C145-340B-2A3D97BA4687}"/>
            </a:ext>
          </a:extLst>
        </p:cNvPr>
        <p:cNvGrpSpPr/>
        <p:nvPr/>
      </p:nvGrpSpPr>
      <p:grpSpPr>
        <a:xfrm>
          <a:off x="0" y="0"/>
          <a:ext cx="0" cy="0"/>
          <a:chOff x="0" y="0"/>
          <a:chExt cx="0" cy="0"/>
        </a:xfrm>
      </p:grpSpPr>
      <p:sp>
        <p:nvSpPr>
          <p:cNvPr id="2" name="Title1Center">
            <a:extLst>
              <a:ext uri="{FF2B5EF4-FFF2-40B4-BE49-F238E27FC236}">
                <a16:creationId xmlns:a16="http://schemas.microsoft.com/office/drawing/2014/main" id="{DDDA6B2D-FCDC-70DB-207F-DCF70B67497E}"/>
              </a:ext>
            </a:extLst>
          </p:cNvPr>
          <p:cNvSpPr>
            <a:spLocks noGrp="1"/>
          </p:cNvSpPr>
          <p:nvPr>
            <p:ph type="title"/>
          </p:nvPr>
        </p:nvSpPr>
        <p:spPr/>
        <p:txBody>
          <a:bodyPr/>
          <a:lstStyle/>
          <a:p>
            <a:r>
              <a:rPr lang="sv-SE" dirty="0">
                <a:solidFill>
                  <a:schemeClr val="tx1"/>
                </a:solidFill>
              </a:rPr>
              <a:t>Thank you!</a:t>
            </a:r>
          </a:p>
        </p:txBody>
      </p:sp>
      <p:sp>
        <p:nvSpPr>
          <p:cNvPr id="4" name="Title2Center">
            <a:extLst>
              <a:ext uri="{FF2B5EF4-FFF2-40B4-BE49-F238E27FC236}">
                <a16:creationId xmlns:a16="http://schemas.microsoft.com/office/drawing/2014/main" id="{BEA35669-55F0-FAA5-F9B4-4B9624B844AE}"/>
              </a:ext>
            </a:extLst>
          </p:cNvPr>
          <p:cNvSpPr txBox="1"/>
          <p:nvPr/>
        </p:nvSpPr>
        <p:spPr>
          <a:xfrm>
            <a:off x="2978929" y="4143141"/>
            <a:ext cx="6234142" cy="670366"/>
          </a:xfrm>
          <a:prstGeom prst="rect">
            <a:avLst/>
          </a:prstGeom>
          <a:noFill/>
        </p:spPr>
        <p:txBody>
          <a:bodyPr vertOverflow="clip" wrap="square" lIns="0" tIns="0" rIns="0" bIns="0" rtlCol="0" anchor="ctr"/>
          <a:lstStyle/>
          <a:p>
            <a:pPr algn="ctr"/>
            <a:r>
              <a:rPr lang="en-GB" sz="1600" spc="62" noProof="1">
                <a:solidFill>
                  <a:schemeClr val="bg1"/>
                </a:solidFill>
              </a:rPr>
              <a:t>"Research automation is not just about speeding up the process, it's about building a strong structure that empowers the community, promotes responsibility, fosters commitment, and encourages dialogue, ultimately leading to groundbreaking discoveries."</a:t>
            </a:r>
          </a:p>
        </p:txBody>
      </p:sp>
      <p:grpSp>
        <p:nvGrpSpPr>
          <p:cNvPr id="5000" name="BodyContent"/>
          <p:cNvGrpSpPr/>
          <p:nvPr/>
        </p:nvGrpSpPr>
        <p:grpSpPr>
          <a:xfrm>
            <a:off x="612000" y="2160000"/>
            <a:ext cx="1572405" cy="351649"/>
            <a:chOff x="612000" y="2160000"/>
            <a:chExt cx="1572405" cy="351649"/>
          </a:xfrm>
        </p:grpSpPr>
        <p:graphicFrame>
          <p:nvGraphicFramePr>
            <p:cNvPr id="5002" name="BodyContentTable"/>
            <p:cNvGraphicFramePr>
              <a:graphicFrameLocks/>
            </p:cNvGraphicFramePr>
            <p:nvPr/>
          </p:nvGraphicFramePr>
          <p:xfrm>
            <a:off x="612000" y="2160000"/>
            <a:ext cx="1572405" cy="351649"/>
          </p:xfrm>
          <a:graphic>
            <a:graphicData uri="http://schemas.openxmlformats.org/drawingml/2006/table">
              <a:tbl>
                <a:tblPr/>
                <a:tblGrid>
                  <a:gridCol w="1572405">
                    <a:extLst>
                      <a:ext uri="{9D8B030D-6E8A-4147-A177-3AD203B41FA5}">
                        <a16:colId xmlns:a16="http://schemas.microsoft.com/office/drawing/2014/main" val="20000"/>
                      </a:ext>
                    </a:extLst>
                  </a:gridCol>
                </a:tblGrid>
                <a:tr h="351649">
                  <a:tc>
                    <a:txBody>
                      <a:bodyPr/>
                      <a:lstStyle/>
                      <a:p>
                        <a:endParaRPr lang="en-US"/>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grpSp>
    </p:spTree>
    <p:extLst>
      <p:ext uri="{BB962C8B-B14F-4D97-AF65-F5344CB8AC3E}">
        <p14:creationId xmlns:p14="http://schemas.microsoft.com/office/powerpoint/2010/main" val="15779842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bin"/></Relationships>
</file>

<file path=ppt/theme/theme1.xml><?xml version="1.0" encoding="utf-8"?>
<a:theme xmlns:a="http://schemas.openxmlformats.org/drawingml/2006/main" name="ADP Theme">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Office">
      <a:majorFont>
        <a:latin typeface="Georgia"/>
        <a:ea typeface=""/>
        <a:cs typeface=""/>
        <a:font script="Jpan" typeface="MS P????"/>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eorgia"/>
        <a:ea typeface=""/>
        <a:cs typeface=""/>
        <a:font script="Jpan" typeface="MS P????"/>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1" cap="flat" cmpd="sng" algn="ctr">
          <a:no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A_beige">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47</TotalTime>
  <Words>1629</Words>
  <Application>Microsoft Office PowerPoint</Application>
  <PresentationFormat>Widescreen</PresentationFormat>
  <Paragraphs>356</Paragraphs>
  <Slides>27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Arial</vt:lpstr>
      <vt:lpstr>Century Gothic</vt:lpstr>
      <vt:lpstr>Franklin Gothic Book</vt:lpstr>
      <vt:lpstr>Garamond</vt:lpstr>
      <vt:lpstr>ADP Theme</vt:lpstr>
      <vt:lpstr>RA_beige</vt:lpstr>
      <vt:lpstr>360° report</vt:lpstr>
      <vt:lpstr>PowerPoint Presentation</vt:lpstr>
      <vt:lpstr>PowerPoint Presentation</vt:lpstr>
      <vt:lpstr>PowerPoint Presentation</vt:lpstr>
      <vt:lpstr>PowerPoint Presentation</vt:lpstr>
      <vt:lpstr>STRUCTURE</vt:lpstr>
      <vt:lpstr>PowerPoint Presentation</vt:lpstr>
      <vt:lpstr>PowerPoint Presentation</vt:lpstr>
      <vt:lpstr>PowerPoint Presentation</vt:lpstr>
      <vt:lpstr>COMMUNITY</vt:lpstr>
      <vt:lpstr>PowerPoint Presentation</vt:lpstr>
      <vt:lpstr>PowerPoint Presentation</vt:lpstr>
      <vt:lpstr>PowerPoint Presentation</vt:lpstr>
      <vt:lpstr>RESPONSIBILITY</vt:lpstr>
      <vt:lpstr>PowerPoint Presentation</vt:lpstr>
      <vt:lpstr>PowerPoint Presentation</vt:lpstr>
      <vt:lpstr>PowerPoint Presentation</vt:lpstr>
      <vt:lpstr>COMMITMENT</vt:lpstr>
      <vt:lpstr>PowerPoint Presentation</vt:lpstr>
      <vt:lpstr>PowerPoint Presentation</vt:lpstr>
      <vt:lpstr>PowerPoint Presentation</vt:lpstr>
      <vt:lpstr>DIALOGUE</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dc:title>
  <dc:creator>ADP</dc:creator>
  <cp:lastModifiedBy> </cp:lastModifiedBy>
  <cp:revision>4</cp:revision>
  <dcterms:created xsi:type="dcterms:W3CDTF">2024-02-16T14:27:02Z</dcterms:created>
  <dcterms:modified xsi:type="dcterms:W3CDTF">2024-02-16T15:29:03Z</dcterms:modified>
</cp:coreProperties>
</file>