
<file path=[Content_Types].xml><?xml version="1.0" encoding="utf-8"?>
<Types xmlns="http://schemas.openxmlformats.org/package/2006/content-types">
  <Default Extension="bin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50" r:id="rId1"/>
  </p:sldMasterIdLst>
  <p:sldIdLst>
    <p:sldId id="328" r:id="rId2"/>
    <p:sldId id="257" r:id="rId3"/>
    <p:sldId id="310" r:id="rId4"/>
    <p:sldId id="344" r:id="rId5"/>
    <p:sldId id="347" r:id="rId6"/>
    <p:sldId id="264" r:id="rId7"/>
    <p:sldId id="345" r:id="rId8"/>
    <p:sldId id="312" r:id="rId9"/>
    <p:sldId id="348" r:id="rId10"/>
    <p:sldId id="258" r:id="rId11"/>
    <p:sldId id="259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96" y="1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6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7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9.xlsx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0.xlsx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Leadership</c:v>
                </c:pt>
              </c:strCache>
            </c:strRef>
          </c:tx>
          <c:spPr>
            <a:solidFill>
              <a:srgbClr val="1CADE4"/>
            </a:solidFill>
            <a:ln>
              <a:solidFill>
                <a:schemeClr val="accent1"/>
              </a:solidFill>
            </a:ln>
          </c:spPr>
          <c:invertIfNegative val="1"/>
          <c:dPt>
            <c:idx val="0"/>
            <c:invertIfNegative val="0"/>
            <c:bubble3D val="0"/>
            <c:spPr>
              <a:solidFill>
                <a:srgbClr val="58945B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6494-4998-9778-F5E554F3155A}"/>
              </c:ext>
            </c:extLst>
          </c:dPt>
          <c:dPt>
            <c:idx val="1"/>
            <c:invertIfNegative val="0"/>
            <c:bubble3D val="0"/>
            <c:spPr>
              <a:solidFill>
                <a:srgbClr val="83AA85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6494-4998-9778-F5E554F3155A}"/>
              </c:ext>
            </c:extLst>
          </c:dPt>
          <c:dPt>
            <c:idx val="2"/>
            <c:invertIfNegative val="0"/>
            <c:bubble3D val="0"/>
            <c:spPr>
              <a:solidFill>
                <a:srgbClr val="ADC1AE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6494-4998-9778-F5E554F3155A}"/>
              </c:ext>
            </c:extLst>
          </c:dPt>
          <c:dPt>
            <c:idx val="3"/>
            <c:invertIfNegative val="0"/>
            <c:bubble3D val="0"/>
            <c:spPr>
              <a:solidFill>
                <a:srgbClr val="CDA6B7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7-6494-4998-9778-F5E554F3155A}"/>
              </c:ext>
            </c:extLst>
          </c:dPt>
          <c:dPt>
            <c:idx val="4"/>
            <c:invertIfNegative val="0"/>
            <c:bubble3D val="0"/>
            <c:spPr>
              <a:solidFill>
                <a:srgbClr val="58945B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9-6494-4998-9778-F5E554F3155A}"/>
              </c:ext>
            </c:extLst>
          </c:dPt>
          <c:dLbls>
            <c:numFmt formatCode="#,##0.0;\-#,##0.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DataSheet!$B$2:$B$6</c:f>
              <c:strCache>
                <c:ptCount val="5"/>
                <c:pt idx="0">
                  <c:v>Leadership</c:v>
                </c:pt>
                <c:pt idx="1">
                  <c:v>Work environment</c:v>
                </c:pt>
                <c:pt idx="2">
                  <c:v>Tasks and Development</c:v>
                </c:pt>
                <c:pt idx="3">
                  <c:v>Communication</c:v>
                </c:pt>
                <c:pt idx="4">
                  <c:v>Collaboration</c:v>
                </c:pt>
              </c:strCache>
            </c:strRef>
          </c:cat>
          <c:val>
            <c:numRef>
              <c:f>DataSheet!$C$2:$C$6</c:f>
              <c:numCache>
                <c:formatCode>General</c:formatCode>
                <c:ptCount val="5"/>
                <c:pt idx="0">
                  <c:v>4.4496539999999998</c:v>
                </c:pt>
                <c:pt idx="1">
                  <c:v>4.3637990000000002</c:v>
                </c:pt>
                <c:pt idx="2">
                  <c:v>4.1450579999999997</c:v>
                </c:pt>
                <c:pt idx="3">
                  <c:v>3.937055</c:v>
                </c:pt>
                <c:pt idx="4">
                  <c:v>4.5107910000000002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chemeClr val="accent1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A-6494-4998-9778-F5E554F315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-27"/>
        <c:axId val="54877568"/>
        <c:axId val="46285952"/>
      </c:barChart>
      <c:catAx>
        <c:axId val="548775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100" spc="50"/>
            </a:pPr>
            <a:endParaRPr lang="en-US"/>
          </a:p>
        </c:txPr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"/>
          <c:min val="1"/>
        </c:scaling>
        <c:delete val="0"/>
        <c:axPos val="l"/>
        <c:majorGridlines>
          <c:spPr>
            <a:ln w="9525">
              <a:solidFill>
                <a:srgbClr val="7F7F7F">
                  <a:alpha val="20000"/>
                </a:srgbClr>
              </a:solidFill>
              <a:round/>
            </a:ln>
            <a:effectLst/>
          </c:spPr>
        </c:majorGridlines>
        <c:numFmt formatCode="#,##0.0;\-#,##0.0" sourceLinked="0"/>
        <c:majorTickMark val="out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in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Leadership</c:v>
                </c:pt>
              </c:strCache>
            </c:strRef>
          </c:tx>
          <c:spPr>
            <a:solidFill>
              <a:srgbClr val="1CADE4"/>
            </a:solidFill>
            <a:ln>
              <a:solidFill>
                <a:schemeClr val="accent1"/>
              </a:solidFill>
            </a:ln>
          </c:spPr>
          <c:invertIfNegative val="1"/>
          <c:dPt>
            <c:idx val="0"/>
            <c:invertIfNegative val="0"/>
            <c:bubble3D val="0"/>
            <c:spPr>
              <a:solidFill>
                <a:srgbClr val="58945B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0D27-4E72-904A-84144E0E7DCE}"/>
              </c:ext>
            </c:extLst>
          </c:dPt>
          <c:dPt>
            <c:idx val="1"/>
            <c:invertIfNegative val="0"/>
            <c:bubble3D val="0"/>
            <c:spPr>
              <a:solidFill>
                <a:srgbClr val="83AA85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0D27-4E72-904A-84144E0E7DCE}"/>
              </c:ext>
            </c:extLst>
          </c:dPt>
          <c:dPt>
            <c:idx val="2"/>
            <c:invertIfNegative val="0"/>
            <c:bubble3D val="0"/>
            <c:spPr>
              <a:solidFill>
                <a:srgbClr val="ADC1AE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0D27-4E72-904A-84144E0E7DCE}"/>
              </c:ext>
            </c:extLst>
          </c:dPt>
          <c:dPt>
            <c:idx val="3"/>
            <c:invertIfNegative val="0"/>
            <c:bubble3D val="0"/>
            <c:spPr>
              <a:solidFill>
                <a:srgbClr val="CDA6B7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7-0D27-4E72-904A-84144E0E7DCE}"/>
              </c:ext>
            </c:extLst>
          </c:dPt>
          <c:dPt>
            <c:idx val="4"/>
            <c:invertIfNegative val="0"/>
            <c:bubble3D val="0"/>
            <c:spPr>
              <a:solidFill>
                <a:srgbClr val="58945B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9-0D27-4E72-904A-84144E0E7DCE}"/>
              </c:ext>
            </c:extLst>
          </c:dPt>
          <c:dLbls>
            <c:numFmt formatCode="#,##0.0;\-#,##0.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DataSheet!$B$2:$B$6</c:f>
              <c:strCache>
                <c:ptCount val="5"/>
                <c:pt idx="0">
                  <c:v>Leadership</c:v>
                </c:pt>
                <c:pt idx="1">
                  <c:v>Work environment</c:v>
                </c:pt>
                <c:pt idx="2">
                  <c:v>Tasks and Development</c:v>
                </c:pt>
                <c:pt idx="3">
                  <c:v>Communication</c:v>
                </c:pt>
                <c:pt idx="4">
                  <c:v>Collaboration</c:v>
                </c:pt>
              </c:strCache>
            </c:strRef>
          </c:cat>
          <c:val>
            <c:numRef>
              <c:f>DataSheet!$C$2:$C$6</c:f>
              <c:numCache>
                <c:formatCode>General</c:formatCode>
                <c:ptCount val="5"/>
                <c:pt idx="0">
                  <c:v>4.4496539999999998</c:v>
                </c:pt>
                <c:pt idx="1">
                  <c:v>4.3637990000000002</c:v>
                </c:pt>
                <c:pt idx="2">
                  <c:v>4.1450579999999997</c:v>
                </c:pt>
                <c:pt idx="3">
                  <c:v>3.937055</c:v>
                </c:pt>
                <c:pt idx="4">
                  <c:v>4.5107910000000002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chemeClr val="accent1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A-0D27-4E72-904A-84144E0E7D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-27"/>
        <c:axId val="54877568"/>
        <c:axId val="46285952"/>
      </c:barChart>
      <c:catAx>
        <c:axId val="548775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100" spc="50"/>
            </a:pPr>
            <a:endParaRPr lang="en-US"/>
          </a:p>
        </c:txPr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"/>
          <c:min val="1"/>
        </c:scaling>
        <c:delete val="0"/>
        <c:axPos val="l"/>
        <c:majorGridlines>
          <c:spPr>
            <a:ln w="9525">
              <a:solidFill>
                <a:srgbClr val="7F7F7F">
                  <a:alpha val="20000"/>
                </a:srgbClr>
              </a:solidFill>
              <a:round/>
            </a:ln>
            <a:effectLst/>
          </c:spPr>
        </c:majorGridlines>
        <c:numFmt formatCode="#,##0.0;\-#,##0.0" sourceLinked="0"/>
        <c:majorTickMark val="out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in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percent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5 Highest score</c:v>
                </c:pt>
              </c:strCache>
            </c:strRef>
          </c:tx>
          <c:spPr>
            <a:solidFill>
              <a:srgbClr val="2E7D32"/>
            </a:solidFill>
            <a:ln>
              <a:solidFill>
                <a:srgbClr val="2E7D32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2023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64.864900000000006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11-4D42-A8B4-53109A956319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rgbClr val="83AA85"/>
            </a:solidFill>
            <a:ln>
              <a:solidFill>
                <a:srgbClr val="83AA85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2023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17.229700000000001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11-4D42-A8B4-53109A956319}"/>
            </c:ext>
          </c:extLst>
        </c:ser>
        <c:ser>
          <c:idx val="2"/>
          <c:order val="2"/>
          <c:tx>
            <c:strRef>
              <c:f>DataSheet!$E$1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rgbClr val="D7D7D7"/>
            </a:solidFill>
            <a:ln>
              <a:solidFill>
                <a:srgbClr val="D7D7D7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00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2023</c:v>
                </c:pt>
              </c:strCache>
            </c:strRef>
          </c:cat>
          <c:val>
            <c:numRef>
              <c:f>DataSheet!$E$2:$E$2</c:f>
              <c:numCache>
                <c:formatCode>General</c:formatCode>
                <c:ptCount val="1"/>
                <c:pt idx="0">
                  <c:v>7.0945999999999998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C11-4D42-A8B4-53109A956319}"/>
            </c:ext>
          </c:extLst>
        </c:ser>
        <c:ser>
          <c:idx val="3"/>
          <c:order val="3"/>
          <c:tx>
            <c:strRef>
              <c:f>DataSheet!$F$1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rgbClr val="C27697"/>
            </a:solidFill>
            <a:ln>
              <a:solidFill>
                <a:srgbClr val="C27697"/>
              </a:solidFill>
            </a:ln>
          </c:spPr>
          <c:invertIfNegative val="0"/>
          <c:cat>
            <c:strRef>
              <c:f>DataSheet!$B$2:$B$2</c:f>
              <c:strCache>
                <c:ptCount val="1"/>
                <c:pt idx="0">
                  <c:v>2023</c:v>
                </c:pt>
              </c:strCache>
            </c:strRef>
          </c:cat>
          <c:val>
            <c:numRef>
              <c:f>DataSheet!$F$2:$F$2</c:f>
              <c:numCache>
                <c:formatCode>General</c:formatCode>
                <c:ptCount val="1"/>
                <c:pt idx="0">
                  <c:v>3.7162000000000002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C11-4D42-A8B4-53109A956319}"/>
            </c:ext>
          </c:extLst>
        </c:ser>
        <c:ser>
          <c:idx val="4"/>
          <c:order val="4"/>
          <c:tx>
            <c:strRef>
              <c:f>DataSheet!$G$1</c:f>
              <c:strCache>
                <c:ptCount val="1"/>
                <c:pt idx="0">
                  <c:v>1 Lowest score</c:v>
                </c:pt>
              </c:strCache>
            </c:strRef>
          </c:tx>
          <c:spPr>
            <a:solidFill>
              <a:srgbClr val="AD1457"/>
            </a:solidFill>
            <a:ln>
              <a:solidFill>
                <a:srgbClr val="AD1457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2023</c:v>
                </c:pt>
              </c:strCache>
            </c:strRef>
          </c:cat>
          <c:val>
            <c:numRef>
              <c:f>DataSheet!$G$2:$G$2</c:f>
              <c:numCache>
                <c:formatCode>General</c:formatCode>
                <c:ptCount val="1"/>
                <c:pt idx="0">
                  <c:v>5.4054000000000002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C11-4D42-A8B4-53109A956319}"/>
            </c:ext>
          </c:extLst>
        </c:ser>
        <c:ser>
          <c:idx val="5"/>
          <c:order val="5"/>
          <c:tx>
            <c:strRef>
              <c:f>DataSheet!$H$1</c:f>
              <c:strCache>
                <c:ptCount val="1"/>
                <c:pt idx="0">
                  <c:v>Don't know</c:v>
                </c:pt>
              </c:strCache>
            </c:strRef>
          </c:tx>
          <c:spPr>
            <a:solidFill>
              <a:srgbClr val="968D85"/>
            </a:solidFill>
            <a:ln>
              <a:solidFill>
                <a:srgbClr val="968D85"/>
              </a:solidFill>
            </a:ln>
          </c:spPr>
          <c:invertIfNegative val="0"/>
          <c:cat>
            <c:strRef>
              <c:f>DataSheet!$B$2:$B$2</c:f>
              <c:strCache>
                <c:ptCount val="1"/>
                <c:pt idx="0">
                  <c:v>2023</c:v>
                </c:pt>
              </c:strCache>
            </c:strRef>
          </c:cat>
          <c:val>
            <c:numRef>
              <c:f>DataSheet!$H$2:$H$2</c:f>
              <c:numCache>
                <c:formatCode>General</c:formatCode>
                <c:ptCount val="1"/>
                <c:pt idx="0">
                  <c:v>1.6892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C11-4D42-A8B4-53109A9563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in val="0"/>
        </c:scaling>
        <c:delete val="0"/>
        <c:axPos val="b"/>
        <c:numFmt formatCode="#,##0;#,##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percent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5 Highest score</c:v>
                </c:pt>
              </c:strCache>
            </c:strRef>
          </c:tx>
          <c:spPr>
            <a:solidFill>
              <a:srgbClr val="2E7D32"/>
            </a:solidFill>
            <a:ln>
              <a:solidFill>
                <a:srgbClr val="2E7D32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2022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67.5749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E7-4EF6-AD4D-930A11C26FBA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rgbClr val="83AA85"/>
            </a:solidFill>
            <a:ln>
              <a:solidFill>
                <a:srgbClr val="83AA85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2022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18.528600000000001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6E7-4EF6-AD4D-930A11C26FBA}"/>
            </c:ext>
          </c:extLst>
        </c:ser>
        <c:ser>
          <c:idx val="2"/>
          <c:order val="2"/>
          <c:tx>
            <c:strRef>
              <c:f>DataSheet!$E$1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rgbClr val="D7D7D7"/>
            </a:solidFill>
            <a:ln>
              <a:solidFill>
                <a:srgbClr val="D7D7D7"/>
              </a:solidFill>
            </a:ln>
          </c:spPr>
          <c:invertIfNegative val="0"/>
          <c:cat>
            <c:strRef>
              <c:f>DataSheet!$B$2:$B$2</c:f>
              <c:strCache>
                <c:ptCount val="1"/>
                <c:pt idx="0">
                  <c:v>2022</c:v>
                </c:pt>
              </c:strCache>
            </c:strRef>
          </c:cat>
          <c:val>
            <c:numRef>
              <c:f>DataSheet!$E$2:$E$2</c:f>
              <c:numCache>
                <c:formatCode>General</c:formatCode>
                <c:ptCount val="1"/>
                <c:pt idx="0">
                  <c:v>4.0872000000000002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6E7-4EF6-AD4D-930A11C26FBA}"/>
            </c:ext>
          </c:extLst>
        </c:ser>
        <c:ser>
          <c:idx val="3"/>
          <c:order val="3"/>
          <c:tx>
            <c:strRef>
              <c:f>DataSheet!$F$1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rgbClr val="C27697"/>
            </a:solidFill>
            <a:ln>
              <a:solidFill>
                <a:srgbClr val="C27697"/>
              </a:solidFill>
            </a:ln>
          </c:spPr>
          <c:invertIfNegative val="0"/>
          <c:cat>
            <c:strRef>
              <c:f>DataSheet!$B$2:$B$2</c:f>
              <c:strCache>
                <c:ptCount val="1"/>
                <c:pt idx="0">
                  <c:v>2022</c:v>
                </c:pt>
              </c:strCache>
            </c:strRef>
          </c:cat>
          <c:val>
            <c:numRef>
              <c:f>DataSheet!$F$2:$F$2</c:f>
              <c:numCache>
                <c:formatCode>General</c:formatCode>
                <c:ptCount val="1"/>
                <c:pt idx="0">
                  <c:v>2.4523000000000001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6E7-4EF6-AD4D-930A11C26FBA}"/>
            </c:ext>
          </c:extLst>
        </c:ser>
        <c:ser>
          <c:idx val="4"/>
          <c:order val="4"/>
          <c:tx>
            <c:strRef>
              <c:f>DataSheet!$G$1</c:f>
              <c:strCache>
                <c:ptCount val="1"/>
                <c:pt idx="0">
                  <c:v>1 Lowest score</c:v>
                </c:pt>
              </c:strCache>
            </c:strRef>
          </c:tx>
          <c:spPr>
            <a:solidFill>
              <a:srgbClr val="AD1457"/>
            </a:solidFill>
            <a:ln>
              <a:solidFill>
                <a:srgbClr val="AD1457"/>
              </a:solidFill>
            </a:ln>
          </c:spPr>
          <c:invertIfNegative val="0"/>
          <c:cat>
            <c:strRef>
              <c:f>DataSheet!$B$2:$B$2</c:f>
              <c:strCache>
                <c:ptCount val="1"/>
                <c:pt idx="0">
                  <c:v>2022</c:v>
                </c:pt>
              </c:strCache>
            </c:strRef>
          </c:cat>
          <c:val>
            <c:numRef>
              <c:f>DataSheet!$G$2:$G$2</c:f>
              <c:numCache>
                <c:formatCode>General</c:formatCode>
                <c:ptCount val="1"/>
                <c:pt idx="0">
                  <c:v>3.5421999999999998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6E7-4EF6-AD4D-930A11C26FBA}"/>
            </c:ext>
          </c:extLst>
        </c:ser>
        <c:ser>
          <c:idx val="5"/>
          <c:order val="5"/>
          <c:tx>
            <c:strRef>
              <c:f>DataSheet!$H$1</c:f>
              <c:strCache>
                <c:ptCount val="1"/>
                <c:pt idx="0">
                  <c:v>Don't know</c:v>
                </c:pt>
              </c:strCache>
            </c:strRef>
          </c:tx>
          <c:spPr>
            <a:solidFill>
              <a:srgbClr val="968D85"/>
            </a:solidFill>
            <a:ln>
              <a:solidFill>
                <a:srgbClr val="968D85"/>
              </a:solidFill>
            </a:ln>
          </c:spPr>
          <c:invertIfNegative val="0"/>
          <c:cat>
            <c:strRef>
              <c:f>DataSheet!$B$2:$B$2</c:f>
              <c:strCache>
                <c:ptCount val="1"/>
                <c:pt idx="0">
                  <c:v>2022</c:v>
                </c:pt>
              </c:strCache>
            </c:strRef>
          </c:cat>
          <c:val>
            <c:numRef>
              <c:f>DataSheet!$H$2:$H$2</c:f>
              <c:numCache>
                <c:formatCode>General</c:formatCode>
                <c:ptCount val="1"/>
                <c:pt idx="0">
                  <c:v>3.8147000000000002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6E7-4EF6-AD4D-930A11C26F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in val="0"/>
        </c:scaling>
        <c:delete val="0"/>
        <c:axPos val="b"/>
        <c:numFmt formatCode="#,##0;#,##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percent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5 Highest score</c:v>
                </c:pt>
              </c:strCache>
            </c:strRef>
          </c:tx>
          <c:spPr>
            <a:solidFill>
              <a:srgbClr val="2E7D32"/>
            </a:solidFill>
            <a:ln>
              <a:solidFill>
                <a:srgbClr val="2E7D32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2023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65.202699999999993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99-4FE7-8FDE-4C672A5AB340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rgbClr val="83AA85"/>
            </a:solidFill>
            <a:ln>
              <a:solidFill>
                <a:srgbClr val="83AA85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2023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16.8919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199-4FE7-8FDE-4C672A5AB340}"/>
            </c:ext>
          </c:extLst>
        </c:ser>
        <c:ser>
          <c:idx val="2"/>
          <c:order val="2"/>
          <c:tx>
            <c:strRef>
              <c:f>DataSheet!$E$1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rgbClr val="D7D7D7"/>
            </a:solidFill>
            <a:ln>
              <a:solidFill>
                <a:srgbClr val="D7D7D7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00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2023</c:v>
                </c:pt>
              </c:strCache>
            </c:strRef>
          </c:cat>
          <c:val>
            <c:numRef>
              <c:f>DataSheet!$E$2:$E$2</c:f>
              <c:numCache>
                <c:formatCode>General</c:formatCode>
                <c:ptCount val="1"/>
                <c:pt idx="0">
                  <c:v>6.0811000000000002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199-4FE7-8FDE-4C672A5AB340}"/>
            </c:ext>
          </c:extLst>
        </c:ser>
        <c:ser>
          <c:idx val="3"/>
          <c:order val="3"/>
          <c:tx>
            <c:strRef>
              <c:f>DataSheet!$F$1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rgbClr val="C27697"/>
            </a:solidFill>
            <a:ln>
              <a:solidFill>
                <a:srgbClr val="C27697"/>
              </a:solidFill>
            </a:ln>
          </c:spPr>
          <c:invertIfNegative val="0"/>
          <c:cat>
            <c:strRef>
              <c:f>DataSheet!$B$2:$B$2</c:f>
              <c:strCache>
                <c:ptCount val="1"/>
                <c:pt idx="0">
                  <c:v>2023</c:v>
                </c:pt>
              </c:strCache>
            </c:strRef>
          </c:cat>
          <c:val>
            <c:numRef>
              <c:f>DataSheet!$F$2:$F$2</c:f>
              <c:numCache>
                <c:formatCode>General</c:formatCode>
                <c:ptCount val="1"/>
                <c:pt idx="0">
                  <c:v>2.3649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199-4FE7-8FDE-4C672A5AB340}"/>
            </c:ext>
          </c:extLst>
        </c:ser>
        <c:ser>
          <c:idx val="4"/>
          <c:order val="4"/>
          <c:tx>
            <c:strRef>
              <c:f>DataSheet!$G$1</c:f>
              <c:strCache>
                <c:ptCount val="1"/>
                <c:pt idx="0">
                  <c:v>1 Lowest score</c:v>
                </c:pt>
              </c:strCache>
            </c:strRef>
          </c:tx>
          <c:spPr>
            <a:solidFill>
              <a:srgbClr val="AD1457"/>
            </a:solidFill>
            <a:ln>
              <a:solidFill>
                <a:srgbClr val="AD1457"/>
              </a:solidFill>
            </a:ln>
          </c:spPr>
          <c:invertIfNegative val="0"/>
          <c:cat>
            <c:strRef>
              <c:f>DataSheet!$B$2:$B$2</c:f>
              <c:strCache>
                <c:ptCount val="1"/>
                <c:pt idx="0">
                  <c:v>2023</c:v>
                </c:pt>
              </c:strCache>
            </c:strRef>
          </c:cat>
          <c:val>
            <c:numRef>
              <c:f>DataSheet!$G$2:$G$2</c:f>
              <c:numCache>
                <c:formatCode>General</c:formatCode>
                <c:ptCount val="1"/>
                <c:pt idx="0">
                  <c:v>1.0135000000000001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199-4FE7-8FDE-4C672A5AB340}"/>
            </c:ext>
          </c:extLst>
        </c:ser>
        <c:ser>
          <c:idx val="5"/>
          <c:order val="5"/>
          <c:tx>
            <c:strRef>
              <c:f>DataSheet!$H$1</c:f>
              <c:strCache>
                <c:ptCount val="1"/>
                <c:pt idx="0">
                  <c:v>Don't know</c:v>
                </c:pt>
              </c:strCache>
            </c:strRef>
          </c:tx>
          <c:spPr>
            <a:solidFill>
              <a:srgbClr val="968D85"/>
            </a:solidFill>
            <a:ln>
              <a:solidFill>
                <a:srgbClr val="968D85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2023</c:v>
                </c:pt>
              </c:strCache>
            </c:strRef>
          </c:cat>
          <c:val>
            <c:numRef>
              <c:f>DataSheet!$H$2:$H$2</c:f>
              <c:numCache>
                <c:formatCode>General</c:formatCode>
                <c:ptCount val="1"/>
                <c:pt idx="0">
                  <c:v>8.4459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199-4FE7-8FDE-4C672A5AB3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in val="0"/>
        </c:scaling>
        <c:delete val="0"/>
        <c:axPos val="b"/>
        <c:numFmt formatCode="#,##0;#,##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percent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5 Highest score</c:v>
                </c:pt>
              </c:strCache>
            </c:strRef>
          </c:tx>
          <c:spPr>
            <a:solidFill>
              <a:srgbClr val="2E7D32"/>
            </a:solidFill>
            <a:ln>
              <a:solidFill>
                <a:srgbClr val="2E7D32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2022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56.130800000000001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6A-4F20-841E-38AFC4F190E1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rgbClr val="83AA85"/>
            </a:solidFill>
            <a:ln>
              <a:solidFill>
                <a:srgbClr val="83AA85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2022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16.621300000000002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46A-4F20-841E-38AFC4F190E1}"/>
            </c:ext>
          </c:extLst>
        </c:ser>
        <c:ser>
          <c:idx val="2"/>
          <c:order val="2"/>
          <c:tx>
            <c:strRef>
              <c:f>DataSheet!$E$1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rgbClr val="D7D7D7"/>
            </a:solidFill>
            <a:ln>
              <a:solidFill>
                <a:srgbClr val="D7D7D7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00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2022</c:v>
                </c:pt>
              </c:strCache>
            </c:strRef>
          </c:cat>
          <c:val>
            <c:numRef>
              <c:f>DataSheet!$E$2:$E$2</c:f>
              <c:numCache>
                <c:formatCode>General</c:formatCode>
                <c:ptCount val="1"/>
                <c:pt idx="0">
                  <c:v>7.0845000000000002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46A-4F20-841E-38AFC4F190E1}"/>
            </c:ext>
          </c:extLst>
        </c:ser>
        <c:ser>
          <c:idx val="3"/>
          <c:order val="3"/>
          <c:tx>
            <c:strRef>
              <c:f>DataSheet!$F$1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rgbClr val="C27697"/>
            </a:solidFill>
            <a:ln>
              <a:solidFill>
                <a:srgbClr val="C27697"/>
              </a:solidFill>
            </a:ln>
          </c:spPr>
          <c:invertIfNegative val="0"/>
          <c:cat>
            <c:strRef>
              <c:f>DataSheet!$B$2:$B$2</c:f>
              <c:strCache>
                <c:ptCount val="1"/>
                <c:pt idx="0">
                  <c:v>2022</c:v>
                </c:pt>
              </c:strCache>
            </c:strRef>
          </c:cat>
          <c:val>
            <c:numRef>
              <c:f>DataSheet!$F$2:$F$2</c:f>
              <c:numCache>
                <c:formatCode>General</c:formatCode>
                <c:ptCount val="1"/>
                <c:pt idx="0">
                  <c:v>1.0899000000000001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46A-4F20-841E-38AFC4F190E1}"/>
            </c:ext>
          </c:extLst>
        </c:ser>
        <c:ser>
          <c:idx val="4"/>
          <c:order val="4"/>
          <c:tx>
            <c:strRef>
              <c:f>DataSheet!$G$1</c:f>
              <c:strCache>
                <c:ptCount val="1"/>
                <c:pt idx="0">
                  <c:v>1 Lowest score</c:v>
                </c:pt>
              </c:strCache>
            </c:strRef>
          </c:tx>
          <c:spPr>
            <a:solidFill>
              <a:srgbClr val="AD1457"/>
            </a:solidFill>
            <a:ln>
              <a:solidFill>
                <a:srgbClr val="AD1457"/>
              </a:solidFill>
            </a:ln>
          </c:spPr>
          <c:invertIfNegative val="0"/>
          <c:cat>
            <c:strRef>
              <c:f>DataSheet!$B$2:$B$2</c:f>
              <c:strCache>
                <c:ptCount val="1"/>
                <c:pt idx="0">
                  <c:v>2022</c:v>
                </c:pt>
              </c:strCache>
            </c:strRef>
          </c:cat>
          <c:val>
            <c:numRef>
              <c:f>DataSheet!$G$2:$G$2</c:f>
              <c:numCache>
                <c:formatCode>General</c:formatCode>
                <c:ptCount val="1"/>
                <c:pt idx="0">
                  <c:v>1.9074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46A-4F20-841E-38AFC4F190E1}"/>
            </c:ext>
          </c:extLst>
        </c:ser>
        <c:ser>
          <c:idx val="5"/>
          <c:order val="5"/>
          <c:tx>
            <c:strRef>
              <c:f>DataSheet!$H$1</c:f>
              <c:strCache>
                <c:ptCount val="1"/>
                <c:pt idx="0">
                  <c:v>Don't know</c:v>
                </c:pt>
              </c:strCache>
            </c:strRef>
          </c:tx>
          <c:spPr>
            <a:solidFill>
              <a:srgbClr val="968D85"/>
            </a:solidFill>
            <a:ln>
              <a:solidFill>
                <a:srgbClr val="968D85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2022</c:v>
                </c:pt>
              </c:strCache>
            </c:strRef>
          </c:cat>
          <c:val>
            <c:numRef>
              <c:f>DataSheet!$H$2:$H$2</c:f>
              <c:numCache>
                <c:formatCode>General</c:formatCode>
                <c:ptCount val="1"/>
                <c:pt idx="0">
                  <c:v>17.1662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46A-4F20-841E-38AFC4F190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in val="0"/>
        </c:scaling>
        <c:delete val="0"/>
        <c:axPos val="b"/>
        <c:numFmt formatCode="#,##0;#,##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percent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5 Highest score</c:v>
                </c:pt>
              </c:strCache>
            </c:strRef>
          </c:tx>
          <c:spPr>
            <a:solidFill>
              <a:srgbClr val="2E7D32"/>
            </a:solidFill>
            <a:ln>
              <a:solidFill>
                <a:srgbClr val="2E7D32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2023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53.968299999999999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C5-45F5-ADE6-B8EE71577D88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rgbClr val="83AA85"/>
            </a:solidFill>
            <a:ln>
              <a:solidFill>
                <a:srgbClr val="83AA85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2023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26.454999999999998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C5-45F5-ADE6-B8EE71577D88}"/>
            </c:ext>
          </c:extLst>
        </c:ser>
        <c:ser>
          <c:idx val="2"/>
          <c:order val="2"/>
          <c:tx>
            <c:strRef>
              <c:f>DataSheet!$E$1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rgbClr val="D7D7D7"/>
            </a:solidFill>
            <a:ln>
              <a:solidFill>
                <a:srgbClr val="D7D7D7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00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2023</c:v>
                </c:pt>
              </c:strCache>
            </c:strRef>
          </c:cat>
          <c:val>
            <c:numRef>
              <c:f>DataSheet!$E$2:$E$2</c:f>
              <c:numCache>
                <c:formatCode>General</c:formatCode>
                <c:ptCount val="1"/>
                <c:pt idx="0">
                  <c:v>13.756600000000001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9C5-45F5-ADE6-B8EE71577D88}"/>
            </c:ext>
          </c:extLst>
        </c:ser>
        <c:ser>
          <c:idx val="3"/>
          <c:order val="3"/>
          <c:tx>
            <c:strRef>
              <c:f>DataSheet!$F$1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rgbClr val="C27697"/>
            </a:solidFill>
            <a:ln>
              <a:solidFill>
                <a:srgbClr val="C27697"/>
              </a:solidFill>
            </a:ln>
          </c:spPr>
          <c:invertIfNegative val="0"/>
          <c:cat>
            <c:strRef>
              <c:f>DataSheet!$B$2:$B$2</c:f>
              <c:strCache>
                <c:ptCount val="1"/>
                <c:pt idx="0">
                  <c:v>2023</c:v>
                </c:pt>
              </c:strCache>
            </c:strRef>
          </c:cat>
          <c:val>
            <c:numRef>
              <c:f>DataSheet!$F$2:$F$2</c:f>
              <c:numCache>
                <c:formatCode>General</c:formatCode>
                <c:ptCount val="1"/>
                <c:pt idx="0">
                  <c:v>1.5872999999999999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9C5-45F5-ADE6-B8EE71577D88}"/>
            </c:ext>
          </c:extLst>
        </c:ser>
        <c:ser>
          <c:idx val="4"/>
          <c:order val="4"/>
          <c:tx>
            <c:strRef>
              <c:f>DataSheet!$G$1</c:f>
              <c:strCache>
                <c:ptCount val="1"/>
                <c:pt idx="0">
                  <c:v>1 Lowest score</c:v>
                </c:pt>
              </c:strCache>
            </c:strRef>
          </c:tx>
          <c:spPr>
            <a:solidFill>
              <a:srgbClr val="AD1457"/>
            </a:solidFill>
            <a:ln>
              <a:solidFill>
                <a:srgbClr val="AD1457"/>
              </a:solidFill>
            </a:ln>
          </c:spPr>
          <c:invertIfNegative val="0"/>
          <c:cat>
            <c:strRef>
              <c:f>DataSheet!$B$2:$B$2</c:f>
              <c:strCache>
                <c:ptCount val="1"/>
                <c:pt idx="0">
                  <c:v>2023</c:v>
                </c:pt>
              </c:strCache>
            </c:strRef>
          </c:cat>
          <c:val>
            <c:numRef>
              <c:f>DataSheet!$G$2:$G$2</c:f>
              <c:numCache>
                <c:formatCode>General</c:formatCode>
                <c:ptCount val="1"/>
                <c:pt idx="0">
                  <c:v>4.2328000000000001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9C5-45F5-ADE6-B8EE71577D88}"/>
            </c:ext>
          </c:extLst>
        </c:ser>
        <c:ser>
          <c:idx val="5"/>
          <c:order val="5"/>
          <c:tx>
            <c:strRef>
              <c:f>DataSheet!$H$1</c:f>
              <c:strCache>
                <c:ptCount val="1"/>
                <c:pt idx="0">
                  <c:v>Don't know</c:v>
                </c:pt>
              </c:strCache>
            </c:strRef>
          </c:tx>
          <c:spPr>
            <a:solidFill>
              <a:srgbClr val="968D85"/>
            </a:solidFill>
            <a:ln>
              <a:solidFill>
                <a:srgbClr val="968D85"/>
              </a:solidFill>
            </a:ln>
          </c:spPr>
          <c:invertIfNegative val="0"/>
          <c:cat>
            <c:strRef>
              <c:f>DataSheet!$B$2:$B$2</c:f>
              <c:strCache>
                <c:ptCount val="1"/>
                <c:pt idx="0">
                  <c:v>2023</c:v>
                </c:pt>
              </c:strCache>
            </c:strRef>
          </c:cat>
          <c:val>
            <c:numRef>
              <c:f>DataSheet!$H$2:$H$2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9C5-45F5-ADE6-B8EE71577D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in val="0"/>
        </c:scaling>
        <c:delete val="0"/>
        <c:axPos val="b"/>
        <c:numFmt formatCode="#,##0;#,##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percent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5 Highest score</c:v>
                </c:pt>
              </c:strCache>
            </c:strRef>
          </c:tx>
          <c:spPr>
            <a:solidFill>
              <a:srgbClr val="2E7D32"/>
            </a:solidFill>
            <a:ln>
              <a:solidFill>
                <a:srgbClr val="2E7D32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2022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60.326099999999997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12-4E81-A495-D5B1249C7FDA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rgbClr val="83AA85"/>
            </a:solidFill>
            <a:ln>
              <a:solidFill>
                <a:srgbClr val="83AA85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2022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19.021699999999999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12-4E81-A495-D5B1249C7FDA}"/>
            </c:ext>
          </c:extLst>
        </c:ser>
        <c:ser>
          <c:idx val="2"/>
          <c:order val="2"/>
          <c:tx>
            <c:strRef>
              <c:f>DataSheet!$E$1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rgbClr val="D7D7D7"/>
            </a:solidFill>
            <a:ln>
              <a:solidFill>
                <a:srgbClr val="D7D7D7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00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2022</c:v>
                </c:pt>
              </c:strCache>
            </c:strRef>
          </c:cat>
          <c:val>
            <c:numRef>
              <c:f>DataSheet!$E$2:$E$2</c:f>
              <c:numCache>
                <c:formatCode>General</c:formatCode>
                <c:ptCount val="1"/>
                <c:pt idx="0">
                  <c:v>12.5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612-4E81-A495-D5B1249C7FDA}"/>
            </c:ext>
          </c:extLst>
        </c:ser>
        <c:ser>
          <c:idx val="3"/>
          <c:order val="3"/>
          <c:tx>
            <c:strRef>
              <c:f>DataSheet!$F$1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rgbClr val="C27697"/>
            </a:solidFill>
            <a:ln>
              <a:solidFill>
                <a:srgbClr val="C27697"/>
              </a:solidFill>
            </a:ln>
          </c:spPr>
          <c:invertIfNegative val="0"/>
          <c:cat>
            <c:strRef>
              <c:f>DataSheet!$B$2:$B$2</c:f>
              <c:strCache>
                <c:ptCount val="1"/>
                <c:pt idx="0">
                  <c:v>2022</c:v>
                </c:pt>
              </c:strCache>
            </c:strRef>
          </c:cat>
          <c:val>
            <c:numRef>
              <c:f>DataSheet!$F$2:$F$2</c:f>
              <c:numCache>
                <c:formatCode>General</c:formatCode>
                <c:ptCount val="1"/>
                <c:pt idx="0">
                  <c:v>2.7174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612-4E81-A495-D5B1249C7FDA}"/>
            </c:ext>
          </c:extLst>
        </c:ser>
        <c:ser>
          <c:idx val="4"/>
          <c:order val="4"/>
          <c:tx>
            <c:strRef>
              <c:f>DataSheet!$G$1</c:f>
              <c:strCache>
                <c:ptCount val="1"/>
                <c:pt idx="0">
                  <c:v>1 Lowest score</c:v>
                </c:pt>
              </c:strCache>
            </c:strRef>
          </c:tx>
          <c:spPr>
            <a:solidFill>
              <a:srgbClr val="AD1457"/>
            </a:solidFill>
            <a:ln>
              <a:solidFill>
                <a:srgbClr val="AD1457"/>
              </a:solidFill>
            </a:ln>
          </c:spPr>
          <c:invertIfNegative val="0"/>
          <c:cat>
            <c:strRef>
              <c:f>DataSheet!$B$2:$B$2</c:f>
              <c:strCache>
                <c:ptCount val="1"/>
                <c:pt idx="0">
                  <c:v>2022</c:v>
                </c:pt>
              </c:strCache>
            </c:strRef>
          </c:cat>
          <c:val>
            <c:numRef>
              <c:f>DataSheet!$G$2:$G$2</c:f>
              <c:numCache>
                <c:formatCode>General</c:formatCode>
                <c:ptCount val="1"/>
                <c:pt idx="0">
                  <c:v>2.7174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612-4E81-A495-D5B1249C7FDA}"/>
            </c:ext>
          </c:extLst>
        </c:ser>
        <c:ser>
          <c:idx val="5"/>
          <c:order val="5"/>
          <c:tx>
            <c:strRef>
              <c:f>DataSheet!$H$1</c:f>
              <c:strCache>
                <c:ptCount val="1"/>
                <c:pt idx="0">
                  <c:v>Don't know</c:v>
                </c:pt>
              </c:strCache>
            </c:strRef>
          </c:tx>
          <c:spPr>
            <a:solidFill>
              <a:srgbClr val="968D85"/>
            </a:solidFill>
            <a:ln>
              <a:solidFill>
                <a:srgbClr val="968D85"/>
              </a:solidFill>
            </a:ln>
          </c:spPr>
          <c:invertIfNegative val="0"/>
          <c:cat>
            <c:strRef>
              <c:f>DataSheet!$B$2:$B$2</c:f>
              <c:strCache>
                <c:ptCount val="1"/>
                <c:pt idx="0">
                  <c:v>2022</c:v>
                </c:pt>
              </c:strCache>
            </c:strRef>
          </c:cat>
          <c:val>
            <c:numRef>
              <c:f>DataSheet!$H$2:$H$2</c:f>
              <c:numCache>
                <c:formatCode>General</c:formatCode>
                <c:ptCount val="1"/>
                <c:pt idx="0">
                  <c:v>2.7174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612-4E81-A495-D5B1249C7F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in val="0"/>
        </c:scaling>
        <c:delete val="0"/>
        <c:axPos val="b"/>
        <c:numFmt formatCode="#,##0;#,##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percent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5 Highest score</c:v>
                </c:pt>
              </c:strCache>
            </c:strRef>
          </c:tx>
          <c:spPr>
            <a:solidFill>
              <a:srgbClr val="2E7D32"/>
            </a:solidFill>
            <a:ln>
              <a:solidFill>
                <a:srgbClr val="2E7D32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2023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69.932400000000001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0C-43BB-8159-CEE5147EDAAF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rgbClr val="83AA85"/>
            </a:solidFill>
            <a:ln>
              <a:solidFill>
                <a:srgbClr val="83AA85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2023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12.1622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0C-43BB-8159-CEE5147EDAAF}"/>
            </c:ext>
          </c:extLst>
        </c:ser>
        <c:ser>
          <c:idx val="2"/>
          <c:order val="2"/>
          <c:tx>
            <c:strRef>
              <c:f>DataSheet!$E$1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rgbClr val="D7D7D7"/>
            </a:solidFill>
            <a:ln>
              <a:solidFill>
                <a:srgbClr val="D7D7D7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00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2023</c:v>
                </c:pt>
              </c:strCache>
            </c:strRef>
          </c:cat>
          <c:val>
            <c:numRef>
              <c:f>DataSheet!$E$2:$E$2</c:f>
              <c:numCache>
                <c:formatCode>General</c:formatCode>
                <c:ptCount val="1"/>
                <c:pt idx="0">
                  <c:v>5.0675999999999997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30C-43BB-8159-CEE5147EDAAF}"/>
            </c:ext>
          </c:extLst>
        </c:ser>
        <c:ser>
          <c:idx val="3"/>
          <c:order val="3"/>
          <c:tx>
            <c:strRef>
              <c:f>DataSheet!$F$1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rgbClr val="C27697"/>
            </a:solidFill>
            <a:ln>
              <a:solidFill>
                <a:srgbClr val="C27697"/>
              </a:solidFill>
            </a:ln>
          </c:spPr>
          <c:invertIfNegative val="0"/>
          <c:cat>
            <c:strRef>
              <c:f>DataSheet!$B$2:$B$2</c:f>
              <c:strCache>
                <c:ptCount val="1"/>
                <c:pt idx="0">
                  <c:v>2023</c:v>
                </c:pt>
              </c:strCache>
            </c:strRef>
          </c:cat>
          <c:val>
            <c:numRef>
              <c:f>DataSheet!$F$2:$F$2</c:f>
              <c:numCache>
                <c:formatCode>General</c:formatCode>
                <c:ptCount val="1"/>
                <c:pt idx="0">
                  <c:v>1.0135000000000001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30C-43BB-8159-CEE5147EDAAF}"/>
            </c:ext>
          </c:extLst>
        </c:ser>
        <c:ser>
          <c:idx val="4"/>
          <c:order val="4"/>
          <c:tx>
            <c:strRef>
              <c:f>DataSheet!$G$1</c:f>
              <c:strCache>
                <c:ptCount val="1"/>
                <c:pt idx="0">
                  <c:v>1 Lowest score</c:v>
                </c:pt>
              </c:strCache>
            </c:strRef>
          </c:tx>
          <c:spPr>
            <a:solidFill>
              <a:srgbClr val="AD1457"/>
            </a:solidFill>
            <a:ln>
              <a:solidFill>
                <a:srgbClr val="AD1457"/>
              </a:solidFill>
            </a:ln>
          </c:spPr>
          <c:invertIfNegative val="0"/>
          <c:cat>
            <c:strRef>
              <c:f>DataSheet!$B$2:$B$2</c:f>
              <c:strCache>
                <c:ptCount val="1"/>
                <c:pt idx="0">
                  <c:v>2023</c:v>
                </c:pt>
              </c:strCache>
            </c:strRef>
          </c:cat>
          <c:val>
            <c:numRef>
              <c:f>DataSheet!$G$2:$G$2</c:f>
              <c:numCache>
                <c:formatCode>General</c:formatCode>
                <c:ptCount val="1"/>
                <c:pt idx="0">
                  <c:v>3.3784000000000001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30C-43BB-8159-CEE5147EDAAF}"/>
            </c:ext>
          </c:extLst>
        </c:ser>
        <c:ser>
          <c:idx val="5"/>
          <c:order val="5"/>
          <c:tx>
            <c:strRef>
              <c:f>DataSheet!$H$1</c:f>
              <c:strCache>
                <c:ptCount val="1"/>
                <c:pt idx="0">
                  <c:v>Don't know</c:v>
                </c:pt>
              </c:strCache>
            </c:strRef>
          </c:tx>
          <c:spPr>
            <a:solidFill>
              <a:srgbClr val="968D85"/>
            </a:solidFill>
            <a:ln>
              <a:solidFill>
                <a:srgbClr val="968D85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2023</c:v>
                </c:pt>
              </c:strCache>
            </c:strRef>
          </c:cat>
          <c:val>
            <c:numRef>
              <c:f>DataSheet!$H$2:$H$2</c:f>
              <c:numCache>
                <c:formatCode>General</c:formatCode>
                <c:ptCount val="1"/>
                <c:pt idx="0">
                  <c:v>8.4459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30C-43BB-8159-CEE5147EDA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in val="0"/>
        </c:scaling>
        <c:delete val="0"/>
        <c:axPos val="b"/>
        <c:numFmt formatCode="#,##0;#,##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percent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5 Highest score</c:v>
                </c:pt>
              </c:strCache>
            </c:strRef>
          </c:tx>
          <c:spPr>
            <a:solidFill>
              <a:srgbClr val="2E7D32"/>
            </a:solidFill>
            <a:ln>
              <a:solidFill>
                <a:srgbClr val="2E7D32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2022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62.125300000000003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60-40E3-90C0-3B3AE6D648B7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rgbClr val="83AA85"/>
            </a:solidFill>
            <a:ln>
              <a:solidFill>
                <a:srgbClr val="83AA85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2022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13.3515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460-40E3-90C0-3B3AE6D648B7}"/>
            </c:ext>
          </c:extLst>
        </c:ser>
        <c:ser>
          <c:idx val="2"/>
          <c:order val="2"/>
          <c:tx>
            <c:strRef>
              <c:f>DataSheet!$E$1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rgbClr val="D7D7D7"/>
            </a:solidFill>
            <a:ln>
              <a:solidFill>
                <a:srgbClr val="D7D7D7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00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2022</c:v>
                </c:pt>
              </c:strCache>
            </c:strRef>
          </c:cat>
          <c:val>
            <c:numRef>
              <c:f>DataSheet!$E$2:$E$2</c:f>
              <c:numCache>
                <c:formatCode>General</c:formatCode>
                <c:ptCount val="1"/>
                <c:pt idx="0">
                  <c:v>5.1771000000000003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460-40E3-90C0-3B3AE6D648B7}"/>
            </c:ext>
          </c:extLst>
        </c:ser>
        <c:ser>
          <c:idx val="3"/>
          <c:order val="3"/>
          <c:tx>
            <c:strRef>
              <c:f>DataSheet!$F$1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rgbClr val="C27697"/>
            </a:solidFill>
            <a:ln>
              <a:solidFill>
                <a:srgbClr val="C27697"/>
              </a:solidFill>
            </a:ln>
          </c:spPr>
          <c:invertIfNegative val="0"/>
          <c:cat>
            <c:strRef>
              <c:f>DataSheet!$B$2:$B$2</c:f>
              <c:strCache>
                <c:ptCount val="1"/>
                <c:pt idx="0">
                  <c:v>2022</c:v>
                </c:pt>
              </c:strCache>
            </c:strRef>
          </c:cat>
          <c:val>
            <c:numRef>
              <c:f>DataSheet!$F$2:$F$2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460-40E3-90C0-3B3AE6D648B7}"/>
            </c:ext>
          </c:extLst>
        </c:ser>
        <c:ser>
          <c:idx val="4"/>
          <c:order val="4"/>
          <c:tx>
            <c:strRef>
              <c:f>DataSheet!$G$1</c:f>
              <c:strCache>
                <c:ptCount val="1"/>
                <c:pt idx="0">
                  <c:v>1 Lowest score</c:v>
                </c:pt>
              </c:strCache>
            </c:strRef>
          </c:tx>
          <c:spPr>
            <a:solidFill>
              <a:srgbClr val="AD1457"/>
            </a:solidFill>
            <a:ln>
              <a:solidFill>
                <a:srgbClr val="AD1457"/>
              </a:solidFill>
            </a:ln>
          </c:spPr>
          <c:invertIfNegative val="0"/>
          <c:cat>
            <c:strRef>
              <c:f>DataSheet!$B$2:$B$2</c:f>
              <c:strCache>
                <c:ptCount val="1"/>
                <c:pt idx="0">
                  <c:v>2022</c:v>
                </c:pt>
              </c:strCache>
            </c:strRef>
          </c:cat>
          <c:val>
            <c:numRef>
              <c:f>DataSheet!$G$2:$G$2</c:f>
              <c:numCache>
                <c:formatCode>General</c:formatCode>
                <c:ptCount val="1"/>
                <c:pt idx="0">
                  <c:v>0.27250000000000002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460-40E3-90C0-3B3AE6D648B7}"/>
            </c:ext>
          </c:extLst>
        </c:ser>
        <c:ser>
          <c:idx val="5"/>
          <c:order val="5"/>
          <c:tx>
            <c:strRef>
              <c:f>DataSheet!$H$1</c:f>
              <c:strCache>
                <c:ptCount val="1"/>
                <c:pt idx="0">
                  <c:v>Don't know</c:v>
                </c:pt>
              </c:strCache>
            </c:strRef>
          </c:tx>
          <c:spPr>
            <a:solidFill>
              <a:srgbClr val="968D85"/>
            </a:solidFill>
            <a:ln>
              <a:solidFill>
                <a:srgbClr val="968D85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2022</c:v>
                </c:pt>
              </c:strCache>
            </c:strRef>
          </c:cat>
          <c:val>
            <c:numRef>
              <c:f>DataSheet!$H$2:$H$2</c:f>
              <c:numCache>
                <c:formatCode>General</c:formatCode>
                <c:ptCount val="1"/>
                <c:pt idx="0">
                  <c:v>19.073599999999999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460-40E3-90C0-3B3AE6D648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in val="0"/>
        </c:scaling>
        <c:delete val="0"/>
        <c:axPos val="b"/>
        <c:numFmt formatCode="#,##0;#,##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percent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5 Highest score</c:v>
                </c:pt>
              </c:strCache>
            </c:strRef>
          </c:tx>
          <c:spPr>
            <a:solidFill>
              <a:srgbClr val="2E7D32"/>
            </a:solidFill>
            <a:ln>
              <a:solidFill>
                <a:srgbClr val="2E7D32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2023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68.581100000000006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A5-492F-9018-F18A10E39E76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rgbClr val="83AA85"/>
            </a:solidFill>
            <a:ln>
              <a:solidFill>
                <a:srgbClr val="83AA85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2023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13.175700000000001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2A5-492F-9018-F18A10E39E76}"/>
            </c:ext>
          </c:extLst>
        </c:ser>
        <c:ser>
          <c:idx val="2"/>
          <c:order val="2"/>
          <c:tx>
            <c:strRef>
              <c:f>DataSheet!$E$1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rgbClr val="D7D7D7"/>
            </a:solidFill>
            <a:ln>
              <a:solidFill>
                <a:srgbClr val="D7D7D7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00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2023</c:v>
                </c:pt>
              </c:strCache>
            </c:strRef>
          </c:cat>
          <c:val>
            <c:numRef>
              <c:f>DataSheet!$E$2:$E$2</c:f>
              <c:numCache>
                <c:formatCode>General</c:formatCode>
                <c:ptCount val="1"/>
                <c:pt idx="0">
                  <c:v>4.7297000000000002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2A5-492F-9018-F18A10E39E76}"/>
            </c:ext>
          </c:extLst>
        </c:ser>
        <c:ser>
          <c:idx val="3"/>
          <c:order val="3"/>
          <c:tx>
            <c:strRef>
              <c:f>DataSheet!$F$1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rgbClr val="C27697"/>
            </a:solidFill>
            <a:ln>
              <a:solidFill>
                <a:srgbClr val="C27697"/>
              </a:solidFill>
            </a:ln>
          </c:spPr>
          <c:invertIfNegative val="0"/>
          <c:cat>
            <c:strRef>
              <c:f>DataSheet!$B$2:$B$2</c:f>
              <c:strCache>
                <c:ptCount val="1"/>
                <c:pt idx="0">
                  <c:v>2023</c:v>
                </c:pt>
              </c:strCache>
            </c:strRef>
          </c:cat>
          <c:val>
            <c:numRef>
              <c:f>DataSheet!$F$2:$F$2</c:f>
              <c:numCache>
                <c:formatCode>General</c:formatCode>
                <c:ptCount val="1"/>
                <c:pt idx="0">
                  <c:v>3.3784000000000001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2A5-492F-9018-F18A10E39E76}"/>
            </c:ext>
          </c:extLst>
        </c:ser>
        <c:ser>
          <c:idx val="4"/>
          <c:order val="4"/>
          <c:tx>
            <c:strRef>
              <c:f>DataSheet!$G$1</c:f>
              <c:strCache>
                <c:ptCount val="1"/>
                <c:pt idx="0">
                  <c:v>1 Lowest score</c:v>
                </c:pt>
              </c:strCache>
            </c:strRef>
          </c:tx>
          <c:spPr>
            <a:solidFill>
              <a:srgbClr val="AD1457"/>
            </a:solidFill>
            <a:ln>
              <a:solidFill>
                <a:srgbClr val="AD1457"/>
              </a:solidFill>
            </a:ln>
          </c:spPr>
          <c:invertIfNegative val="0"/>
          <c:cat>
            <c:strRef>
              <c:f>DataSheet!$B$2:$B$2</c:f>
              <c:strCache>
                <c:ptCount val="1"/>
                <c:pt idx="0">
                  <c:v>2023</c:v>
                </c:pt>
              </c:strCache>
            </c:strRef>
          </c:cat>
          <c:val>
            <c:numRef>
              <c:f>DataSheet!$G$2:$G$2</c:f>
              <c:numCache>
                <c:formatCode>General</c:formatCode>
                <c:ptCount val="1"/>
                <c:pt idx="0">
                  <c:v>4.3918999999999997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2A5-492F-9018-F18A10E39E76}"/>
            </c:ext>
          </c:extLst>
        </c:ser>
        <c:ser>
          <c:idx val="5"/>
          <c:order val="5"/>
          <c:tx>
            <c:strRef>
              <c:f>DataSheet!$H$1</c:f>
              <c:strCache>
                <c:ptCount val="1"/>
                <c:pt idx="0">
                  <c:v>Don't know</c:v>
                </c:pt>
              </c:strCache>
            </c:strRef>
          </c:tx>
          <c:spPr>
            <a:solidFill>
              <a:srgbClr val="968D85"/>
            </a:solidFill>
            <a:ln>
              <a:solidFill>
                <a:srgbClr val="968D85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2023</c:v>
                </c:pt>
              </c:strCache>
            </c:strRef>
          </c:cat>
          <c:val>
            <c:numRef>
              <c:f>DataSheet!$H$2:$H$2</c:f>
              <c:numCache>
                <c:formatCode>General</c:formatCode>
                <c:ptCount val="1"/>
                <c:pt idx="0">
                  <c:v>5.7431999999999999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2A5-492F-9018-F18A10E39E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in val="0"/>
        </c:scaling>
        <c:delete val="0"/>
        <c:axPos val="b"/>
        <c:numFmt formatCode="#,##0;#,##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0.25"/>
        </c:manualLayout>
      </c:layout>
      <c:barChart>
        <c:barDir val="bar"/>
        <c:grouping val="percent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5 Highest score</c:v>
                </c:pt>
              </c:strCache>
            </c:strRef>
          </c:tx>
          <c:spPr>
            <a:solidFill>
              <a:srgbClr val="2E7D32"/>
            </a:solidFill>
            <a:ln>
              <a:solidFill>
                <a:srgbClr val="2E7D32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2022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62.125300000000003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7C-4B96-96E4-9753E8AC32D1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rgbClr val="83AA85"/>
            </a:solidFill>
            <a:ln>
              <a:solidFill>
                <a:srgbClr val="83AA85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2022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14.4414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7C-4B96-96E4-9753E8AC32D1}"/>
            </c:ext>
          </c:extLst>
        </c:ser>
        <c:ser>
          <c:idx val="2"/>
          <c:order val="2"/>
          <c:tx>
            <c:strRef>
              <c:f>DataSheet!$E$1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rgbClr val="D7D7D7"/>
            </a:solidFill>
            <a:ln>
              <a:solidFill>
                <a:srgbClr val="D7D7D7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00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2022</c:v>
                </c:pt>
              </c:strCache>
            </c:strRef>
          </c:cat>
          <c:val>
            <c:numRef>
              <c:f>DataSheet!$E$2:$E$2</c:f>
              <c:numCache>
                <c:formatCode>General</c:formatCode>
                <c:ptCount val="1"/>
                <c:pt idx="0">
                  <c:v>4.6322000000000001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7C-4B96-96E4-9753E8AC32D1}"/>
            </c:ext>
          </c:extLst>
        </c:ser>
        <c:ser>
          <c:idx val="3"/>
          <c:order val="3"/>
          <c:tx>
            <c:strRef>
              <c:f>DataSheet!$F$1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rgbClr val="C27697"/>
            </a:solidFill>
            <a:ln>
              <a:solidFill>
                <a:srgbClr val="C27697"/>
              </a:solidFill>
            </a:ln>
          </c:spPr>
          <c:invertIfNegative val="0"/>
          <c:cat>
            <c:strRef>
              <c:f>DataSheet!$B$2:$B$2</c:f>
              <c:strCache>
                <c:ptCount val="1"/>
                <c:pt idx="0">
                  <c:v>2022</c:v>
                </c:pt>
              </c:strCache>
            </c:strRef>
          </c:cat>
          <c:val>
            <c:numRef>
              <c:f>DataSheet!$F$2:$F$2</c:f>
              <c:numCache>
                <c:formatCode>General</c:formatCode>
                <c:ptCount val="1"/>
                <c:pt idx="0">
                  <c:v>1.3624000000000001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C7C-4B96-96E4-9753E8AC32D1}"/>
            </c:ext>
          </c:extLst>
        </c:ser>
        <c:ser>
          <c:idx val="4"/>
          <c:order val="4"/>
          <c:tx>
            <c:strRef>
              <c:f>DataSheet!$G$1</c:f>
              <c:strCache>
                <c:ptCount val="1"/>
                <c:pt idx="0">
                  <c:v>1 Lowest score</c:v>
                </c:pt>
              </c:strCache>
            </c:strRef>
          </c:tx>
          <c:spPr>
            <a:solidFill>
              <a:srgbClr val="AD1457"/>
            </a:solidFill>
            <a:ln>
              <a:solidFill>
                <a:srgbClr val="AD1457"/>
              </a:solidFill>
            </a:ln>
          </c:spPr>
          <c:invertIfNegative val="0"/>
          <c:cat>
            <c:strRef>
              <c:f>DataSheet!$B$2:$B$2</c:f>
              <c:strCache>
                <c:ptCount val="1"/>
                <c:pt idx="0">
                  <c:v>2022</c:v>
                </c:pt>
              </c:strCache>
            </c:strRef>
          </c:cat>
          <c:val>
            <c:numRef>
              <c:f>DataSheet!$G$2:$G$2</c:f>
              <c:numCache>
                <c:formatCode>General</c:formatCode>
                <c:ptCount val="1"/>
                <c:pt idx="0">
                  <c:v>1.3624000000000001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C7C-4B96-96E4-9753E8AC32D1}"/>
            </c:ext>
          </c:extLst>
        </c:ser>
        <c:ser>
          <c:idx val="5"/>
          <c:order val="5"/>
          <c:tx>
            <c:strRef>
              <c:f>DataSheet!$H$1</c:f>
              <c:strCache>
                <c:ptCount val="1"/>
                <c:pt idx="0">
                  <c:v>Don't know</c:v>
                </c:pt>
              </c:strCache>
            </c:strRef>
          </c:tx>
          <c:spPr>
            <a:solidFill>
              <a:srgbClr val="968D85"/>
            </a:solidFill>
            <a:ln>
              <a:solidFill>
                <a:srgbClr val="968D85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2022</c:v>
                </c:pt>
              </c:strCache>
            </c:strRef>
          </c:cat>
          <c:val>
            <c:numRef>
              <c:f>DataSheet!$H$2:$H$2</c:f>
              <c:numCache>
                <c:formatCode>General</c:formatCode>
                <c:ptCount val="1"/>
                <c:pt idx="0">
                  <c:v>16.0763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C7C-4B96-96E4-9753E8AC32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in val="0"/>
        </c:scaling>
        <c:delete val="0"/>
        <c:axPos val="b"/>
        <c:numFmt formatCode="#,##0;#,##0" sourceLinked="0"/>
        <c:majorTickMark val="cross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legend>
      <c:legendPos val="b"/>
      <c:layout>
        <c:manualLayout>
          <c:xMode val="edge"/>
          <c:yMode val="edge"/>
          <c:x val="0"/>
          <c:y val="0.70835488735045171"/>
          <c:w val="1"/>
          <c:h val="0.75"/>
        </c:manualLayout>
      </c:layout>
      <c:overlay val="0"/>
      <c:spPr>
        <a:noFill/>
      </c:spPr>
      <c:txPr>
        <a:bodyPr/>
        <a:lstStyle/>
        <a:p>
          <a:pPr>
            <a:defRPr sz="900" spc="50"/>
          </a:pPr>
          <a:endParaRPr lang="en-US"/>
        </a:p>
      </c:txPr>
    </c:legend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Average</c:v>
                </c:pt>
              </c:strCache>
            </c:strRef>
          </c:tx>
          <c:spPr>
            <a:solidFill>
              <a:srgbClr val="83AA85"/>
            </a:solidFill>
            <a:ln>
              <a:solidFill>
                <a:srgbClr val="83AA85"/>
              </a:solidFill>
            </a:ln>
          </c:spPr>
          <c:invertIfNegative val="0"/>
          <c:cat>
            <c:strRef>
              <c:f>DataSheet!$C$1:$C$1</c:f>
              <c:strCache>
                <c:ptCount val="1"/>
                <c:pt idx="0">
                  <c:v>Average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4.3470789999999999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CD-447B-BA6F-35166B6182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.4907751999999999"/>
          <c:min val="0"/>
        </c:scaling>
        <c:delete val="0"/>
        <c:axPos val="b"/>
        <c:numFmt formatCode="#,##0.0;\-#,##0.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Average</c:v>
                </c:pt>
              </c:strCache>
            </c:strRef>
          </c:tx>
          <c:spPr>
            <a:solidFill>
              <a:srgbClr val="58945B"/>
            </a:solidFill>
            <a:ln>
              <a:solidFill>
                <a:srgbClr val="58945B"/>
              </a:solidFill>
            </a:ln>
          </c:spPr>
          <c:invertIfNegative val="0"/>
          <c:cat>
            <c:strRef>
              <c:f>DataSheet!$C$1:$C$1</c:f>
              <c:strCache>
                <c:ptCount val="1"/>
                <c:pt idx="0">
                  <c:v>Average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4.560886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C3-4136-BF12-235C20CCFE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.4907751999999999"/>
          <c:min val="0"/>
        </c:scaling>
        <c:delete val="0"/>
        <c:axPos val="b"/>
        <c:numFmt formatCode="#,##0.0;\-#,##0.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Average</c:v>
                </c:pt>
              </c:strCache>
            </c:strRef>
          </c:tx>
          <c:spPr>
            <a:solidFill>
              <a:srgbClr val="83AA85"/>
            </a:solidFill>
            <a:ln>
              <a:solidFill>
                <a:srgbClr val="83AA85"/>
              </a:solidFill>
            </a:ln>
          </c:spPr>
          <c:invertIfNegative val="0"/>
          <c:cat>
            <c:strRef>
              <c:f>DataSheet!$C$1:$C$1</c:f>
              <c:strCache>
                <c:ptCount val="1"/>
                <c:pt idx="0">
                  <c:v>Average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4.2433860000000001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B1-492B-9782-C21B634CEF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.4907751999999999"/>
          <c:min val="0"/>
        </c:scaling>
        <c:delete val="0"/>
        <c:axPos val="b"/>
        <c:numFmt formatCode="#,##0.0;\-#,##0.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Average</c:v>
                </c:pt>
              </c:strCache>
            </c:strRef>
          </c:tx>
          <c:spPr>
            <a:solidFill>
              <a:srgbClr val="58945B"/>
            </a:solidFill>
            <a:ln>
              <a:solidFill>
                <a:srgbClr val="58945B"/>
              </a:solidFill>
            </a:ln>
          </c:spPr>
          <c:invertIfNegative val="0"/>
          <c:cat>
            <c:strRef>
              <c:f>DataSheet!$C$1:$C$1</c:f>
              <c:strCache>
                <c:ptCount val="1"/>
                <c:pt idx="0">
                  <c:v>Average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4.5756459999999999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7D-4C94-AC03-054D4137FF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.4907751999999999"/>
          <c:min val="0"/>
        </c:scaling>
        <c:delete val="0"/>
        <c:axPos val="b"/>
        <c:numFmt formatCode="#,##0.0;\-#,##0.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0.5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Average</c:v>
                </c:pt>
              </c:strCache>
            </c:strRef>
          </c:tx>
          <c:spPr>
            <a:solidFill>
              <a:srgbClr val="58945B"/>
            </a:solidFill>
            <a:ln>
              <a:solidFill>
                <a:srgbClr val="58945B"/>
              </a:solidFill>
            </a:ln>
          </c:spPr>
          <c:invertIfNegative val="0"/>
          <c:cat>
            <c:strRef>
              <c:f>DataSheet!$C$1:$C$1</c:f>
              <c:strCache>
                <c:ptCount val="1"/>
                <c:pt idx="0">
                  <c:v>Average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4.4659500000000003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88-48B0-9912-195B650B16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.4907751999999999"/>
          <c:min val="0"/>
        </c:scaling>
        <c:delete val="0"/>
        <c:axPos val="b"/>
        <c:numFmt formatCode="#,##0.0;\-#,##0.0" sourceLinked="0"/>
        <c:majorTickMark val="cross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legend>
      <c:legendPos val="b"/>
      <c:overlay val="0"/>
      <c:spPr>
        <a:noFill/>
      </c:spPr>
      <c:txPr>
        <a:bodyPr/>
        <a:lstStyle/>
        <a:p>
          <a:pPr>
            <a:defRPr sz="900" spc="50"/>
          </a:pPr>
          <a:endParaRPr lang="en-US"/>
        </a:p>
      </c:txPr>
    </c:legend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Average</c:v>
                </c:pt>
              </c:strCache>
            </c:strRef>
          </c:tx>
          <c:spPr>
            <a:solidFill>
              <a:srgbClr val="B84577"/>
            </a:solidFill>
            <a:ln>
              <a:solidFill>
                <a:srgbClr val="B84577"/>
              </a:solidFill>
            </a:ln>
          </c:spPr>
          <c:invertIfNegative val="0"/>
          <c:cat>
            <c:strRef>
              <c:f>DataSheet!$C$1:$C$1</c:f>
              <c:strCache>
                <c:ptCount val="1"/>
                <c:pt idx="0">
                  <c:v>Average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3.5925929999999999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9F1-4422-BBE4-B0A5EE728E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.4857148000000002"/>
          <c:min val="0"/>
        </c:scaling>
        <c:delete val="0"/>
        <c:axPos val="b"/>
        <c:numFmt formatCode="#,##0.0;\-#,##0.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Average</c:v>
                </c:pt>
              </c:strCache>
            </c:strRef>
          </c:tx>
          <c:spPr>
            <a:solidFill>
              <a:srgbClr val="58945B"/>
            </a:solidFill>
            <a:ln>
              <a:solidFill>
                <a:srgbClr val="58945B"/>
              </a:solidFill>
            </a:ln>
          </c:spPr>
          <c:invertIfNegative val="0"/>
          <c:cat>
            <c:strRef>
              <c:f>DataSheet!$C$1:$C$1</c:f>
              <c:strCache>
                <c:ptCount val="1"/>
                <c:pt idx="0">
                  <c:v>Average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4.5714290000000002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3FC-4926-B4EF-7A31DCDB43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.4857148000000002"/>
          <c:min val="0"/>
        </c:scaling>
        <c:delete val="0"/>
        <c:axPos val="b"/>
        <c:numFmt formatCode="#,##0.0;\-#,##0.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Average</c:v>
                </c:pt>
              </c:strCache>
            </c:strRef>
          </c:tx>
          <c:spPr>
            <a:solidFill>
              <a:srgbClr val="B84577"/>
            </a:solidFill>
            <a:ln>
              <a:solidFill>
                <a:srgbClr val="B84577"/>
              </a:solidFill>
            </a:ln>
          </c:spPr>
          <c:invertIfNegative val="0"/>
          <c:cat>
            <c:strRef>
              <c:f>DataSheet!$C$1:$C$1</c:f>
              <c:strCache>
                <c:ptCount val="1"/>
                <c:pt idx="0">
                  <c:v>Average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3.5833330000000001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3B8-48A8-AAAC-58FF744DE0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.4857148000000002"/>
          <c:min val="0"/>
        </c:scaling>
        <c:delete val="0"/>
        <c:axPos val="b"/>
        <c:numFmt formatCode="#,##0.0;\-#,##0.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Average</c:v>
                </c:pt>
              </c:strCache>
            </c:strRef>
          </c:tx>
          <c:spPr>
            <a:solidFill>
              <a:srgbClr val="ADC1AE"/>
            </a:solidFill>
            <a:ln>
              <a:solidFill>
                <a:srgbClr val="ADC1AE"/>
              </a:solidFill>
            </a:ln>
          </c:spPr>
          <c:invertIfNegative val="0"/>
          <c:cat>
            <c:strRef>
              <c:f>DataSheet!$C$1:$C$1</c:f>
              <c:strCache>
                <c:ptCount val="1"/>
                <c:pt idx="0">
                  <c:v>Average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4.0370369999999998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449-4499-BD42-C31D688F05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.4857148000000002"/>
          <c:min val="0"/>
        </c:scaling>
        <c:delete val="0"/>
        <c:axPos val="b"/>
        <c:numFmt formatCode="#,##0.0;\-#,##0.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0.5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Average</c:v>
                </c:pt>
              </c:strCache>
            </c:strRef>
          </c:tx>
          <c:spPr>
            <a:solidFill>
              <a:srgbClr val="C27697"/>
            </a:solidFill>
            <a:ln>
              <a:solidFill>
                <a:srgbClr val="C27697"/>
              </a:solidFill>
            </a:ln>
          </c:spPr>
          <c:invertIfNegative val="0"/>
          <c:cat>
            <c:strRef>
              <c:f>DataSheet!$C$1:$C$1</c:f>
              <c:strCache>
                <c:ptCount val="1"/>
                <c:pt idx="0">
                  <c:v>Average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3.75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98-4272-BF56-15806D4058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.4857148000000002"/>
          <c:min val="0"/>
        </c:scaling>
        <c:delete val="0"/>
        <c:axPos val="b"/>
        <c:numFmt formatCode="#,##0.0;\-#,##0.0" sourceLinked="0"/>
        <c:majorTickMark val="cross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How well does your immediate supervisor communicate the company's goals and visions?</c:v>
                </c:pt>
              </c:strCache>
            </c:strRef>
          </c:tx>
          <c:spPr>
            <a:solidFill>
              <a:srgbClr val="1CADE4"/>
            </a:solidFill>
            <a:ln>
              <a:solidFill>
                <a:schemeClr val="accent1"/>
              </a:solidFill>
            </a:ln>
          </c:spPr>
          <c:invertIfNegative val="1"/>
          <c:dPt>
            <c:idx val="0"/>
            <c:invertIfNegative val="0"/>
            <c:bubble3D val="0"/>
            <c:spPr>
              <a:solidFill>
                <a:srgbClr val="83AA85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E1F7-4AF6-B866-2ABA284BD1E3}"/>
              </c:ext>
            </c:extLst>
          </c:dPt>
          <c:dPt>
            <c:idx val="1"/>
            <c:invertIfNegative val="0"/>
            <c:bubble3D val="0"/>
            <c:spPr>
              <a:solidFill>
                <a:srgbClr val="58945B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E1F7-4AF6-B866-2ABA284BD1E3}"/>
              </c:ext>
            </c:extLst>
          </c:dPt>
          <c:dPt>
            <c:idx val="2"/>
            <c:invertIfNegative val="0"/>
            <c:bubble3D val="0"/>
            <c:spPr>
              <a:solidFill>
                <a:srgbClr val="83AA85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E1F7-4AF6-B866-2ABA284BD1E3}"/>
              </c:ext>
            </c:extLst>
          </c:dPt>
          <c:dPt>
            <c:idx val="3"/>
            <c:invertIfNegative val="0"/>
            <c:bubble3D val="0"/>
            <c:spPr>
              <a:solidFill>
                <a:srgbClr val="58945B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7-E1F7-4AF6-B866-2ABA284BD1E3}"/>
              </c:ext>
            </c:extLst>
          </c:dPt>
          <c:dPt>
            <c:idx val="4"/>
            <c:invertIfNegative val="0"/>
            <c:bubble3D val="0"/>
            <c:spPr>
              <a:solidFill>
                <a:srgbClr val="58945B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9-E1F7-4AF6-B866-2ABA284BD1E3}"/>
              </c:ext>
            </c:extLst>
          </c:dPt>
          <c:dLbls>
            <c:numFmt formatCode="#,##0.0;\-#,##0.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DataSheet!$B$2:$B$6</c:f>
              <c:strCache>
                <c:ptCount val="5"/>
                <c:pt idx="0">
                  <c:v>How well does your immediate supervisor communicate the company's goals and visions?</c:v>
                </c:pt>
                <c:pt idx="1">
                  <c:v>To what extent does your supervisor provide clear guidelines and expectations?</c:v>
                </c:pt>
                <c:pt idx="2">
                  <c:v>How supportive and accessible do you find your supervisor when you need help or advice?</c:v>
                </c:pt>
                <c:pt idx="3">
                  <c:v>To what extent does your supervisor encourage your professional development?</c:v>
                </c:pt>
                <c:pt idx="4">
                  <c:v>How well does your supervisor handle conflicts and challenges within the team?</c:v>
                </c:pt>
              </c:strCache>
            </c:strRef>
          </c:cat>
          <c:val>
            <c:numRef>
              <c:f>DataSheet!$C$2:$C$6</c:f>
              <c:numCache>
                <c:formatCode>General</c:formatCode>
                <c:ptCount val="5"/>
                <c:pt idx="0">
                  <c:v>4.3470789999999999</c:v>
                </c:pt>
                <c:pt idx="1">
                  <c:v>4.560886</c:v>
                </c:pt>
                <c:pt idx="2">
                  <c:v>4.2433860000000001</c:v>
                </c:pt>
                <c:pt idx="3">
                  <c:v>4.5756459999999999</c:v>
                </c:pt>
                <c:pt idx="4">
                  <c:v>4.4659500000000003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chemeClr val="accent1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A-E1F7-4AF6-B866-2ABA284BD1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-27"/>
        <c:axId val="54877568"/>
        <c:axId val="46285952"/>
      </c:barChart>
      <c:catAx>
        <c:axId val="54877568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low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100" spc="50"/>
            </a:pPr>
            <a:endParaRPr lang="en-US"/>
          </a:p>
        </c:txPr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"/>
          <c:min val="1"/>
        </c:scaling>
        <c:delete val="0"/>
        <c:axPos val="b"/>
        <c:majorGridlines>
          <c:spPr>
            <a:ln w="9525">
              <a:solidFill>
                <a:srgbClr val="7F7F7F">
                  <a:alpha val="20000"/>
                </a:srgbClr>
              </a:solidFill>
              <a:round/>
            </a:ln>
            <a:effectLst/>
          </c:spPr>
        </c:majorGridlines>
        <c:numFmt formatCode="#,##0.0;\-#,##0.0" sourceLinked="0"/>
        <c:majorTickMark val="out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Average</c:v>
                </c:pt>
              </c:strCache>
            </c:strRef>
          </c:tx>
          <c:spPr>
            <a:solidFill>
              <a:srgbClr val="83AA85"/>
            </a:solidFill>
            <a:ln>
              <a:solidFill>
                <a:srgbClr val="83AA85"/>
              </a:solidFill>
            </a:ln>
          </c:spPr>
          <c:invertIfNegative val="0"/>
          <c:cat>
            <c:strRef>
              <c:f>DataSheet!$C$1:$C$1</c:f>
              <c:strCache>
                <c:ptCount val="1"/>
                <c:pt idx="0">
                  <c:v>Average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4.3470789999999999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9F5-4DDC-B2B8-1F56D3C5D9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"/>
          <c:min val="1"/>
        </c:scaling>
        <c:delete val="0"/>
        <c:axPos val="b"/>
        <c:numFmt formatCode="#,##0.0;\-#,##0.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Average</c:v>
                </c:pt>
              </c:strCache>
            </c:strRef>
          </c:tx>
          <c:spPr>
            <a:solidFill>
              <a:srgbClr val="58945B"/>
            </a:solidFill>
            <a:ln>
              <a:solidFill>
                <a:srgbClr val="58945B"/>
              </a:solidFill>
            </a:ln>
          </c:spPr>
          <c:invertIfNegative val="0"/>
          <c:cat>
            <c:strRef>
              <c:f>DataSheet!$C$1:$C$1</c:f>
              <c:strCache>
                <c:ptCount val="1"/>
                <c:pt idx="0">
                  <c:v>Average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B0A-40EC-B02A-C34EBF7D36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"/>
          <c:min val="1"/>
        </c:scaling>
        <c:delete val="0"/>
        <c:axPos val="b"/>
        <c:numFmt formatCode="#,##0.0;\-#,##0.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Average</c:v>
                </c:pt>
              </c:strCache>
            </c:strRef>
          </c:tx>
          <c:spPr>
            <a:solidFill>
              <a:srgbClr val="B84577"/>
            </a:solidFill>
            <a:ln>
              <a:solidFill>
                <a:srgbClr val="B84577"/>
              </a:solidFill>
            </a:ln>
          </c:spPr>
          <c:invertIfNegative val="0"/>
          <c:cat>
            <c:strRef>
              <c:f>DataSheet!$C$1:$C$1</c:f>
              <c:strCache>
                <c:ptCount val="1"/>
                <c:pt idx="0">
                  <c:v>Average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3.5925929999999999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5C2-4BAF-9680-126F425269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"/>
          <c:min val="1"/>
        </c:scaling>
        <c:delete val="0"/>
        <c:axPos val="b"/>
        <c:numFmt formatCode="#,##0.0;\-#,##0.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Average</c:v>
                </c:pt>
              </c:strCache>
            </c:strRef>
          </c:tx>
          <c:spPr>
            <a:solidFill>
              <a:srgbClr val="ADC1AE"/>
            </a:solidFill>
            <a:ln>
              <a:solidFill>
                <a:srgbClr val="ADC1AE"/>
              </a:solidFill>
            </a:ln>
          </c:spPr>
          <c:invertIfNegative val="0"/>
          <c:cat>
            <c:strRef>
              <c:f>DataSheet!$C$1:$C$1</c:f>
              <c:strCache>
                <c:ptCount val="1"/>
                <c:pt idx="0">
                  <c:v>Average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4.1842110000000003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8B5-401D-BE15-2830C24453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"/>
          <c:min val="1"/>
        </c:scaling>
        <c:delete val="0"/>
        <c:axPos val="b"/>
        <c:numFmt formatCode="#,##0.0;\-#,##0.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Average</c:v>
                </c:pt>
              </c:strCache>
            </c:strRef>
          </c:tx>
          <c:spPr>
            <a:solidFill>
              <a:srgbClr val="58945B"/>
            </a:solidFill>
            <a:ln>
              <a:solidFill>
                <a:srgbClr val="58945B"/>
              </a:solidFill>
            </a:ln>
          </c:spPr>
          <c:invertIfNegative val="0"/>
          <c:cat>
            <c:strRef>
              <c:f>DataSheet!$C$1:$C$1</c:f>
              <c:strCache>
                <c:ptCount val="1"/>
                <c:pt idx="0">
                  <c:v>Average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4.461538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E1-4FF0-ABE2-4E9CA2C5C6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"/>
          <c:min val="1"/>
        </c:scaling>
        <c:delete val="0"/>
        <c:axPos val="b"/>
        <c:numFmt formatCode="#,##0.0;\-#,##0.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Average</c:v>
                </c:pt>
              </c:strCache>
            </c:strRef>
          </c:tx>
          <c:spPr>
            <a:solidFill>
              <a:srgbClr val="ADC1AE"/>
            </a:solidFill>
            <a:ln>
              <a:solidFill>
                <a:srgbClr val="ADC1AE"/>
              </a:solidFill>
            </a:ln>
          </c:spPr>
          <c:invertIfNegative val="0"/>
          <c:cat>
            <c:strRef>
              <c:f>DataSheet!$C$1:$C$1</c:f>
              <c:strCache>
                <c:ptCount val="1"/>
                <c:pt idx="0">
                  <c:v>Average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4.1951219999999996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81-4C56-AABC-538FA5593C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"/>
          <c:min val="1"/>
        </c:scaling>
        <c:delete val="0"/>
        <c:axPos val="b"/>
        <c:numFmt formatCode="#,##0.0;\-#,##0.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0.5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Average</c:v>
                </c:pt>
              </c:strCache>
            </c:strRef>
          </c:tx>
          <c:spPr>
            <a:solidFill>
              <a:srgbClr val="58945B"/>
            </a:solidFill>
            <a:ln>
              <a:solidFill>
                <a:srgbClr val="58945B"/>
              </a:solidFill>
            </a:ln>
          </c:spPr>
          <c:invertIfNegative val="0"/>
          <c:cat>
            <c:strRef>
              <c:f>DataSheet!$C$1:$C$1</c:f>
              <c:strCache>
                <c:ptCount val="1"/>
                <c:pt idx="0">
                  <c:v>Average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4.4174759999999997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A73-4D27-9239-E1B0133B3F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"/>
          <c:min val="1"/>
        </c:scaling>
        <c:delete val="0"/>
        <c:axPos val="b"/>
        <c:numFmt formatCode="#,##0.0;\-#,##0.0" sourceLinked="0"/>
        <c:majorTickMark val="cross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Average</c:v>
                </c:pt>
              </c:strCache>
            </c:strRef>
          </c:tx>
          <c:spPr>
            <a:solidFill>
              <a:srgbClr val="58945B"/>
            </a:solidFill>
            <a:ln>
              <a:solidFill>
                <a:srgbClr val="58945B"/>
              </a:solidFill>
            </a:ln>
          </c:spPr>
          <c:invertIfNegative val="0"/>
          <c:cat>
            <c:strRef>
              <c:f>DataSheet!$C$1:$C$1</c:f>
              <c:strCache>
                <c:ptCount val="1"/>
                <c:pt idx="0">
                  <c:v>Average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4.5999999999999996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77C-4FD5-9554-B09683F7CE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"/>
          <c:min val="1"/>
        </c:scaling>
        <c:delete val="0"/>
        <c:axPos val="b"/>
        <c:numFmt formatCode="#,##0.0;\-#,##0.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Average</c:v>
                </c:pt>
              </c:strCache>
            </c:strRef>
          </c:tx>
          <c:spPr>
            <a:solidFill>
              <a:srgbClr val="ADC1AE"/>
            </a:solidFill>
            <a:ln>
              <a:solidFill>
                <a:srgbClr val="ADC1AE"/>
              </a:solidFill>
            </a:ln>
          </c:spPr>
          <c:invertIfNegative val="0"/>
          <c:cat>
            <c:strRef>
              <c:f>DataSheet!$C$1:$C$1</c:f>
              <c:strCache>
                <c:ptCount val="1"/>
                <c:pt idx="0">
                  <c:v>Average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4.1521739999999996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1DD-45C0-8021-E7714EA046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"/>
          <c:min val="1"/>
        </c:scaling>
        <c:delete val="0"/>
        <c:axPos val="b"/>
        <c:numFmt formatCode="#,##0.0;\-#,##0.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Average</c:v>
                </c:pt>
              </c:strCache>
            </c:strRef>
          </c:tx>
          <c:spPr>
            <a:solidFill>
              <a:srgbClr val="ADC1AE"/>
            </a:solidFill>
            <a:ln>
              <a:solidFill>
                <a:srgbClr val="ADC1AE"/>
              </a:solidFill>
            </a:ln>
          </c:spPr>
          <c:invertIfNegative val="0"/>
          <c:cat>
            <c:strRef>
              <c:f>DataSheet!$C$1:$C$1</c:f>
              <c:strCache>
                <c:ptCount val="1"/>
                <c:pt idx="0">
                  <c:v>Average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4.1267610000000001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48D-48E0-805E-089383F9D0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"/>
          <c:min val="1"/>
        </c:scaling>
        <c:delete val="0"/>
        <c:axPos val="b"/>
        <c:numFmt formatCode="#,##0.0;\-#,##0.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Average</c:v>
                </c:pt>
              </c:strCache>
            </c:strRef>
          </c:tx>
          <c:spPr>
            <a:solidFill>
              <a:srgbClr val="83AA85"/>
            </a:solidFill>
            <a:ln>
              <a:solidFill>
                <a:srgbClr val="83AA85"/>
              </a:solidFill>
            </a:ln>
          </c:spPr>
          <c:invertIfNegative val="0"/>
          <c:cat>
            <c:strRef>
              <c:f>DataSheet!$C$1:$C$1</c:f>
              <c:strCache>
                <c:ptCount val="1"/>
                <c:pt idx="0">
                  <c:v>Average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4.3137249999999998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B9-4968-9E94-29C4384DAF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"/>
          <c:min val="1"/>
        </c:scaling>
        <c:delete val="0"/>
        <c:axPos val="b"/>
        <c:numFmt formatCode="#,##0.0;\-#,##0.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Average</c:v>
                </c:pt>
              </c:strCache>
            </c:strRef>
          </c:tx>
          <c:spPr>
            <a:solidFill>
              <a:srgbClr val="58945B"/>
            </a:solidFill>
            <a:ln>
              <a:solidFill>
                <a:srgbClr val="58945B"/>
              </a:solidFill>
            </a:ln>
          </c:spPr>
          <c:invertIfNegative val="0"/>
          <c:cat>
            <c:strRef>
              <c:f>DataSheet!$C$1:$C$1</c:f>
              <c:strCache>
                <c:ptCount val="1"/>
                <c:pt idx="0">
                  <c:v>Average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4.5625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688-4007-9F10-14F093E05E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"/>
          <c:min val="1"/>
        </c:scaling>
        <c:delete val="0"/>
        <c:axPos val="b"/>
        <c:numFmt formatCode="#,##0.0;\-#,##0.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Average</c:v>
                </c:pt>
              </c:strCache>
            </c:strRef>
          </c:tx>
          <c:spPr>
            <a:solidFill>
              <a:srgbClr val="58945B"/>
            </a:solidFill>
            <a:ln>
              <a:solidFill>
                <a:srgbClr val="58945B"/>
              </a:solidFill>
            </a:ln>
          </c:spPr>
          <c:invertIfNegative val="0"/>
          <c:cat>
            <c:strRef>
              <c:f>DataSheet!$C$1:$C$1</c:f>
              <c:strCache>
                <c:ptCount val="1"/>
                <c:pt idx="0">
                  <c:v>Average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4.4375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32-413B-B346-9942FAC295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"/>
          <c:min val="1"/>
        </c:scaling>
        <c:delete val="0"/>
        <c:axPos val="b"/>
        <c:numFmt formatCode="#,##0.0;\-#,##0.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Average</c:v>
                </c:pt>
              </c:strCache>
            </c:strRef>
          </c:tx>
          <c:spPr>
            <a:solidFill>
              <a:srgbClr val="2E7D32"/>
            </a:solidFill>
            <a:ln>
              <a:solidFill>
                <a:srgbClr val="2E7D32"/>
              </a:solidFill>
            </a:ln>
          </c:spPr>
          <c:invertIfNegative val="0"/>
          <c:cat>
            <c:strRef>
              <c:f>DataSheet!$C$1:$C$1</c:f>
              <c:strCache>
                <c:ptCount val="1"/>
                <c:pt idx="0">
                  <c:v>Average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4.9090910000000001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2B2-4177-A7E1-600FBD9431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"/>
          <c:min val="1"/>
        </c:scaling>
        <c:delete val="0"/>
        <c:axPos val="b"/>
        <c:numFmt formatCode="#,##0.0;\-#,##0.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Average</c:v>
                </c:pt>
              </c:strCache>
            </c:strRef>
          </c:tx>
          <c:spPr>
            <a:solidFill>
              <a:srgbClr val="83AA85"/>
            </a:solidFill>
            <a:ln>
              <a:solidFill>
                <a:srgbClr val="83AA85"/>
              </a:solidFill>
            </a:ln>
          </c:spPr>
          <c:invertIfNegative val="0"/>
          <c:cat>
            <c:strRef>
              <c:f>DataSheet!$C$1:$C$1</c:f>
              <c:strCache>
                <c:ptCount val="1"/>
                <c:pt idx="0">
                  <c:v>Average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4.2138730000000004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8FE-475C-A902-80D9773079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"/>
          <c:min val="1"/>
        </c:scaling>
        <c:delete val="0"/>
        <c:axPos val="b"/>
        <c:numFmt formatCode="#,##0.0;\-#,##0.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Average</c:v>
                </c:pt>
              </c:strCache>
            </c:strRef>
          </c:tx>
          <c:spPr>
            <a:solidFill>
              <a:srgbClr val="58945B"/>
            </a:solidFill>
            <a:ln>
              <a:solidFill>
                <a:srgbClr val="58945B"/>
              </a:solidFill>
            </a:ln>
          </c:spPr>
          <c:invertIfNegative val="0"/>
          <c:cat>
            <c:strRef>
              <c:f>DataSheet!$C$1:$C$1</c:f>
              <c:strCache>
                <c:ptCount val="1"/>
                <c:pt idx="0">
                  <c:v>Average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4.5760870000000002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A5-424F-8BD6-947C24224D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"/>
          <c:min val="1"/>
        </c:scaling>
        <c:delete val="0"/>
        <c:axPos val="b"/>
        <c:numFmt formatCode="#,##0.0;\-#,##0.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0.5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Average</c:v>
                </c:pt>
              </c:strCache>
            </c:strRef>
          </c:tx>
          <c:spPr>
            <a:solidFill>
              <a:srgbClr val="58945B"/>
            </a:solidFill>
            <a:ln>
              <a:solidFill>
                <a:srgbClr val="58945B"/>
              </a:solidFill>
            </a:ln>
          </c:spPr>
          <c:invertIfNegative val="0"/>
          <c:cat>
            <c:strRef>
              <c:f>DataSheet!$C$1:$C$1</c:f>
              <c:strCache>
                <c:ptCount val="1"/>
                <c:pt idx="0">
                  <c:v>Average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4.45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0BF-4AAD-ADD4-5558D97B55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"/>
          <c:min val="1"/>
        </c:scaling>
        <c:delete val="0"/>
        <c:axPos val="b"/>
        <c:numFmt formatCode="#,##0.0;\-#,##0.0" sourceLinked="0"/>
        <c:majorTickMark val="cross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Average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dLbl>
              <c:idx val="4"/>
              <c:numFmt formatCode="#,##0.0;\-#,##0.0" sourceLinked="0"/>
              <c:spPr/>
              <c:txPr>
                <a:bodyPr tIns="0" bIns="0"/>
                <a:lstStyle/>
                <a:p>
                  <a:pPr>
                    <a:defRPr sz="900" spc="50">
                      <a:solidFill>
                        <a:srgbClr val="DF6C55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B291-4E3E-9D62-7AA56DBD8A79}"/>
                </c:ext>
              </c:extLst>
            </c:dLbl>
            <c:dLbl>
              <c:idx val="8"/>
              <c:numFmt formatCode="#,##0.0;\-#,##0.0" sourceLinked="0"/>
              <c:spPr/>
              <c:txPr>
                <a:bodyPr tIns="0" bIns="0"/>
                <a:lstStyle/>
                <a:p>
                  <a:pPr>
                    <a:defRPr sz="900" spc="50">
                      <a:solidFill>
                        <a:srgbClr val="71B6DA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B291-4E3E-9D62-7AA56DBD8A79}"/>
                </c:ext>
              </c:extLst>
            </c:dLbl>
            <c:dLbl>
              <c:idx val="10"/>
              <c:numFmt formatCode="#,##0.0;\-#,##0.0" sourceLinked="0"/>
              <c:spPr/>
              <c:txPr>
                <a:bodyPr tIns="0" bIns="0"/>
                <a:lstStyle/>
                <a:p>
                  <a:pPr>
                    <a:defRPr sz="900" spc="50">
                      <a:solidFill>
                        <a:srgbClr val="71B6DA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B291-4E3E-9D62-7AA56DBD8A79}"/>
                </c:ext>
              </c:extLst>
            </c:dLbl>
            <c:numFmt formatCode="#,##0.0;\-#,##0.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multiLvlStrRef>
              <c:f>DataSheet!$A$2:$B$13</c:f>
              <c:multiLvlStrCache>
                <c:ptCount val="12"/>
                <c:lvl>
                  <c:pt idx="0">
                    <c:v>male</c:v>
                  </c:pt>
                  <c:pt idx="1">
                    <c:v>female</c:v>
                  </c:pt>
                  <c:pt idx="2">
                    <c:v>18-24</c:v>
                  </c:pt>
                  <c:pt idx="3">
                    <c:v>25-30</c:v>
                  </c:pt>
                  <c:pt idx="4">
                    <c:v>31-35</c:v>
                  </c:pt>
                  <c:pt idx="5">
                    <c:v>36-40</c:v>
                  </c:pt>
                  <c:pt idx="6">
                    <c:v>41-50</c:v>
                  </c:pt>
                  <c:pt idx="7">
                    <c:v>51-60</c:v>
                  </c:pt>
                  <c:pt idx="8">
                    <c:v>&gt;60</c:v>
                  </c:pt>
                  <c:pt idx="9">
                    <c:v>Full-time (100%-90%)</c:v>
                  </c:pt>
                  <c:pt idx="10">
                    <c:v>Part-time (90% - 50%)</c:v>
                  </c:pt>
                  <c:pt idx="11">
                    <c:v>Less than part-time</c:v>
                  </c:pt>
                </c:lvl>
                <c:lvl>
                  <c:pt idx="0">
                    <c:v>Gender</c:v>
                  </c:pt>
                  <c:pt idx="2">
                    <c:v>Age</c:v>
                  </c:pt>
                  <c:pt idx="9">
                    <c:v>Empl. Rate</c:v>
                  </c:pt>
                </c:lvl>
              </c:multiLvlStrCache>
            </c:multiLvlStrRef>
          </c:cat>
          <c:val>
            <c:numRef>
              <c:f>DataSheet!$C$2:$C$13</c:f>
              <c:numCache>
                <c:formatCode>General</c:formatCode>
                <c:ptCount val="12"/>
                <c:pt idx="0">
                  <c:v>4.1951219999999996</c:v>
                </c:pt>
                <c:pt idx="1">
                  <c:v>4.4174759999999997</c:v>
                </c:pt>
                <c:pt idx="2">
                  <c:v>4.5999999999999996</c:v>
                </c:pt>
                <c:pt idx="3">
                  <c:v>4.1521739999999996</c:v>
                </c:pt>
                <c:pt idx="4">
                  <c:v>4.1267610000000001</c:v>
                </c:pt>
                <c:pt idx="5">
                  <c:v>4.3137249999999998</c:v>
                </c:pt>
                <c:pt idx="6">
                  <c:v>4.5625</c:v>
                </c:pt>
                <c:pt idx="7">
                  <c:v>4.4375</c:v>
                </c:pt>
                <c:pt idx="8">
                  <c:v>4.9090910000000001</c:v>
                </c:pt>
                <c:pt idx="9">
                  <c:v>4.2138730000000004</c:v>
                </c:pt>
                <c:pt idx="10">
                  <c:v>4.5760870000000002</c:v>
                </c:pt>
                <c:pt idx="11">
                  <c:v>4.45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291-4E3E-9D62-7AA56DBD8A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-27"/>
        <c:axId val="54877568"/>
        <c:axId val="46285952"/>
      </c:barChart>
      <c:catAx>
        <c:axId val="548775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100" spc="50"/>
            </a:pPr>
            <a:endParaRPr lang="en-US"/>
          </a:p>
        </c:txPr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"/>
          <c:min val="1"/>
        </c:scaling>
        <c:delete val="0"/>
        <c:axPos val="l"/>
        <c:majorGridlines>
          <c:spPr>
            <a:ln w="9525">
              <a:solidFill>
                <a:srgbClr val="7F7F7F">
                  <a:alpha val="20000"/>
                </a:srgbClr>
              </a:solidFill>
              <a:round/>
            </a:ln>
            <a:effectLst/>
          </c:spPr>
        </c:majorGridlines>
        <c:numFmt formatCode="#,##0.0;\-#,##0.0" sourceLinked="0"/>
        <c:majorTickMark val="out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in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Meetings</c:v>
                </c:pt>
              </c:strCache>
            </c:strRef>
          </c:tx>
          <c:spPr>
            <a:solidFill>
              <a:srgbClr val="1CADE4"/>
            </a:solidFill>
            <a:ln>
              <a:solidFill>
                <a:schemeClr val="accent1"/>
              </a:solidFill>
            </a:ln>
          </c:spPr>
          <c:invertIfNegative val="1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99D8-4FFB-BC97-469BD04947AF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99D8-4FFB-BC97-469BD04947A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99D8-4FFB-BC97-469BD04947AF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7-99D8-4FFB-BC97-469BD04947AF}"/>
              </c:ext>
            </c:extLst>
          </c:dPt>
          <c:dLbls>
            <c:numFmt formatCode="#,##0%;#,##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DataSheet!$B$2:$B$5</c:f>
              <c:strCache>
                <c:ptCount val="4"/>
                <c:pt idx="0">
                  <c:v>0-2 hours per week</c:v>
                </c:pt>
                <c:pt idx="1">
                  <c:v>3-6 hours per week</c:v>
                </c:pt>
                <c:pt idx="2">
                  <c:v>7-10 hours per week</c:v>
                </c:pt>
                <c:pt idx="3">
                  <c:v>More than 10 hours per week</c:v>
                </c:pt>
              </c:strCache>
            </c:strRef>
          </c:cat>
          <c:val>
            <c:numRef>
              <c:f>DataSheet!$C$2:$C$5</c:f>
              <c:numCache>
                <c:formatCode>General</c:formatCode>
                <c:ptCount val="4"/>
                <c:pt idx="0">
                  <c:v>0.17241400000000001</c:v>
                </c:pt>
                <c:pt idx="1">
                  <c:v>0.317241</c:v>
                </c:pt>
                <c:pt idx="2">
                  <c:v>0.210345</c:v>
                </c:pt>
                <c:pt idx="3">
                  <c:v>0.3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chemeClr val="accent1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8-99D8-4FFB-BC97-469BD04947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-27"/>
        <c:axId val="54877568"/>
        <c:axId val="46285952"/>
      </c:barChart>
      <c:catAx>
        <c:axId val="54877568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low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100" spc="50"/>
            </a:pPr>
            <a:endParaRPr lang="en-US"/>
          </a:p>
        </c:txPr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0.36724099999999998"/>
          <c:min val="0"/>
        </c:scaling>
        <c:delete val="0"/>
        <c:axPos val="b"/>
        <c:majorGridlines>
          <c:spPr>
            <a:ln w="9525">
              <a:solidFill>
                <a:srgbClr val="7F7F7F">
                  <a:alpha val="20000"/>
                </a:srgbClr>
              </a:solidFill>
              <a:round/>
            </a:ln>
            <a:effectLst/>
          </c:spPr>
        </c:majorGridlines>
        <c:numFmt formatCode="#,##0%;#,##0%" sourceLinked="0"/>
        <c:majorTickMark val="out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in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73CA0-2862-8E4E-8736-AEA74F929720}" type="datetimeFigureOut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2024-02-09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1FAAFA-8BCD-E24D-AE8B-994392D13A5F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03538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73CA0-2862-8E4E-8736-AEA74F929720}" type="datetimeFigureOut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2024-02-09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1FAAFA-8BCD-E24D-AE8B-994392D13A5F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2042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73CA0-2862-8E4E-8736-AEA74F929720}" type="datetimeFigureOut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2024-02-09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1FAAFA-8BCD-E24D-AE8B-994392D13A5F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40038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73CA0-2862-8E4E-8736-AEA74F929720}" type="datetimeFigureOut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2024-02-09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1FAAFA-8BCD-E24D-AE8B-994392D13A5F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1206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73CA0-2862-8E4E-8736-AEA74F929720}" type="datetimeFigureOut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2024-02-09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1FAAFA-8BCD-E24D-AE8B-994392D13A5F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3606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73CA0-2862-8E4E-8736-AEA74F929720}" type="datetimeFigureOut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2024-02-09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1FAAFA-8BCD-E24D-AE8B-994392D13A5F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4795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73CA0-2862-8E4E-8736-AEA74F929720}" type="datetimeFigureOut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2024-02-09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1FAAFA-8BCD-E24D-AE8B-994392D13A5F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3374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73CA0-2862-8E4E-8736-AEA74F929720}" type="datetimeFigureOut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2024-02-09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1FAAFA-8BCD-E24D-AE8B-994392D13A5F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09849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73CA0-2862-8E4E-8736-AEA74F929720}" type="datetimeFigureOut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2024-02-09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1FAAFA-8BCD-E24D-AE8B-994392D13A5F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96262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73CA0-2862-8E4E-8736-AEA74F929720}" type="datetimeFigureOut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2024-02-09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1FAAFA-8BCD-E24D-AE8B-994392D13A5F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6624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73CA0-2862-8E4E-8736-AEA74F929720}" type="datetimeFigureOut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2024-02-09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1FAAFA-8BCD-E24D-AE8B-994392D13A5F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88114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_Rubrik och 3x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datum 3">
            <a:extLst>
              <a:ext uri="{FF2B5EF4-FFF2-40B4-BE49-F238E27FC236}">
                <a16:creationId xmlns:a16="http://schemas.microsoft.com/office/drawing/2014/main" id="{B036C1FF-FCC9-B342-A8F5-F69975993A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038225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73CA0-2862-8E4E-8736-AEA74F929720}" type="datetimeFigureOut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2024-02-09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9" name="Platshållare för sidfot 4">
            <a:extLst>
              <a:ext uri="{FF2B5EF4-FFF2-40B4-BE49-F238E27FC236}">
                <a16:creationId xmlns:a16="http://schemas.microsoft.com/office/drawing/2014/main" id="{B98E47C0-4C77-AE40-B70B-5AA3E34EB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2" y="6356350"/>
            <a:ext cx="6696073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10" name="Platshållare för bildnummer 5">
            <a:extLst>
              <a:ext uri="{FF2B5EF4-FFF2-40B4-BE49-F238E27FC236}">
                <a16:creationId xmlns:a16="http://schemas.microsoft.com/office/drawing/2014/main" id="{8AADA5A1-23F4-2A45-BA05-5ADA6EA98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81201" y="6356350"/>
            <a:ext cx="1038226" cy="365125"/>
          </a:xfrm>
        </p:spPr>
        <p:txBody>
          <a:bodyPr/>
          <a:lstStyle>
            <a:lvl1pPr algn="l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1FAAFA-8BCD-E24D-AE8B-994392D13A5F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D5CE81E-4021-43E3-B84C-003860116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97F87DB-8926-43C0-B940-EDDB8DF4B91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837055"/>
            <a:ext cx="10515600" cy="410876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562341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ubrik 1">
            <a:extLst>
              <a:ext uri="{FF2B5EF4-FFF2-40B4-BE49-F238E27FC236}">
                <a16:creationId xmlns:a16="http://schemas.microsoft.com/office/drawing/2014/main" id="{A47E7768-2FD2-F545-9EF0-53BF283B7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71563"/>
            <a:ext cx="10515600" cy="2852737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18" name="Platshållare för text 2">
            <a:extLst>
              <a:ext uri="{FF2B5EF4-FFF2-40B4-BE49-F238E27FC236}">
                <a16:creationId xmlns:a16="http://schemas.microsoft.com/office/drawing/2014/main" id="{44BE9419-3AEC-C543-8EE3-FC2FC5743F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951289"/>
            <a:ext cx="10515600" cy="1306466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9" name="Platshållare för datum 3">
            <a:extLst>
              <a:ext uri="{FF2B5EF4-FFF2-40B4-BE49-F238E27FC236}">
                <a16:creationId xmlns:a16="http://schemas.microsoft.com/office/drawing/2014/main" id="{C576A761-7B14-BD4F-8CF9-F09561E269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038225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73CA0-2862-8E4E-8736-AEA74F929720}" type="datetimeFigureOut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2024-02-09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0" name="Platshållare för sidfot 4">
            <a:extLst>
              <a:ext uri="{FF2B5EF4-FFF2-40B4-BE49-F238E27FC236}">
                <a16:creationId xmlns:a16="http://schemas.microsoft.com/office/drawing/2014/main" id="{5A8176C3-5F62-AE45-9D33-479A71B74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2" y="6356350"/>
            <a:ext cx="6696073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1" name="Platshållare för bildnummer 5">
            <a:extLst>
              <a:ext uri="{FF2B5EF4-FFF2-40B4-BE49-F238E27FC236}">
                <a16:creationId xmlns:a16="http://schemas.microsoft.com/office/drawing/2014/main" id="{128F2246-C6D9-D34A-8312-9524B11E7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81201" y="6356350"/>
            <a:ext cx="1038226" cy="365125"/>
          </a:xfrm>
        </p:spPr>
        <p:txBody>
          <a:bodyPr/>
          <a:lstStyle>
            <a:lvl1pPr algn="l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1FAAFA-8BCD-E24D-AE8B-994392D13A5F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33543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4CB51F6-8EA8-294E-9E83-EC920D8628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Agenda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A14836F-C94C-E34D-8DD8-1CF5A50CFB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889715" y="1825625"/>
            <a:ext cx="6464085" cy="4351338"/>
          </a:xfr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lvl="0"/>
            <a:r>
              <a:rPr lang="sv-SE"/>
              <a:t>Ändra text på sidrubrik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/>
              <a:t>Ändra text på sidrubrik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/>
              <a:t>Ändra text på sidrubrik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/>
              <a:t>Ändra text på sidrubrik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/>
              <a:t>Ändra text på sidrubrik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/>
              <a:t>Ändra text på sidrubrik</a:t>
            </a:r>
          </a:p>
          <a:p>
            <a:pPr lvl="0"/>
            <a:endParaRPr lang="sv-SE"/>
          </a:p>
          <a:p>
            <a:pPr lvl="0"/>
            <a:endParaRPr lang="sv-SE"/>
          </a:p>
        </p:txBody>
      </p:sp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565D070A-7EF9-4E3C-A78B-5620F331ED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825625"/>
            <a:ext cx="3888783" cy="4351338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4762081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Översi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18061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661D25CF-5413-4949-A54A-8716608406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58050" y="2000250"/>
            <a:ext cx="4667250" cy="3398837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0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Date Placeholder 3">
            <a:extLst>
              <a:ext uri="{FF2B5EF4-FFF2-40B4-BE49-F238E27FC236}">
                <a16:creationId xmlns:a16="http://schemas.microsoft.com/office/drawing/2014/main" id="{224E3A4F-8479-4D38-A6D4-85F0883F37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73CA0-2862-8E4E-8736-AEA74F929720}" type="datetimeFigureOut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2024-02-09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36" name="Slide Number Placeholder 5">
            <a:extLst>
              <a:ext uri="{FF2B5EF4-FFF2-40B4-BE49-F238E27FC236}">
                <a16:creationId xmlns:a16="http://schemas.microsoft.com/office/drawing/2014/main" id="{D5A5341A-4863-40E8-8B9A-FB4E719257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1FAAFA-8BCD-E24D-AE8B-994392D13A5F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D2FED0-CD95-48B0-B54A-1F64F952C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513" y="876299"/>
            <a:ext cx="5181486" cy="2242441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7200">
                <a:solidFill>
                  <a:schemeClr val="accent2">
                    <a:lumMod val="50000"/>
                  </a:schemeClr>
                </a:solidFill>
                <a:ea typeface="+mn-ea"/>
                <a:cs typeface="+mn-cs"/>
              </a:defRPr>
            </a:lvl1pPr>
          </a:lstStyle>
          <a:p>
            <a:pPr marL="0" lvl="0" indent="0">
              <a:lnSpc>
                <a:spcPts val="6500"/>
              </a:lnSpc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8EF5E91-A275-4181-9C62-BC0773AD0512}"/>
              </a:ext>
            </a:extLst>
          </p:cNvPr>
          <p:cNvCxnSpPr>
            <a:cxnSpLocks/>
          </p:cNvCxnSpPr>
          <p:nvPr/>
        </p:nvCxnSpPr>
        <p:spPr>
          <a:xfrm>
            <a:off x="1028700" y="457211"/>
            <a:ext cx="1142999" cy="0"/>
          </a:xfrm>
          <a:prstGeom prst="line">
            <a:avLst/>
          </a:prstGeom>
          <a:ln w="158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60290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73CA0-2862-8E4E-8736-AEA74F929720}" type="datetimeFigureOut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2024-02-09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1FAAFA-8BCD-E24D-AE8B-994392D13A5F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6602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6" r:id="rId2"/>
    <p:sldLayoutId id="2147483653" r:id="rId3"/>
    <p:sldLayoutId id="2147483663" r:id="rId4"/>
    <p:sldLayoutId id="2147483660" r:id="rId5"/>
    <p:sldLayoutId id="2147483658" r:id="rId6"/>
    <p:sldLayoutId id="2147483654" r:id="rId7"/>
    <p:sldLayoutId id="2147483651" r:id="rId8"/>
    <p:sldLayoutId id="2147483664" r:id="rId9"/>
    <p:sldLayoutId id="2147483662" r:id="rId10"/>
    <p:sldLayoutId id="2147483659" r:id="rId11"/>
    <p:sldLayoutId id="2147483655" r:id="rId12"/>
    <p:sldLayoutId id="2147483652" r:id="rId13"/>
    <p:sldLayoutId id="2147483665" r:id="rId14"/>
    <p:sldLayoutId id="2147483661" r:id="rId15"/>
    <p:sldLayoutId id="2147483666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researchautomators.com/powerpoint-reports/" TargetMode="Externa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9.xml"/><Relationship Id="rId3" Type="http://schemas.openxmlformats.org/officeDocument/2006/relationships/chart" Target="../charts/chart4.xml"/><Relationship Id="rId7" Type="http://schemas.openxmlformats.org/officeDocument/2006/relationships/chart" Target="../charts/chart8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7.xml"/><Relationship Id="rId11" Type="http://schemas.openxmlformats.org/officeDocument/2006/relationships/chart" Target="../charts/chart12.xml"/><Relationship Id="rId5" Type="http://schemas.openxmlformats.org/officeDocument/2006/relationships/chart" Target="../charts/chart6.xml"/><Relationship Id="rId10" Type="http://schemas.openxmlformats.org/officeDocument/2006/relationships/chart" Target="../charts/chart11.xml"/><Relationship Id="rId4" Type="http://schemas.openxmlformats.org/officeDocument/2006/relationships/chart" Target="../charts/chart5.xml"/><Relationship Id="rId9" Type="http://schemas.openxmlformats.org/officeDocument/2006/relationships/chart" Target="../charts/char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7.xml"/><Relationship Id="rId5" Type="http://schemas.openxmlformats.org/officeDocument/2006/relationships/chart" Target="../charts/chart16.xml"/><Relationship Id="rId4" Type="http://schemas.openxmlformats.org/officeDocument/2006/relationships/chart" Target="../charts/char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2.xml"/><Relationship Id="rId5" Type="http://schemas.openxmlformats.org/officeDocument/2006/relationships/chart" Target="../charts/chart21.xml"/><Relationship Id="rId4" Type="http://schemas.openxmlformats.org/officeDocument/2006/relationships/chart" Target="../charts/chart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0.xml"/><Relationship Id="rId13" Type="http://schemas.openxmlformats.org/officeDocument/2006/relationships/chart" Target="../charts/chart35.xml"/><Relationship Id="rId18" Type="http://schemas.openxmlformats.org/officeDocument/2006/relationships/chart" Target="../charts/chart40.xml"/><Relationship Id="rId3" Type="http://schemas.openxmlformats.org/officeDocument/2006/relationships/chart" Target="../charts/chart25.xml"/><Relationship Id="rId7" Type="http://schemas.openxmlformats.org/officeDocument/2006/relationships/chart" Target="../charts/chart29.xml"/><Relationship Id="rId12" Type="http://schemas.openxmlformats.org/officeDocument/2006/relationships/chart" Target="../charts/chart34.xml"/><Relationship Id="rId17" Type="http://schemas.openxmlformats.org/officeDocument/2006/relationships/chart" Target="../charts/chart39.xml"/><Relationship Id="rId2" Type="http://schemas.openxmlformats.org/officeDocument/2006/relationships/chart" Target="../charts/chart24.xml"/><Relationship Id="rId16" Type="http://schemas.openxmlformats.org/officeDocument/2006/relationships/chart" Target="../charts/chart38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28.xml"/><Relationship Id="rId11" Type="http://schemas.openxmlformats.org/officeDocument/2006/relationships/chart" Target="../charts/chart33.xml"/><Relationship Id="rId5" Type="http://schemas.openxmlformats.org/officeDocument/2006/relationships/chart" Target="../charts/chart27.xml"/><Relationship Id="rId15" Type="http://schemas.openxmlformats.org/officeDocument/2006/relationships/chart" Target="../charts/chart37.xml"/><Relationship Id="rId10" Type="http://schemas.openxmlformats.org/officeDocument/2006/relationships/chart" Target="../charts/chart32.xml"/><Relationship Id="rId4" Type="http://schemas.openxmlformats.org/officeDocument/2006/relationships/chart" Target="../charts/chart26.xml"/><Relationship Id="rId9" Type="http://schemas.openxmlformats.org/officeDocument/2006/relationships/chart" Target="../charts/chart31.xml"/><Relationship Id="rId14" Type="http://schemas.openxmlformats.org/officeDocument/2006/relationships/chart" Target="../charts/chart3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1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2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512B7F7-C298-9EDC-99B0-38A226A90FE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74834" y="1729581"/>
            <a:ext cx="4667250" cy="3398837"/>
          </a:xfrm>
        </p:spPr>
        <p:txBody>
          <a:bodyPr>
            <a:normAutofit/>
          </a:bodyPr>
          <a:lstStyle/>
          <a:p>
            <a:r>
              <a:rPr lang="en-GB" sz="1800" dirty="0"/>
              <a:t>Feel free to use this PowerPoint template to create reports of your own.</a:t>
            </a:r>
          </a:p>
          <a:p>
            <a:r>
              <a:rPr lang="en-GB" sz="1800" dirty="0"/>
              <a:t>If you want to automatically populate it with your data – read more about our services and platform here:</a:t>
            </a:r>
          </a:p>
          <a:p>
            <a:r>
              <a:rPr lang="sv-SE" sz="1200" dirty="0">
                <a:hlinkClick r:id="rId2"/>
              </a:rPr>
              <a:t>https://researchautomators.com/powerpoint-reports/</a:t>
            </a:r>
            <a:endParaRPr lang="en-GB" sz="1200" dirty="0"/>
          </a:p>
          <a:p>
            <a:endParaRPr lang="en-SE" sz="1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A719C39-71C3-80DD-E889-3FB1F84E1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514" y="1508477"/>
            <a:ext cx="5181486" cy="4056945"/>
          </a:xfrm>
        </p:spPr>
        <p:txBody>
          <a:bodyPr>
            <a:normAutofit/>
          </a:bodyPr>
          <a:lstStyle/>
          <a:p>
            <a:r>
              <a:rPr lang="en-GB" sz="6600" dirty="0"/>
              <a:t>Employee</a:t>
            </a:r>
            <a:br>
              <a:rPr lang="en-GB" sz="6600" dirty="0"/>
            </a:br>
            <a:r>
              <a:rPr lang="en-GB" sz="6600" dirty="0"/>
              <a:t>Satisfaction Survey</a:t>
            </a:r>
            <a:endParaRPr lang="en-SE" sz="6600" dirty="0"/>
          </a:p>
        </p:txBody>
      </p:sp>
      <p:pic>
        <p:nvPicPr>
          <p:cNvPr id="4" name="Google Shape;95;p31" descr="Google Shape;95;p31">
            <a:extLst>
              <a:ext uri="{FF2B5EF4-FFF2-40B4-BE49-F238E27FC236}">
                <a16:creationId xmlns:a16="http://schemas.microsoft.com/office/drawing/2014/main" id="{4F8E7543-A5B4-A45F-E924-8DA36273CA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8089" y="6068469"/>
            <a:ext cx="1871940" cy="467986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A0D4831-36F2-4A66-FE51-338DD3983C71}"/>
              </a:ext>
            </a:extLst>
          </p:cNvPr>
          <p:cNvSpPr txBox="1"/>
          <p:nvPr/>
        </p:nvSpPr>
        <p:spPr>
          <a:xfrm>
            <a:off x="914514" y="5128418"/>
            <a:ext cx="518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PowerPoint Charts Report Template</a:t>
            </a:r>
          </a:p>
        </p:txBody>
      </p:sp>
    </p:spTree>
    <p:extLst>
      <p:ext uri="{BB962C8B-B14F-4D97-AF65-F5344CB8AC3E}">
        <p14:creationId xmlns:p14="http://schemas.microsoft.com/office/powerpoint/2010/main" val="2849500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2Center">
            <a:extLst>
              <a:ext uri="{FF2B5EF4-FFF2-40B4-BE49-F238E27FC236}">
                <a16:creationId xmlns:a16="http://schemas.microsoft.com/office/drawing/2014/main" id="{8671ACA0-9032-550B-F23B-F97067CE5D32}"/>
              </a:ext>
            </a:extLst>
          </p:cNvPr>
          <p:cNvSpPr txBox="1">
            <a:spLocks/>
          </p:cNvSpPr>
          <p:nvPr/>
        </p:nvSpPr>
        <p:spPr>
          <a:xfrm>
            <a:off x="8061434" y="1692000"/>
            <a:ext cx="3578773" cy="4284000"/>
          </a:xfrm>
          <a:prstGeom prst="wedgeRoundRectCallout">
            <a:avLst>
              <a:gd name="adj1" fmla="val -63053"/>
              <a:gd name="adj2" fmla="val -1448"/>
              <a:gd name="adj3" fmla="val 16667"/>
            </a:avLst>
          </a:prstGeom>
          <a:solidFill>
            <a:schemeClr val="accent6"/>
          </a:solidFill>
          <a:ln>
            <a:solidFill>
              <a:schemeClr val="accent6"/>
            </a:solidFill>
          </a:ln>
        </p:spPr>
        <p:txBody>
          <a:bodyPr lIns="0" tIns="0" rIns="0" bIns="0"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GB" sz="2400" noProof="1">
                <a:solidFill>
                  <a:schemeClr val="bg1"/>
                </a:solidFill>
              </a:rPr>
              <a:t>AI DESCRIPTION: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sz="1200" noProof="1">
                <a:solidFill>
                  <a:schemeClr val="bg1"/>
                </a:solidFill>
              </a:rPr>
              <a:t>The employee survey results indicate high satisfaction in collaboration, leadership and work environment, with scores above 4.4. However, communication received a slightly lower score of 3.9, which suggests room for improvement. Overall, the results show positive employee sentiment, with no scores falling below the poor threshold of 3.5.</a:t>
            </a:r>
          </a:p>
        </p:txBody>
      </p:sp>
      <p:graphicFrame>
        <p:nvGraphicFramePr>
          <p:cNvPr id="3" name="BodyContentTable">
            <a:extLst>
              <a:ext uri="{FF2B5EF4-FFF2-40B4-BE49-F238E27FC236}">
                <a16:creationId xmlns:a16="http://schemas.microsoft.com/office/drawing/2014/main" id="{90C5AF08-2ACE-FD1D-A9D6-8C7C0EE39F6D}"/>
              </a:ext>
            </a:extLst>
          </p:cNvPr>
          <p:cNvGraphicFramePr>
            <a:graphicFrameLocks/>
          </p:cNvGraphicFramePr>
          <p:nvPr/>
        </p:nvGraphicFramePr>
        <p:xfrm>
          <a:off x="612000" y="2160000"/>
          <a:ext cx="6840000" cy="381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1Center">
            <a:extLst>
              <a:ext uri="{FF2B5EF4-FFF2-40B4-BE49-F238E27FC236}">
                <a16:creationId xmlns:a16="http://schemas.microsoft.com/office/drawing/2014/main" id="{7D06AACA-886D-1800-66AF-E97A462E5DE2}"/>
              </a:ext>
            </a:extLst>
          </p:cNvPr>
          <p:cNvSpPr txBox="1">
            <a:spLocks/>
          </p:cNvSpPr>
          <p:nvPr/>
        </p:nvSpPr>
        <p:spPr>
          <a:xfrm>
            <a:off x="621365" y="366437"/>
            <a:ext cx="8840135" cy="1325563"/>
          </a:xfrm>
          <a:prstGeom prst="rect">
            <a:avLst/>
          </a:prstGeom>
        </p:spPr>
        <p:txBody>
          <a:bodyPr vert="horz" lIns="0" tIns="45720" rIns="9144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SE" sz="3800" dirty="0"/>
              <a:t>Overview for </a:t>
            </a:r>
            <a:r>
              <a:rPr lang="en-GB" sz="3800" dirty="0"/>
              <a:t>THE </a:t>
            </a:r>
            <a:r>
              <a:rPr lang="en-SE" sz="3800" dirty="0"/>
              <a:t>Company</a:t>
            </a:r>
          </a:p>
        </p:txBody>
      </p:sp>
      <p:grpSp>
        <p:nvGrpSpPr>
          <p:cNvPr id="5000" name="BodyContent"/>
          <p:cNvGrpSpPr/>
          <p:nvPr/>
        </p:nvGrpSpPr>
        <p:grpSpPr>
          <a:xfrm>
            <a:off x="612000" y="2160000"/>
            <a:ext cx="6840000" cy="3816000"/>
            <a:chOff x="612000" y="2160000"/>
            <a:chExt cx="6840000" cy="3816000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612000" y="2160000"/>
            <a:ext cx="6840000" cy="3816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graphicFrame>
        <p:nvGraphicFramePr>
          <p:cNvPr id="2" name="Färgförklaring">
            <a:extLst>
              <a:ext uri="{FF2B5EF4-FFF2-40B4-BE49-F238E27FC236}">
                <a16:creationId xmlns:a16="http://schemas.microsoft.com/office/drawing/2014/main" id="{F464E8E5-B0A5-F01A-E1D5-7DF439A065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7606374"/>
              </p:ext>
            </p:extLst>
          </p:nvPr>
        </p:nvGraphicFramePr>
        <p:xfrm>
          <a:off x="1726851" y="5976000"/>
          <a:ext cx="5135816" cy="360194"/>
        </p:xfrm>
        <a:graphic>
          <a:graphicData uri="http://schemas.openxmlformats.org/drawingml/2006/table">
            <a:tbl>
              <a:tblPr firstRow="1">
                <a:solidFill>
                  <a:srgbClr val="66CC66"/>
                </a:solidFill>
                <a:tableStyleId>{5C22544A-7EE6-4342-B048-85BDC9FD1C3A}</a:tableStyleId>
              </a:tblPr>
              <a:tblGrid>
                <a:gridCol w="641977">
                  <a:extLst>
                    <a:ext uri="{9D8B030D-6E8A-4147-A177-3AD203B41FA5}">
                      <a16:colId xmlns:a16="http://schemas.microsoft.com/office/drawing/2014/main" val="2196050899"/>
                    </a:ext>
                  </a:extLst>
                </a:gridCol>
                <a:gridCol w="641977">
                  <a:extLst>
                    <a:ext uri="{9D8B030D-6E8A-4147-A177-3AD203B41FA5}">
                      <a16:colId xmlns:a16="http://schemas.microsoft.com/office/drawing/2014/main" val="702730834"/>
                    </a:ext>
                  </a:extLst>
                </a:gridCol>
                <a:gridCol w="641977">
                  <a:extLst>
                    <a:ext uri="{9D8B030D-6E8A-4147-A177-3AD203B41FA5}">
                      <a16:colId xmlns:a16="http://schemas.microsoft.com/office/drawing/2014/main" val="3741400395"/>
                    </a:ext>
                  </a:extLst>
                </a:gridCol>
                <a:gridCol w="641977">
                  <a:extLst>
                    <a:ext uri="{9D8B030D-6E8A-4147-A177-3AD203B41FA5}">
                      <a16:colId xmlns:a16="http://schemas.microsoft.com/office/drawing/2014/main" val="3666364740"/>
                    </a:ext>
                  </a:extLst>
                </a:gridCol>
                <a:gridCol w="641977">
                  <a:extLst>
                    <a:ext uri="{9D8B030D-6E8A-4147-A177-3AD203B41FA5}">
                      <a16:colId xmlns:a16="http://schemas.microsoft.com/office/drawing/2014/main" val="2832974939"/>
                    </a:ext>
                  </a:extLst>
                </a:gridCol>
                <a:gridCol w="641977">
                  <a:extLst>
                    <a:ext uri="{9D8B030D-6E8A-4147-A177-3AD203B41FA5}">
                      <a16:colId xmlns:a16="http://schemas.microsoft.com/office/drawing/2014/main" val="832992137"/>
                    </a:ext>
                  </a:extLst>
                </a:gridCol>
                <a:gridCol w="641977">
                  <a:extLst>
                    <a:ext uri="{9D8B030D-6E8A-4147-A177-3AD203B41FA5}">
                      <a16:colId xmlns:a16="http://schemas.microsoft.com/office/drawing/2014/main" val="3143569362"/>
                    </a:ext>
                  </a:extLst>
                </a:gridCol>
                <a:gridCol w="641977">
                  <a:extLst>
                    <a:ext uri="{9D8B030D-6E8A-4147-A177-3AD203B41FA5}">
                      <a16:colId xmlns:a16="http://schemas.microsoft.com/office/drawing/2014/main" val="3911521025"/>
                    </a:ext>
                  </a:extLst>
                </a:gridCol>
              </a:tblGrid>
              <a:tr h="360194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sv-SE" sz="1000" b="0" dirty="0"/>
                        <a:t>- 3,4</a:t>
                      </a:r>
                      <a:endParaRPr lang="en-GB" sz="1000" b="0" dirty="0"/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145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000" b="0" dirty="0"/>
                        <a:t>3,4 +</a:t>
                      </a:r>
                      <a:endParaRPr lang="en-GB" sz="1000" b="0" dirty="0"/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457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000" b="0" dirty="0"/>
                        <a:t>3,6 +</a:t>
                      </a:r>
                      <a:endParaRPr lang="en-GB" sz="1000" b="0" dirty="0"/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2769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3,8 +</a:t>
                      </a:r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A7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4,0 +</a:t>
                      </a:r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FC1A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/>
                        <a:t>4,2 +</a:t>
                      </a:r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3AB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/>
                        <a:t>4,4 +</a:t>
                      </a:r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94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000" b="0" dirty="0"/>
                        <a:t>4,6+</a:t>
                      </a:r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7D3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7729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0400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odyFooterCenter">
            <a:extLst>
              <a:ext uri="{FF2B5EF4-FFF2-40B4-BE49-F238E27FC236}">
                <a16:creationId xmlns:a16="http://schemas.microsoft.com/office/drawing/2014/main" id="{DFE4BCA6-2397-AE74-A731-340376245DD1}"/>
              </a:ext>
            </a:extLst>
          </p:cNvPr>
          <p:cNvSpPr/>
          <p:nvPr/>
        </p:nvSpPr>
        <p:spPr>
          <a:xfrm>
            <a:off x="592666" y="5815584"/>
            <a:ext cx="5503333" cy="75926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r>
              <a:rPr lang="en-GB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Responses: 296</a:t>
            </a:r>
            <a:endParaRPr lang="en-GB" sz="1200" noProof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Title2Left">
            <a:extLst>
              <a:ext uri="{FF2B5EF4-FFF2-40B4-BE49-F238E27FC236}">
                <a16:creationId xmlns:a16="http://schemas.microsoft.com/office/drawing/2014/main" id="{1EEB76E8-B84F-D3CA-7B62-F14EAAA515E8}"/>
              </a:ext>
            </a:extLst>
          </p:cNvPr>
          <p:cNvSpPr txBox="1"/>
          <p:nvPr/>
        </p:nvSpPr>
        <p:spPr>
          <a:xfrm flipH="1">
            <a:off x="611259" y="1550273"/>
            <a:ext cx="5503331" cy="1036108"/>
          </a:xfrm>
          <a:prstGeom prst="rect">
            <a:avLst/>
          </a:prstGeom>
          <a:noFill/>
        </p:spPr>
        <p:txBody>
          <a:bodyPr vertOverflow="clip"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GB" sz="1200" spc="62" noProof="1"/>
              <a:t>Company total</a:t>
            </a:r>
            <a:endParaRPr lang="en-GB" sz="1200" dirty="0"/>
          </a:p>
        </p:txBody>
      </p:sp>
      <p:sp>
        <p:nvSpPr>
          <p:cNvPr id="11" name="Title1Center">
            <a:extLst>
              <a:ext uri="{FF2B5EF4-FFF2-40B4-BE49-F238E27FC236}">
                <a16:creationId xmlns:a16="http://schemas.microsoft.com/office/drawing/2014/main" id="{692B0D21-9951-F63F-2D4E-9E8817D05D76}"/>
              </a:ext>
            </a:extLst>
          </p:cNvPr>
          <p:cNvSpPr txBox="1">
            <a:spLocks/>
          </p:cNvSpPr>
          <p:nvPr/>
        </p:nvSpPr>
        <p:spPr>
          <a:xfrm>
            <a:off x="621365" y="366437"/>
            <a:ext cx="8840135" cy="1325563"/>
          </a:xfrm>
          <a:prstGeom prst="rect">
            <a:avLst/>
          </a:prstGeom>
        </p:spPr>
        <p:txBody>
          <a:bodyPr vert="horz" lIns="0" tIns="45720" rIns="9144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SE" sz="3800" dirty="0"/>
              <a:t>Leadership</a:t>
            </a:r>
          </a:p>
        </p:txBody>
      </p:sp>
      <p:grpSp>
        <p:nvGrpSpPr>
          <p:cNvPr id="5000" name="BodyContent"/>
          <p:cNvGrpSpPr/>
          <p:nvPr/>
        </p:nvGrpSpPr>
        <p:grpSpPr>
          <a:xfrm>
            <a:off x="612000" y="2160000"/>
            <a:ext cx="10440000" cy="3815994"/>
            <a:chOff x="612000" y="2160000"/>
            <a:chExt cx="10440000" cy="3815994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612000" y="2160000"/>
            <a:ext cx="10440000" cy="2998281"/>
          </p:xfrm>
          <a:graphic>
            <a:graphicData uri="http://schemas.openxmlformats.org/drawingml/2006/table">
              <a:tbl>
                <a:tblPr/>
                <a:tblGrid>
                  <a:gridCol w="3577500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1192500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2385000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2385000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  <a:gridCol w="900000">
                    <a:extLst>
                      <a:ext uri="{9D8B030D-6E8A-4147-A177-3AD203B41FA5}">
                        <a16:colId xmlns:a16="http://schemas.microsoft.com/office/drawing/2014/main" val="20004"/>
                      </a:ext>
                    </a:extLst>
                  </a:gridCol>
                </a:tblGrid>
                <a:tr h="272571">
                  <a:tc gridSpan="2"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8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 hMerge="1"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8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8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8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8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272571">
                  <a:tc rowSpan="2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4.3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272571">
                  <a:tc vMerge="1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4.5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272571">
                  <a:tc rowSpan="2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4.6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  <a:tr h="272571">
                  <a:tc vMerge="1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4.5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4"/>
                    </a:ext>
                  </a:extLst>
                </a:tr>
                <a:tr h="272571">
                  <a:tc rowSpan="2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4.2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5"/>
                    </a:ext>
                  </a:extLst>
                </a:tr>
                <a:tr h="272571">
                  <a:tc vMerge="1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4.4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6"/>
                    </a:ext>
                  </a:extLst>
                </a:tr>
                <a:tr h="272571">
                  <a:tc rowSpan="2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4.6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7"/>
                    </a:ext>
                  </a:extLst>
                </a:tr>
                <a:tr h="272571">
                  <a:tc vMerge="1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4.7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8"/>
                    </a:ext>
                  </a:extLst>
                </a:tr>
                <a:tr h="272571">
                  <a:tc rowSpan="2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4.5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9"/>
                    </a:ext>
                  </a:extLst>
                </a:tr>
                <a:tr h="272571">
                  <a:tc vMerge="1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4.6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10"/>
                    </a:ext>
                  </a:extLst>
                </a:tr>
              </a:tbl>
            </a:graphicData>
          </a:graphic>
        </p:graphicFrame>
        <p:sp>
          <p:nvSpPr>
            <p:cNvPr id="105" name="Cell_1_5_1_5"/>
            <p:cNvSpPr txBox="1"/>
            <p:nvPr/>
          </p:nvSpPr>
          <p:spPr>
            <a:xfrm>
              <a:off x="10152000" y="2160000"/>
              <a:ext cx="900000" cy="27257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0" tIns="0" rIns="72000" bIns="0" anchor="ctr">
              <a:normAutofit/>
            </a:bodyPr>
            <a:lstStyle/>
            <a:p>
              <a:pPr algn="ctr" fontAlgn="ctr">
                <a:defRPr spc="50"/>
              </a:pPr>
              <a:r>
                <a:rPr lang="en-GB" sz="800" b="1" spc="50" noProof="1"/>
                <a:t>Average</a:t>
              </a:r>
            </a:p>
          </p:txBody>
        </p:sp>
        <p:sp>
          <p:nvSpPr>
            <p:cNvPr id="201" name="Cell_2_1_3_1"/>
            <p:cNvSpPr txBox="1"/>
            <p:nvPr/>
          </p:nvSpPr>
          <p:spPr>
            <a:xfrm>
              <a:off x="612000" y="2432571"/>
              <a:ext cx="3577500" cy="545142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How well does your immediate supervisor communicate the company's goals and visions?</a:t>
              </a:r>
            </a:p>
          </p:txBody>
        </p:sp>
        <p:sp>
          <p:nvSpPr>
            <p:cNvPr id="202" name="Cell_2_2_2_2"/>
            <p:cNvSpPr txBox="1"/>
            <p:nvPr/>
          </p:nvSpPr>
          <p:spPr>
            <a:xfrm>
              <a:off x="4189500" y="2432571"/>
              <a:ext cx="1192500" cy="27257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2023</a:t>
              </a:r>
            </a:p>
          </p:txBody>
        </p:sp>
        <p:sp>
          <p:nvSpPr>
            <p:cNvPr id="302" name="Cell_3_2_3_2"/>
            <p:cNvSpPr txBox="1"/>
            <p:nvPr/>
          </p:nvSpPr>
          <p:spPr>
            <a:xfrm>
              <a:off x="4189500" y="2705142"/>
              <a:ext cx="1192500" cy="27257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2022</a:t>
              </a:r>
            </a:p>
          </p:txBody>
        </p:sp>
        <p:sp>
          <p:nvSpPr>
            <p:cNvPr id="401" name="Cell_4_1_5_1"/>
            <p:cNvSpPr txBox="1"/>
            <p:nvPr/>
          </p:nvSpPr>
          <p:spPr>
            <a:xfrm>
              <a:off x="612000" y="2977713"/>
              <a:ext cx="3577500" cy="545142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To what extent does your supervisor provide clear guidelines and expectations?</a:t>
              </a:r>
            </a:p>
          </p:txBody>
        </p:sp>
        <p:sp>
          <p:nvSpPr>
            <p:cNvPr id="402" name="Cell_4_2_4_2"/>
            <p:cNvSpPr txBox="1"/>
            <p:nvPr/>
          </p:nvSpPr>
          <p:spPr>
            <a:xfrm>
              <a:off x="4189500" y="2977713"/>
              <a:ext cx="1192500" cy="27257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2023</a:t>
              </a:r>
            </a:p>
          </p:txBody>
        </p:sp>
        <p:sp>
          <p:nvSpPr>
            <p:cNvPr id="502" name="Cell_5_2_5_2"/>
            <p:cNvSpPr txBox="1"/>
            <p:nvPr/>
          </p:nvSpPr>
          <p:spPr>
            <a:xfrm>
              <a:off x="4189500" y="3250284"/>
              <a:ext cx="1192500" cy="27257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2022</a:t>
              </a:r>
            </a:p>
          </p:txBody>
        </p:sp>
        <p:sp>
          <p:nvSpPr>
            <p:cNvPr id="601" name="Cell_6_1_7_1"/>
            <p:cNvSpPr txBox="1"/>
            <p:nvPr/>
          </p:nvSpPr>
          <p:spPr>
            <a:xfrm>
              <a:off x="612000" y="3522855"/>
              <a:ext cx="3577500" cy="545142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How supportive and accessible do you find your supervisor when you need help or advice?</a:t>
              </a:r>
            </a:p>
          </p:txBody>
        </p:sp>
        <p:sp>
          <p:nvSpPr>
            <p:cNvPr id="602" name="Cell_6_2_6_2"/>
            <p:cNvSpPr txBox="1"/>
            <p:nvPr/>
          </p:nvSpPr>
          <p:spPr>
            <a:xfrm>
              <a:off x="4189500" y="3522855"/>
              <a:ext cx="1192500" cy="27257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2023</a:t>
              </a:r>
            </a:p>
          </p:txBody>
        </p:sp>
        <p:sp>
          <p:nvSpPr>
            <p:cNvPr id="702" name="Cell_7_2_7_2"/>
            <p:cNvSpPr txBox="1"/>
            <p:nvPr/>
          </p:nvSpPr>
          <p:spPr>
            <a:xfrm>
              <a:off x="4189500" y="3795426"/>
              <a:ext cx="1192500" cy="27257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2022</a:t>
              </a:r>
            </a:p>
          </p:txBody>
        </p:sp>
        <p:sp>
          <p:nvSpPr>
            <p:cNvPr id="801" name="Cell_8_1_9_1"/>
            <p:cNvSpPr txBox="1"/>
            <p:nvPr/>
          </p:nvSpPr>
          <p:spPr>
            <a:xfrm>
              <a:off x="612000" y="4067997"/>
              <a:ext cx="3577500" cy="545142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To what extent does your supervisor encourage your professional development?</a:t>
              </a:r>
            </a:p>
          </p:txBody>
        </p:sp>
        <p:sp>
          <p:nvSpPr>
            <p:cNvPr id="802" name="Cell_8_2_8_2"/>
            <p:cNvSpPr txBox="1"/>
            <p:nvPr/>
          </p:nvSpPr>
          <p:spPr>
            <a:xfrm>
              <a:off x="4189500" y="4067997"/>
              <a:ext cx="1192500" cy="27257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2023</a:t>
              </a:r>
            </a:p>
          </p:txBody>
        </p:sp>
        <p:sp>
          <p:nvSpPr>
            <p:cNvPr id="902" name="Cell_9_2_9_2"/>
            <p:cNvSpPr txBox="1"/>
            <p:nvPr/>
          </p:nvSpPr>
          <p:spPr>
            <a:xfrm>
              <a:off x="4189500" y="4340568"/>
              <a:ext cx="1192500" cy="27257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2022</a:t>
              </a:r>
            </a:p>
          </p:txBody>
        </p:sp>
        <p:sp>
          <p:nvSpPr>
            <p:cNvPr id="1001" name="Cell_10_1_11_1"/>
            <p:cNvSpPr txBox="1"/>
            <p:nvPr/>
          </p:nvSpPr>
          <p:spPr>
            <a:xfrm>
              <a:off x="612000" y="4613139"/>
              <a:ext cx="3577500" cy="545142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How well does your supervisor handle conflicts and challenges within the team?</a:t>
              </a:r>
            </a:p>
          </p:txBody>
        </p:sp>
        <p:sp>
          <p:nvSpPr>
            <p:cNvPr id="1002" name="Cell_10_2_10_2"/>
            <p:cNvSpPr txBox="1"/>
            <p:nvPr/>
          </p:nvSpPr>
          <p:spPr>
            <a:xfrm>
              <a:off x="4189500" y="4613139"/>
              <a:ext cx="1192500" cy="27257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2023</a:t>
              </a:r>
            </a:p>
          </p:txBody>
        </p:sp>
        <p:sp>
          <p:nvSpPr>
            <p:cNvPr id="1102" name="Cell_11_2_11_2"/>
            <p:cNvSpPr txBox="1"/>
            <p:nvPr/>
          </p:nvSpPr>
          <p:spPr>
            <a:xfrm>
              <a:off x="4189500" y="4885710"/>
              <a:ext cx="1192500" cy="27257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2022</a:t>
              </a:r>
            </a:p>
          </p:txBody>
        </p:sp>
        <p:graphicFrame>
          <p:nvGraphicFramePr>
            <p:cNvPr id="2" name="Chart_2_3_2_4"/>
            <p:cNvGraphicFramePr>
              <a:graphicFrameLocks/>
            </p:cNvGraphicFramePr>
            <p:nvPr/>
          </p:nvGraphicFramePr>
          <p:xfrm>
            <a:off x="5382000" y="2432571"/>
            <a:ext cx="4770000" cy="27257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5003" name="Chart_3_3_3_4"/>
            <p:cNvGraphicFramePr>
              <a:graphicFrameLocks/>
            </p:cNvGraphicFramePr>
            <p:nvPr/>
          </p:nvGraphicFramePr>
          <p:xfrm>
            <a:off x="5382000" y="2705142"/>
            <a:ext cx="4770000" cy="27257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5004" name="Chart_4_3_4_4"/>
            <p:cNvGraphicFramePr>
              <a:graphicFrameLocks/>
            </p:cNvGraphicFramePr>
            <p:nvPr/>
          </p:nvGraphicFramePr>
          <p:xfrm>
            <a:off x="5382000" y="2977713"/>
            <a:ext cx="4770000" cy="27257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5005" name="Chart_5_3_5_4"/>
            <p:cNvGraphicFramePr>
              <a:graphicFrameLocks/>
            </p:cNvGraphicFramePr>
            <p:nvPr/>
          </p:nvGraphicFramePr>
          <p:xfrm>
            <a:off x="5382000" y="3250284"/>
            <a:ext cx="4770000" cy="27257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5006" name="Chart_6_3_6_4"/>
            <p:cNvGraphicFramePr>
              <a:graphicFrameLocks/>
            </p:cNvGraphicFramePr>
            <p:nvPr/>
          </p:nvGraphicFramePr>
          <p:xfrm>
            <a:off x="5382000" y="3522855"/>
            <a:ext cx="4770000" cy="27257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graphicFrame>
          <p:nvGraphicFramePr>
            <p:cNvPr id="5007" name="Chart_7_3_7_4"/>
            <p:cNvGraphicFramePr>
              <a:graphicFrameLocks/>
            </p:cNvGraphicFramePr>
            <p:nvPr/>
          </p:nvGraphicFramePr>
          <p:xfrm>
            <a:off x="5382000" y="3795426"/>
            <a:ext cx="4770000" cy="27257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graphicFrame>
          <p:nvGraphicFramePr>
            <p:cNvPr id="5008" name="Chart_8_3_8_4"/>
            <p:cNvGraphicFramePr>
              <a:graphicFrameLocks/>
            </p:cNvGraphicFramePr>
            <p:nvPr/>
          </p:nvGraphicFramePr>
          <p:xfrm>
            <a:off x="5382000" y="4067997"/>
            <a:ext cx="4770000" cy="27257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graphicFrame>
          <p:nvGraphicFramePr>
            <p:cNvPr id="5009" name="Chart_9_3_9_4"/>
            <p:cNvGraphicFramePr>
              <a:graphicFrameLocks/>
            </p:cNvGraphicFramePr>
            <p:nvPr/>
          </p:nvGraphicFramePr>
          <p:xfrm>
            <a:off x="5382000" y="4340568"/>
            <a:ext cx="4770000" cy="27257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9"/>
            </a:graphicData>
          </a:graphic>
        </p:graphicFrame>
        <p:graphicFrame>
          <p:nvGraphicFramePr>
            <p:cNvPr id="5010" name="Chart_10_3_10_4"/>
            <p:cNvGraphicFramePr>
              <a:graphicFrameLocks/>
            </p:cNvGraphicFramePr>
            <p:nvPr/>
          </p:nvGraphicFramePr>
          <p:xfrm>
            <a:off x="5382000" y="4613139"/>
            <a:ext cx="4770000" cy="27257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0"/>
            </a:graphicData>
          </a:graphic>
        </p:graphicFrame>
        <p:graphicFrame>
          <p:nvGraphicFramePr>
            <p:cNvPr id="5011" name="Chart_11_3_11_4"/>
            <p:cNvGraphicFramePr>
              <a:graphicFrameLocks/>
            </p:cNvGraphicFramePr>
            <p:nvPr/>
          </p:nvGraphicFramePr>
          <p:xfrm>
            <a:off x="5382000" y="4885710"/>
            <a:ext cx="4770000" cy="109028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1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584166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odyFooterCenter">
            <a:extLst>
              <a:ext uri="{FF2B5EF4-FFF2-40B4-BE49-F238E27FC236}">
                <a16:creationId xmlns:a16="http://schemas.microsoft.com/office/drawing/2014/main" id="{DFE4BCA6-2397-AE74-A731-340376245DD1}"/>
              </a:ext>
            </a:extLst>
          </p:cNvPr>
          <p:cNvSpPr/>
          <p:nvPr/>
        </p:nvSpPr>
        <p:spPr>
          <a:xfrm>
            <a:off x="592666" y="5815584"/>
            <a:ext cx="5503333" cy="75926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r>
              <a:rPr lang="en-GB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Responses: 296</a:t>
            </a:r>
            <a:endParaRPr lang="en-GB" sz="1200" noProof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Title2Left">
            <a:extLst>
              <a:ext uri="{FF2B5EF4-FFF2-40B4-BE49-F238E27FC236}">
                <a16:creationId xmlns:a16="http://schemas.microsoft.com/office/drawing/2014/main" id="{1EEB76E8-B84F-D3CA-7B62-F14EAAA515E8}"/>
              </a:ext>
            </a:extLst>
          </p:cNvPr>
          <p:cNvSpPr txBox="1"/>
          <p:nvPr/>
        </p:nvSpPr>
        <p:spPr>
          <a:xfrm flipH="1">
            <a:off x="611259" y="1550273"/>
            <a:ext cx="5503331" cy="1036108"/>
          </a:xfrm>
          <a:prstGeom prst="rect">
            <a:avLst/>
          </a:prstGeom>
          <a:noFill/>
        </p:spPr>
        <p:txBody>
          <a:bodyPr vertOverflow="clip"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GB" sz="1200" spc="62" noProof="1"/>
              <a:t>Company total</a:t>
            </a:r>
            <a:endParaRPr lang="en-GB" sz="1200" dirty="0"/>
          </a:p>
        </p:txBody>
      </p:sp>
      <p:sp>
        <p:nvSpPr>
          <p:cNvPr id="11" name="Title1Center">
            <a:extLst>
              <a:ext uri="{FF2B5EF4-FFF2-40B4-BE49-F238E27FC236}">
                <a16:creationId xmlns:a16="http://schemas.microsoft.com/office/drawing/2014/main" id="{692B0D21-9951-F63F-2D4E-9E8817D05D76}"/>
              </a:ext>
            </a:extLst>
          </p:cNvPr>
          <p:cNvSpPr txBox="1">
            <a:spLocks/>
          </p:cNvSpPr>
          <p:nvPr/>
        </p:nvSpPr>
        <p:spPr>
          <a:xfrm>
            <a:off x="621365" y="366437"/>
            <a:ext cx="8840135" cy="1325563"/>
          </a:xfrm>
          <a:prstGeom prst="rect">
            <a:avLst/>
          </a:prstGeom>
        </p:spPr>
        <p:txBody>
          <a:bodyPr vert="horz" lIns="0" tIns="45720" rIns="9144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SE" sz="3800" dirty="0"/>
              <a:t>Leadership</a:t>
            </a:r>
          </a:p>
        </p:txBody>
      </p:sp>
      <p:grpSp>
        <p:nvGrpSpPr>
          <p:cNvPr id="5000" name="BodyContent"/>
          <p:cNvGrpSpPr/>
          <p:nvPr/>
        </p:nvGrpSpPr>
        <p:grpSpPr>
          <a:xfrm>
            <a:off x="612000" y="2160000"/>
            <a:ext cx="10440000" cy="3816001"/>
            <a:chOff x="612000" y="2160000"/>
            <a:chExt cx="10440000" cy="3816001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612000" y="2160000"/>
            <a:ext cx="10440000" cy="3270858"/>
          </p:xfrm>
          <a:graphic>
            <a:graphicData uri="http://schemas.openxmlformats.org/drawingml/2006/table">
              <a:tbl>
                <a:tblPr/>
                <a:tblGrid>
                  <a:gridCol w="4320000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2160000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2160000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900000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  <a:gridCol w="900000">
                    <a:extLst>
                      <a:ext uri="{9D8B030D-6E8A-4147-A177-3AD203B41FA5}">
                        <a16:colId xmlns:a16="http://schemas.microsoft.com/office/drawing/2014/main" val="20004"/>
                      </a:ext>
                    </a:extLst>
                  </a:gridCol>
                </a:tblGrid>
                <a:tr h="545143"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8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8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8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8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8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545143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FFFFFF"/>
                            </a:solidFill>
                          </a:rPr>
                          <a:t>4.3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83AA85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DF6C55"/>
                            </a:solidFill>
                          </a:rPr>
                          <a:t>-0.2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545143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FFFFFF"/>
                            </a:solidFill>
                          </a:rPr>
                          <a:t>4.6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58945B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71B6DA"/>
                            </a:solidFill>
                          </a:rPr>
                          <a:t>+0.1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545143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FFFFFF"/>
                            </a:solidFill>
                          </a:rPr>
                          <a:t>4.2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83AA85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DF6C55"/>
                            </a:solidFill>
                          </a:rPr>
                          <a:t>-0.1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  <a:tr h="545143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FFFFFF"/>
                            </a:solidFill>
                          </a:rPr>
                          <a:t>4.6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58945B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DF6C55"/>
                            </a:solidFill>
                          </a:rPr>
                          <a:t>-0.1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4"/>
                    </a:ext>
                  </a:extLst>
                </a:tr>
                <a:tr h="545143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FFFFFF"/>
                            </a:solidFill>
                          </a:rPr>
                          <a:t>4.5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58945B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DF6C55"/>
                            </a:solidFill>
                          </a:rPr>
                          <a:t>-0.1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5"/>
                    </a:ext>
                  </a:extLst>
                </a:tr>
              </a:tbl>
            </a:graphicData>
          </a:graphic>
        </p:graphicFrame>
        <p:sp>
          <p:nvSpPr>
            <p:cNvPr id="104" name="Cell_1_4_1_4"/>
            <p:cNvSpPr txBox="1"/>
            <p:nvPr/>
          </p:nvSpPr>
          <p:spPr>
            <a:xfrm>
              <a:off x="9252000" y="2160000"/>
              <a:ext cx="900000" cy="545143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0" tIns="0" rIns="72000" bIns="0" anchor="ctr">
              <a:normAutofit/>
            </a:bodyPr>
            <a:lstStyle/>
            <a:p>
              <a:pPr algn="ctr" fontAlgn="ctr">
                <a:defRPr spc="50"/>
              </a:pPr>
              <a:r>
                <a:rPr lang="en-GB" sz="800" b="1" spc="50" noProof="1"/>
                <a:t>Average</a:t>
              </a:r>
            </a:p>
          </p:txBody>
        </p:sp>
        <p:sp>
          <p:nvSpPr>
            <p:cNvPr id="105" name="Cell_1_5_1_5"/>
            <p:cNvSpPr txBox="1"/>
            <p:nvPr/>
          </p:nvSpPr>
          <p:spPr>
            <a:xfrm>
              <a:off x="10152000" y="2160000"/>
              <a:ext cx="900000" cy="545143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0" tIns="0" rIns="72000" bIns="0" anchor="ctr">
              <a:normAutofit/>
            </a:bodyPr>
            <a:lstStyle/>
            <a:p>
              <a:pPr algn="ctr" fontAlgn="ctr">
                <a:defRPr spc="50"/>
              </a:pPr>
              <a:r>
                <a:rPr lang="en-GB" sz="800" b="1" spc="50" noProof="1"/>
                <a:t>Diff</a:t>
              </a:r>
              <a:br>
                <a:rPr lang="en-GB" sz="800" b="1" spc="50" noProof="1"/>
              </a:br>
              <a:r>
                <a:rPr lang="en-GB" sz="800" b="1" spc="50" noProof="1"/>
                <a:t>2022</a:t>
              </a:r>
            </a:p>
          </p:txBody>
        </p:sp>
        <p:sp>
          <p:nvSpPr>
            <p:cNvPr id="201" name="Cell_2_1_2_1"/>
            <p:cNvSpPr txBox="1"/>
            <p:nvPr/>
          </p:nvSpPr>
          <p:spPr>
            <a:xfrm>
              <a:off x="612000" y="2705143"/>
              <a:ext cx="4320000" cy="545143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How well does your immediate supervisor communicate the company's goals and visions?</a:t>
              </a:r>
            </a:p>
          </p:txBody>
        </p:sp>
        <p:sp>
          <p:nvSpPr>
            <p:cNvPr id="301" name="Cell_3_1_3_1"/>
            <p:cNvSpPr txBox="1"/>
            <p:nvPr/>
          </p:nvSpPr>
          <p:spPr>
            <a:xfrm>
              <a:off x="612000" y="3250286"/>
              <a:ext cx="4320000" cy="545143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To what extent does your supervisor provide clear guidelines and expectations?</a:t>
              </a:r>
            </a:p>
          </p:txBody>
        </p:sp>
        <p:sp>
          <p:nvSpPr>
            <p:cNvPr id="401" name="Cell_4_1_4_1"/>
            <p:cNvSpPr txBox="1"/>
            <p:nvPr/>
          </p:nvSpPr>
          <p:spPr>
            <a:xfrm>
              <a:off x="612000" y="3795429"/>
              <a:ext cx="4320000" cy="545143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How supportive and accessible do you find your supervisor when you need help or advice?</a:t>
              </a:r>
            </a:p>
          </p:txBody>
        </p:sp>
        <p:sp>
          <p:nvSpPr>
            <p:cNvPr id="501" name="Cell_5_1_5_1"/>
            <p:cNvSpPr txBox="1"/>
            <p:nvPr/>
          </p:nvSpPr>
          <p:spPr>
            <a:xfrm>
              <a:off x="612000" y="4340572"/>
              <a:ext cx="4320000" cy="545143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To what extent does your supervisor encourage your professional development?</a:t>
              </a:r>
            </a:p>
          </p:txBody>
        </p:sp>
        <p:sp>
          <p:nvSpPr>
            <p:cNvPr id="601" name="Cell_6_1_6_1"/>
            <p:cNvSpPr txBox="1"/>
            <p:nvPr/>
          </p:nvSpPr>
          <p:spPr>
            <a:xfrm>
              <a:off x="612000" y="4885715"/>
              <a:ext cx="4320000" cy="545143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How well does your supervisor handle conflicts and challenges within the team?</a:t>
              </a:r>
            </a:p>
          </p:txBody>
        </p:sp>
        <p:graphicFrame>
          <p:nvGraphicFramePr>
            <p:cNvPr id="2" name="Chart_2_2_2_3"/>
            <p:cNvGraphicFramePr>
              <a:graphicFrameLocks/>
            </p:cNvGraphicFramePr>
            <p:nvPr/>
          </p:nvGraphicFramePr>
          <p:xfrm>
            <a:off x="4932000" y="2705143"/>
            <a:ext cx="4320000" cy="54514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5003" name="Chart_3_2_3_3"/>
            <p:cNvGraphicFramePr>
              <a:graphicFrameLocks/>
            </p:cNvGraphicFramePr>
            <p:nvPr/>
          </p:nvGraphicFramePr>
          <p:xfrm>
            <a:off x="4932000" y="3250286"/>
            <a:ext cx="4320000" cy="54514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5004" name="Chart_4_2_4_3"/>
            <p:cNvGraphicFramePr>
              <a:graphicFrameLocks/>
            </p:cNvGraphicFramePr>
            <p:nvPr/>
          </p:nvGraphicFramePr>
          <p:xfrm>
            <a:off x="4932000" y="3795429"/>
            <a:ext cx="4320000" cy="54514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5005" name="Chart_5_2_5_3"/>
            <p:cNvGraphicFramePr>
              <a:graphicFrameLocks/>
            </p:cNvGraphicFramePr>
            <p:nvPr/>
          </p:nvGraphicFramePr>
          <p:xfrm>
            <a:off x="4932000" y="4340572"/>
            <a:ext cx="4320000" cy="54514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5006" name="Chart_6_2_6_3"/>
            <p:cNvGraphicFramePr>
              <a:graphicFrameLocks/>
            </p:cNvGraphicFramePr>
            <p:nvPr/>
          </p:nvGraphicFramePr>
          <p:xfrm>
            <a:off x="4932000" y="4885715"/>
            <a:ext cx="4320000" cy="109028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</p:grpSp>
      <p:graphicFrame>
        <p:nvGraphicFramePr>
          <p:cNvPr id="4" name="Färgförklaring">
            <a:extLst>
              <a:ext uri="{FF2B5EF4-FFF2-40B4-BE49-F238E27FC236}">
                <a16:creationId xmlns:a16="http://schemas.microsoft.com/office/drawing/2014/main" id="{EDB818F5-34DA-3A86-AB8C-5BCAF5E743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5255383"/>
              </p:ext>
            </p:extLst>
          </p:nvPr>
        </p:nvGraphicFramePr>
        <p:xfrm>
          <a:off x="4116184" y="6068475"/>
          <a:ext cx="5135816" cy="360194"/>
        </p:xfrm>
        <a:graphic>
          <a:graphicData uri="http://schemas.openxmlformats.org/drawingml/2006/table">
            <a:tbl>
              <a:tblPr firstRow="1">
                <a:solidFill>
                  <a:srgbClr val="66CC66"/>
                </a:solidFill>
                <a:tableStyleId>{5C22544A-7EE6-4342-B048-85BDC9FD1C3A}</a:tableStyleId>
              </a:tblPr>
              <a:tblGrid>
                <a:gridCol w="641977">
                  <a:extLst>
                    <a:ext uri="{9D8B030D-6E8A-4147-A177-3AD203B41FA5}">
                      <a16:colId xmlns:a16="http://schemas.microsoft.com/office/drawing/2014/main" val="2196050899"/>
                    </a:ext>
                  </a:extLst>
                </a:gridCol>
                <a:gridCol w="641977">
                  <a:extLst>
                    <a:ext uri="{9D8B030D-6E8A-4147-A177-3AD203B41FA5}">
                      <a16:colId xmlns:a16="http://schemas.microsoft.com/office/drawing/2014/main" val="702730834"/>
                    </a:ext>
                  </a:extLst>
                </a:gridCol>
                <a:gridCol w="641977">
                  <a:extLst>
                    <a:ext uri="{9D8B030D-6E8A-4147-A177-3AD203B41FA5}">
                      <a16:colId xmlns:a16="http://schemas.microsoft.com/office/drawing/2014/main" val="3741400395"/>
                    </a:ext>
                  </a:extLst>
                </a:gridCol>
                <a:gridCol w="641977">
                  <a:extLst>
                    <a:ext uri="{9D8B030D-6E8A-4147-A177-3AD203B41FA5}">
                      <a16:colId xmlns:a16="http://schemas.microsoft.com/office/drawing/2014/main" val="3666364740"/>
                    </a:ext>
                  </a:extLst>
                </a:gridCol>
                <a:gridCol w="641977">
                  <a:extLst>
                    <a:ext uri="{9D8B030D-6E8A-4147-A177-3AD203B41FA5}">
                      <a16:colId xmlns:a16="http://schemas.microsoft.com/office/drawing/2014/main" val="2832974939"/>
                    </a:ext>
                  </a:extLst>
                </a:gridCol>
                <a:gridCol w="641977">
                  <a:extLst>
                    <a:ext uri="{9D8B030D-6E8A-4147-A177-3AD203B41FA5}">
                      <a16:colId xmlns:a16="http://schemas.microsoft.com/office/drawing/2014/main" val="832992137"/>
                    </a:ext>
                  </a:extLst>
                </a:gridCol>
                <a:gridCol w="641977">
                  <a:extLst>
                    <a:ext uri="{9D8B030D-6E8A-4147-A177-3AD203B41FA5}">
                      <a16:colId xmlns:a16="http://schemas.microsoft.com/office/drawing/2014/main" val="3143569362"/>
                    </a:ext>
                  </a:extLst>
                </a:gridCol>
                <a:gridCol w="641977">
                  <a:extLst>
                    <a:ext uri="{9D8B030D-6E8A-4147-A177-3AD203B41FA5}">
                      <a16:colId xmlns:a16="http://schemas.microsoft.com/office/drawing/2014/main" val="3911521025"/>
                    </a:ext>
                  </a:extLst>
                </a:gridCol>
              </a:tblGrid>
              <a:tr h="360194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sv-SE" sz="1000" b="0" dirty="0"/>
                        <a:t>- 3,4</a:t>
                      </a:r>
                      <a:endParaRPr lang="en-GB" sz="1000" b="0" dirty="0"/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145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000" b="0" dirty="0"/>
                        <a:t>3,4 +</a:t>
                      </a:r>
                      <a:endParaRPr lang="en-GB" sz="1000" b="0" dirty="0"/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457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000" b="0" dirty="0"/>
                        <a:t>3,6 +</a:t>
                      </a:r>
                      <a:endParaRPr lang="en-GB" sz="1000" b="0" dirty="0"/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2769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3,8 +</a:t>
                      </a:r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A7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4,0 +</a:t>
                      </a:r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FC1A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/>
                        <a:t>4,2 +</a:t>
                      </a:r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3AB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/>
                        <a:t>4,4 +</a:t>
                      </a:r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94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000" b="0" dirty="0"/>
                        <a:t>4,6+</a:t>
                      </a:r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7D3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7729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6409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odyFooterCenter">
            <a:extLst>
              <a:ext uri="{FF2B5EF4-FFF2-40B4-BE49-F238E27FC236}">
                <a16:creationId xmlns:a16="http://schemas.microsoft.com/office/drawing/2014/main" id="{DFE4BCA6-2397-AE74-A731-340376245DD1}"/>
              </a:ext>
            </a:extLst>
          </p:cNvPr>
          <p:cNvSpPr/>
          <p:nvPr/>
        </p:nvSpPr>
        <p:spPr>
          <a:xfrm>
            <a:off x="592666" y="5815584"/>
            <a:ext cx="5503333" cy="75926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r>
              <a:rPr lang="en-GB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Responses: 28</a:t>
            </a:r>
            <a:endParaRPr lang="en-GB" sz="1200" noProof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Title2Left">
            <a:extLst>
              <a:ext uri="{FF2B5EF4-FFF2-40B4-BE49-F238E27FC236}">
                <a16:creationId xmlns:a16="http://schemas.microsoft.com/office/drawing/2014/main" id="{1EEB76E8-B84F-D3CA-7B62-F14EAAA515E8}"/>
              </a:ext>
            </a:extLst>
          </p:cNvPr>
          <p:cNvSpPr txBox="1"/>
          <p:nvPr/>
        </p:nvSpPr>
        <p:spPr>
          <a:xfrm flipH="1">
            <a:off x="611259" y="1550273"/>
            <a:ext cx="5503331" cy="1036108"/>
          </a:xfrm>
          <a:prstGeom prst="rect">
            <a:avLst/>
          </a:prstGeom>
          <a:noFill/>
        </p:spPr>
        <p:txBody>
          <a:bodyPr vertOverflow="clip"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GB" sz="1200" spc="62" noProof="1"/>
              <a:t>England</a:t>
            </a:r>
            <a:endParaRPr lang="en-GB" sz="1200" dirty="0"/>
          </a:p>
        </p:txBody>
      </p:sp>
      <p:sp>
        <p:nvSpPr>
          <p:cNvPr id="11" name="Title1Center">
            <a:extLst>
              <a:ext uri="{FF2B5EF4-FFF2-40B4-BE49-F238E27FC236}">
                <a16:creationId xmlns:a16="http://schemas.microsoft.com/office/drawing/2014/main" id="{692B0D21-9951-F63F-2D4E-9E8817D05D76}"/>
              </a:ext>
            </a:extLst>
          </p:cNvPr>
          <p:cNvSpPr txBox="1">
            <a:spLocks/>
          </p:cNvSpPr>
          <p:nvPr/>
        </p:nvSpPr>
        <p:spPr>
          <a:xfrm>
            <a:off x="621365" y="366437"/>
            <a:ext cx="8840135" cy="1325563"/>
          </a:xfrm>
          <a:prstGeom prst="rect">
            <a:avLst/>
          </a:prstGeom>
        </p:spPr>
        <p:txBody>
          <a:bodyPr vert="horz" lIns="0" tIns="45720" rIns="9144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SE" sz="3800" dirty="0"/>
              <a:t>Leadership</a:t>
            </a:r>
          </a:p>
        </p:txBody>
      </p:sp>
      <p:grpSp>
        <p:nvGrpSpPr>
          <p:cNvPr id="5000" name="BodyContent"/>
          <p:cNvGrpSpPr/>
          <p:nvPr/>
        </p:nvGrpSpPr>
        <p:grpSpPr>
          <a:xfrm>
            <a:off x="612000" y="2160000"/>
            <a:ext cx="10440000" cy="3816001"/>
            <a:chOff x="612000" y="2160000"/>
            <a:chExt cx="10440000" cy="3816001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612000" y="2160000"/>
            <a:ext cx="10440000" cy="3270858"/>
          </p:xfrm>
          <a:graphic>
            <a:graphicData uri="http://schemas.openxmlformats.org/drawingml/2006/table">
              <a:tbl>
                <a:tblPr/>
                <a:tblGrid>
                  <a:gridCol w="3870000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1935000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1935000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900000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  <a:gridCol w="900000">
                    <a:extLst>
                      <a:ext uri="{9D8B030D-6E8A-4147-A177-3AD203B41FA5}">
                        <a16:colId xmlns:a16="http://schemas.microsoft.com/office/drawing/2014/main" val="20004"/>
                      </a:ext>
                    </a:extLst>
                  </a:gridCol>
                  <a:gridCol w="900000">
                    <a:extLst>
                      <a:ext uri="{9D8B030D-6E8A-4147-A177-3AD203B41FA5}">
                        <a16:colId xmlns:a16="http://schemas.microsoft.com/office/drawing/2014/main" val="20005"/>
                      </a:ext>
                    </a:extLst>
                  </a:gridCol>
                </a:tblGrid>
                <a:tr h="545143"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8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8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8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8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8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8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545143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FFFFFF"/>
                            </a:solidFill>
                          </a:rPr>
                          <a:t>3.6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B84577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DF6C55"/>
                            </a:solidFill>
                          </a:rPr>
                          <a:t>-0.8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DF6C55"/>
                            </a:solidFill>
                          </a:rPr>
                          <a:t>-0.7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545143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FFFFFF"/>
                            </a:solidFill>
                          </a:rPr>
                          <a:t>4.6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58945B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+0.0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-0.0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545143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FFFFFF"/>
                            </a:solidFill>
                          </a:rPr>
                          <a:t>3.6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B84577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DF6C55"/>
                            </a:solidFill>
                          </a:rPr>
                          <a:t>-0.7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DF6C55"/>
                            </a:solidFill>
                          </a:rPr>
                          <a:t>-0.5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  <a:tr h="545143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000000"/>
                            </a:solidFill>
                          </a:rPr>
                          <a:t>4.0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DC1AE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DF6C55"/>
                            </a:solidFill>
                          </a:rPr>
                          <a:t>-0.5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DF6C55"/>
                            </a:solidFill>
                          </a:rPr>
                          <a:t>-0.6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4"/>
                    </a:ext>
                  </a:extLst>
                </a:tr>
                <a:tr h="545143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FFFFFF"/>
                            </a:solidFill>
                          </a:rPr>
                          <a:t>3.8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C27697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DF6C55"/>
                            </a:solidFill>
                          </a:rPr>
                          <a:t>-0.7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DF6C55"/>
                            </a:solidFill>
                          </a:rPr>
                          <a:t>-0.8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5"/>
                    </a:ext>
                  </a:extLst>
                </a:tr>
              </a:tbl>
            </a:graphicData>
          </a:graphic>
        </p:graphicFrame>
        <p:sp>
          <p:nvSpPr>
            <p:cNvPr id="104" name="Cell_1_4_1_4"/>
            <p:cNvSpPr txBox="1"/>
            <p:nvPr/>
          </p:nvSpPr>
          <p:spPr>
            <a:xfrm>
              <a:off x="8352000" y="2160000"/>
              <a:ext cx="900000" cy="545143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0" tIns="0" rIns="72000" bIns="0" anchor="ctr">
              <a:normAutofit/>
            </a:bodyPr>
            <a:lstStyle/>
            <a:p>
              <a:pPr algn="ctr" fontAlgn="ctr">
                <a:defRPr spc="50"/>
              </a:pPr>
              <a:r>
                <a:rPr lang="en-GB" sz="800" b="1" spc="50" noProof="1"/>
                <a:t>Average</a:t>
              </a:r>
            </a:p>
          </p:txBody>
        </p:sp>
        <p:sp>
          <p:nvSpPr>
            <p:cNvPr id="105" name="Cell_1_5_1_5"/>
            <p:cNvSpPr txBox="1"/>
            <p:nvPr/>
          </p:nvSpPr>
          <p:spPr>
            <a:xfrm>
              <a:off x="9252000" y="2160000"/>
              <a:ext cx="900000" cy="545143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0" tIns="0" rIns="72000" bIns="0" anchor="ctr">
              <a:normAutofit/>
            </a:bodyPr>
            <a:lstStyle/>
            <a:p>
              <a:pPr algn="ctr" fontAlgn="ctr">
                <a:defRPr spc="50"/>
              </a:pPr>
              <a:r>
                <a:rPr lang="en-GB" sz="800" b="1" spc="50" noProof="1"/>
                <a:t>Diff </a:t>
              </a:r>
              <a:br>
                <a:rPr lang="en-GB" sz="800" b="1" spc="50" noProof="1"/>
              </a:br>
              <a:r>
                <a:rPr lang="en-GB" sz="800" b="1" spc="50" noProof="1"/>
                <a:t>Company total</a:t>
              </a:r>
            </a:p>
          </p:txBody>
        </p:sp>
        <p:sp>
          <p:nvSpPr>
            <p:cNvPr id="106" name="Cell_1_6_1_6"/>
            <p:cNvSpPr txBox="1"/>
            <p:nvPr/>
          </p:nvSpPr>
          <p:spPr>
            <a:xfrm>
              <a:off x="10152000" y="2160000"/>
              <a:ext cx="900000" cy="545143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0" tIns="0" rIns="72000" bIns="0" anchor="ctr">
              <a:normAutofit/>
            </a:bodyPr>
            <a:lstStyle/>
            <a:p>
              <a:pPr algn="ctr" fontAlgn="ctr">
                <a:defRPr spc="50"/>
              </a:pPr>
              <a:r>
                <a:rPr lang="en-GB" sz="800" b="1" spc="50" noProof="1"/>
                <a:t>Diff</a:t>
              </a:r>
              <a:br>
                <a:rPr lang="en-GB" sz="800" b="1" spc="50" noProof="1"/>
              </a:br>
              <a:r>
                <a:rPr lang="en-GB" sz="800" b="1" spc="50" noProof="1"/>
                <a:t>2022</a:t>
              </a:r>
            </a:p>
          </p:txBody>
        </p:sp>
        <p:sp>
          <p:nvSpPr>
            <p:cNvPr id="201" name="Cell_2_1_2_1"/>
            <p:cNvSpPr txBox="1"/>
            <p:nvPr/>
          </p:nvSpPr>
          <p:spPr>
            <a:xfrm>
              <a:off x="612000" y="2705143"/>
              <a:ext cx="3870000" cy="545143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How well does your immediate supervisor communicate the company's goals and visions?</a:t>
              </a:r>
            </a:p>
          </p:txBody>
        </p:sp>
        <p:sp>
          <p:nvSpPr>
            <p:cNvPr id="301" name="Cell_3_1_3_1"/>
            <p:cNvSpPr txBox="1"/>
            <p:nvPr/>
          </p:nvSpPr>
          <p:spPr>
            <a:xfrm>
              <a:off x="612000" y="3250286"/>
              <a:ext cx="3870000" cy="545143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To what extent does your supervisor provide clear guidelines and expectations?</a:t>
              </a:r>
            </a:p>
          </p:txBody>
        </p:sp>
        <p:sp>
          <p:nvSpPr>
            <p:cNvPr id="401" name="Cell_4_1_4_1"/>
            <p:cNvSpPr txBox="1"/>
            <p:nvPr/>
          </p:nvSpPr>
          <p:spPr>
            <a:xfrm>
              <a:off x="612000" y="3795429"/>
              <a:ext cx="3870000" cy="545143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How supportive and accessible do you find your supervisor when you need help or advice?</a:t>
              </a:r>
            </a:p>
          </p:txBody>
        </p:sp>
        <p:sp>
          <p:nvSpPr>
            <p:cNvPr id="501" name="Cell_5_1_5_1"/>
            <p:cNvSpPr txBox="1"/>
            <p:nvPr/>
          </p:nvSpPr>
          <p:spPr>
            <a:xfrm>
              <a:off x="612000" y="4340572"/>
              <a:ext cx="3870000" cy="545143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To what extent does your supervisor encourage your professional development?</a:t>
              </a:r>
            </a:p>
          </p:txBody>
        </p:sp>
        <p:sp>
          <p:nvSpPr>
            <p:cNvPr id="601" name="Cell_6_1_6_1"/>
            <p:cNvSpPr txBox="1"/>
            <p:nvPr/>
          </p:nvSpPr>
          <p:spPr>
            <a:xfrm>
              <a:off x="612000" y="4885715"/>
              <a:ext cx="3870000" cy="545143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How well does your supervisor handle conflicts and challenges within the team?</a:t>
              </a:r>
            </a:p>
          </p:txBody>
        </p:sp>
        <p:graphicFrame>
          <p:nvGraphicFramePr>
            <p:cNvPr id="2" name="Chart_2_2_2_3"/>
            <p:cNvGraphicFramePr>
              <a:graphicFrameLocks/>
            </p:cNvGraphicFramePr>
            <p:nvPr/>
          </p:nvGraphicFramePr>
          <p:xfrm>
            <a:off x="4482000" y="2705143"/>
            <a:ext cx="3870000" cy="54514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5003" name="Chart_3_2_3_3"/>
            <p:cNvGraphicFramePr>
              <a:graphicFrameLocks/>
            </p:cNvGraphicFramePr>
            <p:nvPr/>
          </p:nvGraphicFramePr>
          <p:xfrm>
            <a:off x="4482000" y="3250286"/>
            <a:ext cx="3870000" cy="54514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5004" name="Chart_4_2_4_3"/>
            <p:cNvGraphicFramePr>
              <a:graphicFrameLocks/>
            </p:cNvGraphicFramePr>
            <p:nvPr/>
          </p:nvGraphicFramePr>
          <p:xfrm>
            <a:off x="4482000" y="3795429"/>
            <a:ext cx="3870000" cy="54514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5005" name="Chart_5_2_5_3"/>
            <p:cNvGraphicFramePr>
              <a:graphicFrameLocks/>
            </p:cNvGraphicFramePr>
            <p:nvPr/>
          </p:nvGraphicFramePr>
          <p:xfrm>
            <a:off x="4482000" y="4340572"/>
            <a:ext cx="3870000" cy="54514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5006" name="Chart_6_2_6_3"/>
            <p:cNvGraphicFramePr>
              <a:graphicFrameLocks/>
            </p:cNvGraphicFramePr>
            <p:nvPr/>
          </p:nvGraphicFramePr>
          <p:xfrm>
            <a:off x="4482000" y="4885715"/>
            <a:ext cx="3870000" cy="109028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</p:grpSp>
      <p:graphicFrame>
        <p:nvGraphicFramePr>
          <p:cNvPr id="3" name="Färgförklaring">
            <a:extLst>
              <a:ext uri="{FF2B5EF4-FFF2-40B4-BE49-F238E27FC236}">
                <a16:creationId xmlns:a16="http://schemas.microsoft.com/office/drawing/2014/main" id="{0D6A6ACA-3D5F-8E8C-4FD9-DA59BB3483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507809"/>
              </p:ext>
            </p:extLst>
          </p:nvPr>
        </p:nvGraphicFramePr>
        <p:xfrm>
          <a:off x="4221695" y="5934346"/>
          <a:ext cx="5135816" cy="360194"/>
        </p:xfrm>
        <a:graphic>
          <a:graphicData uri="http://schemas.openxmlformats.org/drawingml/2006/table">
            <a:tbl>
              <a:tblPr firstRow="1">
                <a:solidFill>
                  <a:srgbClr val="66CC66"/>
                </a:solidFill>
                <a:tableStyleId>{5C22544A-7EE6-4342-B048-85BDC9FD1C3A}</a:tableStyleId>
              </a:tblPr>
              <a:tblGrid>
                <a:gridCol w="641977">
                  <a:extLst>
                    <a:ext uri="{9D8B030D-6E8A-4147-A177-3AD203B41FA5}">
                      <a16:colId xmlns:a16="http://schemas.microsoft.com/office/drawing/2014/main" val="2196050899"/>
                    </a:ext>
                  </a:extLst>
                </a:gridCol>
                <a:gridCol w="641977">
                  <a:extLst>
                    <a:ext uri="{9D8B030D-6E8A-4147-A177-3AD203B41FA5}">
                      <a16:colId xmlns:a16="http://schemas.microsoft.com/office/drawing/2014/main" val="702730834"/>
                    </a:ext>
                  </a:extLst>
                </a:gridCol>
                <a:gridCol w="641977">
                  <a:extLst>
                    <a:ext uri="{9D8B030D-6E8A-4147-A177-3AD203B41FA5}">
                      <a16:colId xmlns:a16="http://schemas.microsoft.com/office/drawing/2014/main" val="3741400395"/>
                    </a:ext>
                  </a:extLst>
                </a:gridCol>
                <a:gridCol w="641977">
                  <a:extLst>
                    <a:ext uri="{9D8B030D-6E8A-4147-A177-3AD203B41FA5}">
                      <a16:colId xmlns:a16="http://schemas.microsoft.com/office/drawing/2014/main" val="3666364740"/>
                    </a:ext>
                  </a:extLst>
                </a:gridCol>
                <a:gridCol w="641977">
                  <a:extLst>
                    <a:ext uri="{9D8B030D-6E8A-4147-A177-3AD203B41FA5}">
                      <a16:colId xmlns:a16="http://schemas.microsoft.com/office/drawing/2014/main" val="2832974939"/>
                    </a:ext>
                  </a:extLst>
                </a:gridCol>
                <a:gridCol w="641977">
                  <a:extLst>
                    <a:ext uri="{9D8B030D-6E8A-4147-A177-3AD203B41FA5}">
                      <a16:colId xmlns:a16="http://schemas.microsoft.com/office/drawing/2014/main" val="832992137"/>
                    </a:ext>
                  </a:extLst>
                </a:gridCol>
                <a:gridCol w="641977">
                  <a:extLst>
                    <a:ext uri="{9D8B030D-6E8A-4147-A177-3AD203B41FA5}">
                      <a16:colId xmlns:a16="http://schemas.microsoft.com/office/drawing/2014/main" val="3143569362"/>
                    </a:ext>
                  </a:extLst>
                </a:gridCol>
                <a:gridCol w="641977">
                  <a:extLst>
                    <a:ext uri="{9D8B030D-6E8A-4147-A177-3AD203B41FA5}">
                      <a16:colId xmlns:a16="http://schemas.microsoft.com/office/drawing/2014/main" val="3911521025"/>
                    </a:ext>
                  </a:extLst>
                </a:gridCol>
              </a:tblGrid>
              <a:tr h="360194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sv-SE" sz="1000" b="0" dirty="0"/>
                        <a:t>- 3,4</a:t>
                      </a:r>
                      <a:endParaRPr lang="en-GB" sz="1000" b="0" dirty="0"/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145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000" b="0" dirty="0"/>
                        <a:t>3,4 +</a:t>
                      </a:r>
                      <a:endParaRPr lang="en-GB" sz="1000" b="0" dirty="0"/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457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000" b="0" dirty="0"/>
                        <a:t>3,6 +</a:t>
                      </a:r>
                      <a:endParaRPr lang="en-GB" sz="1000" b="0" dirty="0"/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2769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3,8 +</a:t>
                      </a:r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A7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4,0 +</a:t>
                      </a:r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FC1A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/>
                        <a:t>4,2 +</a:t>
                      </a:r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3AB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/>
                        <a:t>4,4 +</a:t>
                      </a:r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94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000" b="0" dirty="0"/>
                        <a:t>4,6+</a:t>
                      </a:r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7D3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7729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96064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odyFooterCenter">
            <a:extLst>
              <a:ext uri="{FF2B5EF4-FFF2-40B4-BE49-F238E27FC236}">
                <a16:creationId xmlns:a16="http://schemas.microsoft.com/office/drawing/2014/main" id="{DFE4BCA6-2397-AE74-A731-340376245DD1}"/>
              </a:ext>
            </a:extLst>
          </p:cNvPr>
          <p:cNvSpPr/>
          <p:nvPr/>
        </p:nvSpPr>
        <p:spPr>
          <a:xfrm>
            <a:off x="592666" y="5815584"/>
            <a:ext cx="5503333" cy="75926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r>
              <a:rPr lang="en-GB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Responses: 296</a:t>
            </a:r>
            <a:endParaRPr lang="en-GB" sz="1200" noProof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Title2Left">
            <a:extLst>
              <a:ext uri="{FF2B5EF4-FFF2-40B4-BE49-F238E27FC236}">
                <a16:creationId xmlns:a16="http://schemas.microsoft.com/office/drawing/2014/main" id="{1EEB76E8-B84F-D3CA-7B62-F14EAAA515E8}"/>
              </a:ext>
            </a:extLst>
          </p:cNvPr>
          <p:cNvSpPr txBox="1"/>
          <p:nvPr/>
        </p:nvSpPr>
        <p:spPr>
          <a:xfrm flipH="1">
            <a:off x="611259" y="1550273"/>
            <a:ext cx="5503331" cy="1036108"/>
          </a:xfrm>
          <a:prstGeom prst="rect">
            <a:avLst/>
          </a:prstGeom>
          <a:noFill/>
        </p:spPr>
        <p:txBody>
          <a:bodyPr vertOverflow="clip"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GB" sz="1200" spc="62" noProof="1"/>
              <a:t>Company total</a:t>
            </a:r>
            <a:endParaRPr lang="en-GB" sz="1200" dirty="0"/>
          </a:p>
        </p:txBody>
      </p:sp>
      <p:sp>
        <p:nvSpPr>
          <p:cNvPr id="11" name="Title1Center">
            <a:extLst>
              <a:ext uri="{FF2B5EF4-FFF2-40B4-BE49-F238E27FC236}">
                <a16:creationId xmlns:a16="http://schemas.microsoft.com/office/drawing/2014/main" id="{692B0D21-9951-F63F-2D4E-9E8817D05D76}"/>
              </a:ext>
            </a:extLst>
          </p:cNvPr>
          <p:cNvSpPr txBox="1">
            <a:spLocks/>
          </p:cNvSpPr>
          <p:nvPr/>
        </p:nvSpPr>
        <p:spPr>
          <a:xfrm>
            <a:off x="621365" y="366437"/>
            <a:ext cx="8840135" cy="1325563"/>
          </a:xfrm>
          <a:prstGeom prst="rect">
            <a:avLst/>
          </a:prstGeom>
        </p:spPr>
        <p:txBody>
          <a:bodyPr vert="horz" lIns="0" tIns="45720" rIns="9144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SE" sz="3800" dirty="0"/>
              <a:t>Leadership</a:t>
            </a:r>
          </a:p>
        </p:txBody>
      </p:sp>
      <p:grpSp>
        <p:nvGrpSpPr>
          <p:cNvPr id="5000" name="BodyContent"/>
          <p:cNvGrpSpPr/>
          <p:nvPr/>
        </p:nvGrpSpPr>
        <p:grpSpPr>
          <a:xfrm>
            <a:off x="612000" y="2160000"/>
            <a:ext cx="10440000" cy="3816000"/>
            <a:chOff x="612000" y="2160000"/>
            <a:chExt cx="10440000" cy="3816000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612000" y="2160000"/>
            <a:ext cx="10440000" cy="3816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  <p:graphicFrame>
        <p:nvGraphicFramePr>
          <p:cNvPr id="3" name="Färgförklaring">
            <a:extLst>
              <a:ext uri="{FF2B5EF4-FFF2-40B4-BE49-F238E27FC236}">
                <a16:creationId xmlns:a16="http://schemas.microsoft.com/office/drawing/2014/main" id="{D50B9D0B-CC0D-FAE8-0F97-4E669FE0EF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2226523"/>
              </p:ext>
            </p:extLst>
          </p:nvPr>
        </p:nvGraphicFramePr>
        <p:xfrm>
          <a:off x="5531206" y="6131369"/>
          <a:ext cx="5135816" cy="360194"/>
        </p:xfrm>
        <a:graphic>
          <a:graphicData uri="http://schemas.openxmlformats.org/drawingml/2006/table">
            <a:tbl>
              <a:tblPr firstRow="1">
                <a:solidFill>
                  <a:srgbClr val="66CC66"/>
                </a:solidFill>
                <a:tableStyleId>{5C22544A-7EE6-4342-B048-85BDC9FD1C3A}</a:tableStyleId>
              </a:tblPr>
              <a:tblGrid>
                <a:gridCol w="641977">
                  <a:extLst>
                    <a:ext uri="{9D8B030D-6E8A-4147-A177-3AD203B41FA5}">
                      <a16:colId xmlns:a16="http://schemas.microsoft.com/office/drawing/2014/main" val="2196050899"/>
                    </a:ext>
                  </a:extLst>
                </a:gridCol>
                <a:gridCol w="641977">
                  <a:extLst>
                    <a:ext uri="{9D8B030D-6E8A-4147-A177-3AD203B41FA5}">
                      <a16:colId xmlns:a16="http://schemas.microsoft.com/office/drawing/2014/main" val="702730834"/>
                    </a:ext>
                  </a:extLst>
                </a:gridCol>
                <a:gridCol w="641977">
                  <a:extLst>
                    <a:ext uri="{9D8B030D-6E8A-4147-A177-3AD203B41FA5}">
                      <a16:colId xmlns:a16="http://schemas.microsoft.com/office/drawing/2014/main" val="3741400395"/>
                    </a:ext>
                  </a:extLst>
                </a:gridCol>
                <a:gridCol w="641977">
                  <a:extLst>
                    <a:ext uri="{9D8B030D-6E8A-4147-A177-3AD203B41FA5}">
                      <a16:colId xmlns:a16="http://schemas.microsoft.com/office/drawing/2014/main" val="3666364740"/>
                    </a:ext>
                  </a:extLst>
                </a:gridCol>
                <a:gridCol w="641977">
                  <a:extLst>
                    <a:ext uri="{9D8B030D-6E8A-4147-A177-3AD203B41FA5}">
                      <a16:colId xmlns:a16="http://schemas.microsoft.com/office/drawing/2014/main" val="2832974939"/>
                    </a:ext>
                  </a:extLst>
                </a:gridCol>
                <a:gridCol w="641977">
                  <a:extLst>
                    <a:ext uri="{9D8B030D-6E8A-4147-A177-3AD203B41FA5}">
                      <a16:colId xmlns:a16="http://schemas.microsoft.com/office/drawing/2014/main" val="832992137"/>
                    </a:ext>
                  </a:extLst>
                </a:gridCol>
                <a:gridCol w="641977">
                  <a:extLst>
                    <a:ext uri="{9D8B030D-6E8A-4147-A177-3AD203B41FA5}">
                      <a16:colId xmlns:a16="http://schemas.microsoft.com/office/drawing/2014/main" val="3143569362"/>
                    </a:ext>
                  </a:extLst>
                </a:gridCol>
                <a:gridCol w="641977">
                  <a:extLst>
                    <a:ext uri="{9D8B030D-6E8A-4147-A177-3AD203B41FA5}">
                      <a16:colId xmlns:a16="http://schemas.microsoft.com/office/drawing/2014/main" val="3911521025"/>
                    </a:ext>
                  </a:extLst>
                </a:gridCol>
              </a:tblGrid>
              <a:tr h="360194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sv-SE" sz="1000" b="0" dirty="0"/>
                        <a:t>- 3,4</a:t>
                      </a:r>
                      <a:endParaRPr lang="en-GB" sz="1000" b="0" dirty="0"/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145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000" b="0" dirty="0"/>
                        <a:t>3,4 +</a:t>
                      </a:r>
                      <a:endParaRPr lang="en-GB" sz="1000" b="0" dirty="0"/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457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000" b="0" dirty="0"/>
                        <a:t>3,6 +</a:t>
                      </a:r>
                      <a:endParaRPr lang="en-GB" sz="1000" b="0" dirty="0"/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2769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3,8 +</a:t>
                      </a:r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A7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4,0 +</a:t>
                      </a:r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FC1A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/>
                        <a:t>4,2 +</a:t>
                      </a:r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3AB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/>
                        <a:t>4,4 +</a:t>
                      </a:r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94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000" b="0" dirty="0"/>
                        <a:t>4,6+</a:t>
                      </a:r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7D3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7729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3023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odyFooterCenter">
            <a:extLst>
              <a:ext uri="{FF2B5EF4-FFF2-40B4-BE49-F238E27FC236}">
                <a16:creationId xmlns:a16="http://schemas.microsoft.com/office/drawing/2014/main" id="{DFE4BCA6-2397-AE74-A731-340376245DD1}"/>
              </a:ext>
            </a:extLst>
          </p:cNvPr>
          <p:cNvSpPr/>
          <p:nvPr/>
        </p:nvSpPr>
        <p:spPr>
          <a:xfrm>
            <a:off x="592666" y="5815584"/>
            <a:ext cx="5503333" cy="75926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r>
              <a:rPr lang="en-GB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(n=296)</a:t>
            </a:r>
            <a:endParaRPr lang="en-GB" sz="1200" noProof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Title2Left">
            <a:extLst>
              <a:ext uri="{FF2B5EF4-FFF2-40B4-BE49-F238E27FC236}">
                <a16:creationId xmlns:a16="http://schemas.microsoft.com/office/drawing/2014/main" id="{1EEB76E8-B84F-D3CA-7B62-F14EAAA515E8}"/>
              </a:ext>
            </a:extLst>
          </p:cNvPr>
          <p:cNvSpPr txBox="1"/>
          <p:nvPr/>
        </p:nvSpPr>
        <p:spPr>
          <a:xfrm flipH="1">
            <a:off x="621364" y="1173946"/>
            <a:ext cx="8116235" cy="1036108"/>
          </a:xfrm>
          <a:prstGeom prst="rect">
            <a:avLst/>
          </a:prstGeom>
          <a:noFill/>
        </p:spPr>
        <p:txBody>
          <a:bodyPr vertOverflow="clip"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GB" sz="1400" spc="62" noProof="1"/>
              <a:t>How well does your immediate supervisor communicate the company's goals and visions?</a:t>
            </a:r>
            <a:endParaRPr lang="en-GB" sz="1400" dirty="0"/>
          </a:p>
        </p:txBody>
      </p:sp>
      <p:sp>
        <p:nvSpPr>
          <p:cNvPr id="11" name="Title1Center">
            <a:extLst>
              <a:ext uri="{FF2B5EF4-FFF2-40B4-BE49-F238E27FC236}">
                <a16:creationId xmlns:a16="http://schemas.microsoft.com/office/drawing/2014/main" id="{692B0D21-9951-F63F-2D4E-9E8817D05D76}"/>
              </a:ext>
            </a:extLst>
          </p:cNvPr>
          <p:cNvSpPr txBox="1">
            <a:spLocks/>
          </p:cNvSpPr>
          <p:nvPr/>
        </p:nvSpPr>
        <p:spPr>
          <a:xfrm>
            <a:off x="621365" y="366437"/>
            <a:ext cx="8840135" cy="1325563"/>
          </a:xfrm>
          <a:prstGeom prst="rect">
            <a:avLst/>
          </a:prstGeom>
        </p:spPr>
        <p:txBody>
          <a:bodyPr vert="horz" lIns="0" tIns="45720" rIns="9144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SE" sz="3800" dirty="0"/>
              <a:t>Leadership</a:t>
            </a:r>
            <a:r>
              <a:rPr lang="en-GB" sz="3800" dirty="0"/>
              <a:t> per breakdown</a:t>
            </a:r>
            <a:endParaRPr lang="en-SE" sz="3800" dirty="0"/>
          </a:p>
        </p:txBody>
      </p:sp>
      <p:grpSp>
        <p:nvGrpSpPr>
          <p:cNvPr id="5000" name="BodyContent"/>
          <p:cNvGrpSpPr/>
          <p:nvPr/>
        </p:nvGrpSpPr>
        <p:grpSpPr>
          <a:xfrm>
            <a:off x="612000" y="2160000"/>
            <a:ext cx="10926000" cy="4064004"/>
            <a:chOff x="612000" y="2160000"/>
            <a:chExt cx="10926000" cy="4064004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612000" y="2160000"/>
            <a:ext cx="5508000" cy="2709336"/>
          </p:xfrm>
          <a:graphic>
            <a:graphicData uri="http://schemas.openxmlformats.org/drawingml/2006/table">
              <a:tbl>
                <a:tblPr/>
                <a:tblGrid>
                  <a:gridCol w="1260000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2340000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540000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540000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  <a:gridCol w="828000">
                    <a:extLst>
                      <a:ext uri="{9D8B030D-6E8A-4147-A177-3AD203B41FA5}">
                        <a16:colId xmlns:a16="http://schemas.microsoft.com/office/drawing/2014/main" val="20004"/>
                      </a:ext>
                    </a:extLst>
                  </a:gridCol>
                </a:tblGrid>
                <a:tr h="338667">
                  <a:tc gridSpan="2"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9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 hMerge="1"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9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9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9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9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338667">
                  <a:tc rowSpan="5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FFFFFF"/>
                            </a:solidFill>
                          </a:rPr>
                          <a:t>4.3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83AA85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338667">
                  <a:tc vMerge="1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FFFFFF"/>
                            </a:solidFill>
                          </a:rPr>
                          <a:t>4.5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58945B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338667">
                  <a:tc vMerge="1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FFFFFF"/>
                            </a:solidFill>
                          </a:rPr>
                          <a:t>3.6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B84577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  <a:tr h="338667">
                  <a:tc vMerge="1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000000"/>
                            </a:solidFill>
                          </a:rPr>
                          <a:t>4.2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DC1AE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4"/>
                    </a:ext>
                  </a:extLst>
                </a:tr>
                <a:tr h="338667">
                  <a:tc vMerge="1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FFFFFF"/>
                            </a:solidFill>
                          </a:rPr>
                          <a:t>4.5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58945B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5"/>
                    </a:ext>
                  </a:extLst>
                </a:tr>
                <a:tr h="338667">
                  <a:tc rowSpan="2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000000"/>
                            </a:solidFill>
                          </a:rPr>
                          <a:t>4.2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DC1AE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6"/>
                    </a:ext>
                  </a:extLst>
                </a:tr>
                <a:tr h="338667">
                  <a:tc vMerge="1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FFFFFF"/>
                            </a:solidFill>
                          </a:rPr>
                          <a:t>4.4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58945B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7"/>
                    </a:ext>
                  </a:extLst>
                </a:tr>
              </a:tbl>
            </a:graphicData>
          </a:graphic>
        </p:graphicFrame>
        <p:sp>
          <p:nvSpPr>
            <p:cNvPr id="105" name="Cell_1_5_1_5"/>
            <p:cNvSpPr txBox="1"/>
            <p:nvPr/>
          </p:nvSpPr>
          <p:spPr>
            <a:xfrm>
              <a:off x="5292000" y="2160000"/>
              <a:ext cx="828000" cy="33866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0" tIns="0" rIns="72000" bIns="0" anchor="ctr">
              <a:normAutofit/>
            </a:bodyPr>
            <a:lstStyle/>
            <a:p>
              <a:pPr algn="ctr" fontAlgn="ctr">
                <a:defRPr spc="50"/>
              </a:pPr>
              <a:r>
                <a:rPr lang="en-GB" sz="900" b="1" spc="50" noProof="1"/>
                <a:t>Average</a:t>
              </a:r>
            </a:p>
          </p:txBody>
        </p:sp>
        <p:sp>
          <p:nvSpPr>
            <p:cNvPr id="201" name="Cell_2_1_6_1"/>
            <p:cNvSpPr txBox="1"/>
            <p:nvPr/>
          </p:nvSpPr>
          <p:spPr>
            <a:xfrm>
              <a:off x="612000" y="2498667"/>
              <a:ext cx="1260000" cy="1693335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Organisation</a:t>
              </a:r>
            </a:p>
          </p:txBody>
        </p:sp>
        <p:sp>
          <p:nvSpPr>
            <p:cNvPr id="202" name="Cell_2_2_2_2"/>
            <p:cNvSpPr txBox="1"/>
            <p:nvPr/>
          </p:nvSpPr>
          <p:spPr>
            <a:xfrm>
              <a:off x="1872000" y="2498667"/>
              <a:ext cx="2340000" cy="33866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Company total</a:t>
              </a:r>
            </a:p>
          </p:txBody>
        </p:sp>
        <p:sp>
          <p:nvSpPr>
            <p:cNvPr id="302" name="Cell_3_2_3_2"/>
            <p:cNvSpPr txBox="1"/>
            <p:nvPr/>
          </p:nvSpPr>
          <p:spPr>
            <a:xfrm>
              <a:off x="1872000" y="2837334"/>
              <a:ext cx="2340000" cy="33866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Denmark</a:t>
              </a:r>
            </a:p>
          </p:txBody>
        </p:sp>
        <p:sp>
          <p:nvSpPr>
            <p:cNvPr id="402" name="Cell_4_2_4_2"/>
            <p:cNvSpPr txBox="1"/>
            <p:nvPr/>
          </p:nvSpPr>
          <p:spPr>
            <a:xfrm>
              <a:off x="1872000" y="3176001"/>
              <a:ext cx="2340000" cy="33866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England</a:t>
              </a:r>
            </a:p>
          </p:txBody>
        </p:sp>
        <p:sp>
          <p:nvSpPr>
            <p:cNvPr id="502" name="Cell_5_2_5_2"/>
            <p:cNvSpPr txBox="1"/>
            <p:nvPr/>
          </p:nvSpPr>
          <p:spPr>
            <a:xfrm>
              <a:off x="1872000" y="3514668"/>
              <a:ext cx="2340000" cy="33866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Germany</a:t>
              </a:r>
            </a:p>
          </p:txBody>
        </p:sp>
        <p:sp>
          <p:nvSpPr>
            <p:cNvPr id="602" name="Cell_6_2_6_2"/>
            <p:cNvSpPr txBox="1"/>
            <p:nvPr/>
          </p:nvSpPr>
          <p:spPr>
            <a:xfrm>
              <a:off x="1872000" y="3853335"/>
              <a:ext cx="2340000" cy="33866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Sweden</a:t>
              </a:r>
            </a:p>
          </p:txBody>
        </p:sp>
        <p:sp>
          <p:nvSpPr>
            <p:cNvPr id="701" name="Cell_7_1_8_1"/>
            <p:cNvSpPr txBox="1"/>
            <p:nvPr/>
          </p:nvSpPr>
          <p:spPr>
            <a:xfrm>
              <a:off x="612000" y="4192002"/>
              <a:ext cx="1260000" cy="67733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Gender</a:t>
              </a:r>
            </a:p>
          </p:txBody>
        </p:sp>
        <p:sp>
          <p:nvSpPr>
            <p:cNvPr id="702" name="Cell_7_2_7_2"/>
            <p:cNvSpPr txBox="1"/>
            <p:nvPr/>
          </p:nvSpPr>
          <p:spPr>
            <a:xfrm>
              <a:off x="1872000" y="4192002"/>
              <a:ext cx="2340000" cy="33866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male</a:t>
              </a:r>
            </a:p>
          </p:txBody>
        </p:sp>
        <p:sp>
          <p:nvSpPr>
            <p:cNvPr id="802" name="Cell_8_2_8_2"/>
            <p:cNvSpPr txBox="1"/>
            <p:nvPr/>
          </p:nvSpPr>
          <p:spPr>
            <a:xfrm>
              <a:off x="1872000" y="4530669"/>
              <a:ext cx="2340000" cy="33866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female</a:t>
              </a:r>
            </a:p>
          </p:txBody>
        </p:sp>
        <p:graphicFrame>
          <p:nvGraphicFramePr>
            <p:cNvPr id="2" name="Chart_2_3_2_4"/>
            <p:cNvGraphicFramePr>
              <a:graphicFrameLocks/>
            </p:cNvGraphicFramePr>
            <p:nvPr/>
          </p:nvGraphicFramePr>
          <p:xfrm>
            <a:off x="4212000" y="2498667"/>
            <a:ext cx="1080000" cy="33866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5003" name="Chart_3_3_3_4"/>
            <p:cNvGraphicFramePr>
              <a:graphicFrameLocks/>
            </p:cNvGraphicFramePr>
            <p:nvPr/>
          </p:nvGraphicFramePr>
          <p:xfrm>
            <a:off x="4212000" y="2837334"/>
            <a:ext cx="1080000" cy="33866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5004" name="Chart_4_3_4_4"/>
            <p:cNvGraphicFramePr>
              <a:graphicFrameLocks/>
            </p:cNvGraphicFramePr>
            <p:nvPr/>
          </p:nvGraphicFramePr>
          <p:xfrm>
            <a:off x="4212000" y="3176001"/>
            <a:ext cx="1080000" cy="33866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5005" name="Chart_5_3_5_4"/>
            <p:cNvGraphicFramePr>
              <a:graphicFrameLocks/>
            </p:cNvGraphicFramePr>
            <p:nvPr/>
          </p:nvGraphicFramePr>
          <p:xfrm>
            <a:off x="4212000" y="3514668"/>
            <a:ext cx="1080000" cy="33866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5006" name="Chart_6_3_6_4"/>
            <p:cNvGraphicFramePr>
              <a:graphicFrameLocks/>
            </p:cNvGraphicFramePr>
            <p:nvPr/>
          </p:nvGraphicFramePr>
          <p:xfrm>
            <a:off x="4212000" y="3853335"/>
            <a:ext cx="1080000" cy="33866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graphicFrame>
          <p:nvGraphicFramePr>
            <p:cNvPr id="5007" name="Chart_7_3_7_4"/>
            <p:cNvGraphicFramePr>
              <a:graphicFrameLocks/>
            </p:cNvGraphicFramePr>
            <p:nvPr/>
          </p:nvGraphicFramePr>
          <p:xfrm>
            <a:off x="4212000" y="4192002"/>
            <a:ext cx="1080000" cy="33866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graphicFrame>
          <p:nvGraphicFramePr>
            <p:cNvPr id="5008" name="Chart_8_3_8_4"/>
            <p:cNvGraphicFramePr>
              <a:graphicFrameLocks/>
            </p:cNvGraphicFramePr>
            <p:nvPr/>
          </p:nvGraphicFramePr>
          <p:xfrm>
            <a:off x="4212000" y="4530669"/>
            <a:ext cx="1080000" cy="67733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graphicFrame>
          <p:nvGraphicFramePr>
            <p:cNvPr id="3" name="BodyContentTable"/>
            <p:cNvGraphicFramePr>
              <a:graphicFrameLocks/>
            </p:cNvGraphicFramePr>
            <p:nvPr/>
          </p:nvGraphicFramePr>
          <p:xfrm>
            <a:off x="6030000" y="2160000"/>
            <a:ext cx="5508000" cy="3725337"/>
          </p:xfrm>
          <a:graphic>
            <a:graphicData uri="http://schemas.openxmlformats.org/drawingml/2006/table">
              <a:tbl>
                <a:tblPr/>
                <a:tblGrid>
                  <a:gridCol w="1260000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2340000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540000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540000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  <a:gridCol w="828000">
                    <a:extLst>
                      <a:ext uri="{9D8B030D-6E8A-4147-A177-3AD203B41FA5}">
                        <a16:colId xmlns:a16="http://schemas.microsoft.com/office/drawing/2014/main" val="20004"/>
                      </a:ext>
                    </a:extLst>
                  </a:gridCol>
                </a:tblGrid>
                <a:tr h="338667">
                  <a:tc gridSpan="2"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9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 hMerge="1"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9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9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9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9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338667">
                  <a:tc rowSpan="7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FFFFFF"/>
                            </a:solidFill>
                          </a:rPr>
                          <a:t>4.6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58945B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338667">
                  <a:tc vMerge="1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000000"/>
                            </a:solidFill>
                          </a:rPr>
                          <a:t>4.2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DC1AE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338667">
                  <a:tc vMerge="1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000000"/>
                            </a:solidFill>
                          </a:rPr>
                          <a:t>4.1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DC1AE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  <a:tr h="338667">
                  <a:tc vMerge="1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FFFFFF"/>
                            </a:solidFill>
                          </a:rPr>
                          <a:t>4.3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83AA85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4"/>
                    </a:ext>
                  </a:extLst>
                </a:tr>
                <a:tr h="338667">
                  <a:tc vMerge="1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FFFFFF"/>
                            </a:solidFill>
                          </a:rPr>
                          <a:t>4.6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58945B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5"/>
                    </a:ext>
                  </a:extLst>
                </a:tr>
                <a:tr h="338667">
                  <a:tc vMerge="1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FFFFFF"/>
                            </a:solidFill>
                          </a:rPr>
                          <a:t>4.4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58945B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6"/>
                    </a:ext>
                  </a:extLst>
                </a:tr>
                <a:tr h="338667">
                  <a:tc vMerge="1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FFFFFF"/>
                            </a:solidFill>
                          </a:rPr>
                          <a:t>4.9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2E7D32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7"/>
                    </a:ext>
                  </a:extLst>
                </a:tr>
                <a:tr h="338667">
                  <a:tc rowSpan="3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FFFFFF"/>
                            </a:solidFill>
                          </a:rPr>
                          <a:t>4.2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83AA85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8"/>
                    </a:ext>
                  </a:extLst>
                </a:tr>
                <a:tr h="338667">
                  <a:tc vMerge="1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FFFFFF"/>
                            </a:solidFill>
                          </a:rPr>
                          <a:t>4.6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58945B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9"/>
                    </a:ext>
                  </a:extLst>
                </a:tr>
                <a:tr h="338667">
                  <a:tc vMerge="1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FFFFFF"/>
                            </a:solidFill>
                          </a:rPr>
                          <a:t>4.5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58945B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10"/>
                    </a:ext>
                  </a:extLst>
                </a:tr>
              </a:tbl>
            </a:graphicData>
          </a:graphic>
        </p:graphicFrame>
        <p:sp>
          <p:nvSpPr>
            <p:cNvPr id="4" name="Cell_1_5_1_5"/>
            <p:cNvSpPr txBox="1"/>
            <p:nvPr/>
          </p:nvSpPr>
          <p:spPr>
            <a:xfrm>
              <a:off x="10710000" y="2160000"/>
              <a:ext cx="828000" cy="33866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0" tIns="0" rIns="72000" bIns="0" anchor="ctr">
              <a:normAutofit/>
            </a:bodyPr>
            <a:lstStyle/>
            <a:p>
              <a:pPr algn="ctr" fontAlgn="ctr">
                <a:defRPr spc="50"/>
              </a:pPr>
              <a:r>
                <a:rPr lang="en-GB" sz="900" b="1" spc="50" noProof="1"/>
                <a:t>Average</a:t>
              </a:r>
            </a:p>
          </p:txBody>
        </p:sp>
        <p:sp>
          <p:nvSpPr>
            <p:cNvPr id="6" name="Cell_2_1_8_1"/>
            <p:cNvSpPr txBox="1"/>
            <p:nvPr/>
          </p:nvSpPr>
          <p:spPr>
            <a:xfrm>
              <a:off x="6030000" y="2498667"/>
              <a:ext cx="1260000" cy="2370669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Age</a:t>
              </a:r>
            </a:p>
          </p:txBody>
        </p:sp>
        <p:sp>
          <p:nvSpPr>
            <p:cNvPr id="7" name="Cell_2_2_2_2"/>
            <p:cNvSpPr txBox="1"/>
            <p:nvPr/>
          </p:nvSpPr>
          <p:spPr>
            <a:xfrm>
              <a:off x="7290000" y="2498667"/>
              <a:ext cx="2340000" cy="33866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18-24</a:t>
              </a:r>
            </a:p>
          </p:txBody>
        </p:sp>
        <p:sp>
          <p:nvSpPr>
            <p:cNvPr id="8" name="Cell_3_2_3_2"/>
            <p:cNvSpPr txBox="1"/>
            <p:nvPr/>
          </p:nvSpPr>
          <p:spPr>
            <a:xfrm>
              <a:off x="7290000" y="2837334"/>
              <a:ext cx="2340000" cy="33866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25-30</a:t>
              </a:r>
            </a:p>
          </p:txBody>
        </p:sp>
        <p:sp>
          <p:nvSpPr>
            <p:cNvPr id="10" name="Cell_4_2_4_2"/>
            <p:cNvSpPr txBox="1"/>
            <p:nvPr/>
          </p:nvSpPr>
          <p:spPr>
            <a:xfrm>
              <a:off x="7290000" y="3176001"/>
              <a:ext cx="2340000" cy="33866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31-35</a:t>
              </a:r>
            </a:p>
          </p:txBody>
        </p:sp>
        <p:sp>
          <p:nvSpPr>
            <p:cNvPr id="12" name="Cell_5_2_5_2"/>
            <p:cNvSpPr txBox="1"/>
            <p:nvPr/>
          </p:nvSpPr>
          <p:spPr>
            <a:xfrm>
              <a:off x="7290000" y="3514668"/>
              <a:ext cx="2340000" cy="33866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36-40</a:t>
              </a:r>
            </a:p>
          </p:txBody>
        </p:sp>
        <p:sp>
          <p:nvSpPr>
            <p:cNvPr id="13" name="Cell_6_2_6_2"/>
            <p:cNvSpPr txBox="1"/>
            <p:nvPr/>
          </p:nvSpPr>
          <p:spPr>
            <a:xfrm>
              <a:off x="7290000" y="3853335"/>
              <a:ext cx="2340000" cy="33866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41-50</a:t>
              </a:r>
            </a:p>
          </p:txBody>
        </p:sp>
        <p:sp>
          <p:nvSpPr>
            <p:cNvPr id="14" name="Cell_7_2_7_2"/>
            <p:cNvSpPr txBox="1"/>
            <p:nvPr/>
          </p:nvSpPr>
          <p:spPr>
            <a:xfrm>
              <a:off x="7290000" y="4192002"/>
              <a:ext cx="2340000" cy="33866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51-60</a:t>
              </a:r>
            </a:p>
          </p:txBody>
        </p:sp>
        <p:sp>
          <p:nvSpPr>
            <p:cNvPr id="15" name="Cell_8_2_8_2"/>
            <p:cNvSpPr txBox="1"/>
            <p:nvPr/>
          </p:nvSpPr>
          <p:spPr>
            <a:xfrm>
              <a:off x="7290000" y="4530669"/>
              <a:ext cx="2340000" cy="33866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&gt;60</a:t>
              </a:r>
            </a:p>
          </p:txBody>
        </p:sp>
        <p:sp>
          <p:nvSpPr>
            <p:cNvPr id="901" name="Cell_9_1_11_1"/>
            <p:cNvSpPr txBox="1"/>
            <p:nvPr/>
          </p:nvSpPr>
          <p:spPr>
            <a:xfrm>
              <a:off x="6030000" y="4869336"/>
              <a:ext cx="1260000" cy="101600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Employment rate</a:t>
              </a:r>
            </a:p>
          </p:txBody>
        </p:sp>
        <p:sp>
          <p:nvSpPr>
            <p:cNvPr id="902" name="Cell_9_2_9_2"/>
            <p:cNvSpPr txBox="1"/>
            <p:nvPr/>
          </p:nvSpPr>
          <p:spPr>
            <a:xfrm>
              <a:off x="7290000" y="4869336"/>
              <a:ext cx="2340000" cy="33866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Full-time (100%-90%)</a:t>
              </a:r>
            </a:p>
          </p:txBody>
        </p:sp>
        <p:sp>
          <p:nvSpPr>
            <p:cNvPr id="1002" name="Cell_10_2_10_2"/>
            <p:cNvSpPr txBox="1"/>
            <p:nvPr/>
          </p:nvSpPr>
          <p:spPr>
            <a:xfrm>
              <a:off x="7290000" y="5208003"/>
              <a:ext cx="2340000" cy="33866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Part-time (90% - 50%)</a:t>
              </a:r>
            </a:p>
          </p:txBody>
        </p:sp>
        <p:sp>
          <p:nvSpPr>
            <p:cNvPr id="1102" name="Cell_11_2_11_2"/>
            <p:cNvSpPr txBox="1"/>
            <p:nvPr/>
          </p:nvSpPr>
          <p:spPr>
            <a:xfrm>
              <a:off x="7290000" y="5546670"/>
              <a:ext cx="2340000" cy="33866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100" spc="50" noProof="1"/>
                <a:t>Less than part-time</a:t>
              </a:r>
            </a:p>
          </p:txBody>
        </p:sp>
        <p:graphicFrame>
          <p:nvGraphicFramePr>
            <p:cNvPr id="16" name="Chart_2_3_2_4"/>
            <p:cNvGraphicFramePr>
              <a:graphicFrameLocks/>
            </p:cNvGraphicFramePr>
            <p:nvPr/>
          </p:nvGraphicFramePr>
          <p:xfrm>
            <a:off x="9630000" y="2498667"/>
            <a:ext cx="1080000" cy="33866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9"/>
            </a:graphicData>
          </a:graphic>
        </p:graphicFrame>
        <p:graphicFrame>
          <p:nvGraphicFramePr>
            <p:cNvPr id="17" name="Chart_3_3_3_4"/>
            <p:cNvGraphicFramePr>
              <a:graphicFrameLocks/>
            </p:cNvGraphicFramePr>
            <p:nvPr/>
          </p:nvGraphicFramePr>
          <p:xfrm>
            <a:off x="9630000" y="2837334"/>
            <a:ext cx="1080000" cy="33866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0"/>
            </a:graphicData>
          </a:graphic>
        </p:graphicFrame>
        <p:graphicFrame>
          <p:nvGraphicFramePr>
            <p:cNvPr id="18" name="Chart_4_3_4_4"/>
            <p:cNvGraphicFramePr>
              <a:graphicFrameLocks/>
            </p:cNvGraphicFramePr>
            <p:nvPr/>
          </p:nvGraphicFramePr>
          <p:xfrm>
            <a:off x="9630000" y="3176001"/>
            <a:ext cx="1080000" cy="33866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1"/>
            </a:graphicData>
          </a:graphic>
        </p:graphicFrame>
        <p:graphicFrame>
          <p:nvGraphicFramePr>
            <p:cNvPr id="19" name="Chart_5_3_5_4"/>
            <p:cNvGraphicFramePr>
              <a:graphicFrameLocks/>
            </p:cNvGraphicFramePr>
            <p:nvPr/>
          </p:nvGraphicFramePr>
          <p:xfrm>
            <a:off x="9630000" y="3514668"/>
            <a:ext cx="1080000" cy="33866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2"/>
            </a:graphicData>
          </a:graphic>
        </p:graphicFrame>
        <p:graphicFrame>
          <p:nvGraphicFramePr>
            <p:cNvPr id="20" name="Chart_6_3_6_4"/>
            <p:cNvGraphicFramePr>
              <a:graphicFrameLocks/>
            </p:cNvGraphicFramePr>
            <p:nvPr/>
          </p:nvGraphicFramePr>
          <p:xfrm>
            <a:off x="9630000" y="3853335"/>
            <a:ext cx="1080000" cy="33866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3"/>
            </a:graphicData>
          </a:graphic>
        </p:graphicFrame>
        <p:graphicFrame>
          <p:nvGraphicFramePr>
            <p:cNvPr id="21" name="Chart_7_3_7_4"/>
            <p:cNvGraphicFramePr>
              <a:graphicFrameLocks/>
            </p:cNvGraphicFramePr>
            <p:nvPr/>
          </p:nvGraphicFramePr>
          <p:xfrm>
            <a:off x="9630000" y="4192002"/>
            <a:ext cx="1080000" cy="33866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4"/>
            </a:graphicData>
          </a:graphic>
        </p:graphicFrame>
        <p:graphicFrame>
          <p:nvGraphicFramePr>
            <p:cNvPr id="22" name="Chart_8_3_8_4"/>
            <p:cNvGraphicFramePr>
              <a:graphicFrameLocks/>
            </p:cNvGraphicFramePr>
            <p:nvPr/>
          </p:nvGraphicFramePr>
          <p:xfrm>
            <a:off x="9630000" y="4530669"/>
            <a:ext cx="1080000" cy="33866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5"/>
            </a:graphicData>
          </a:graphic>
        </p:graphicFrame>
        <p:graphicFrame>
          <p:nvGraphicFramePr>
            <p:cNvPr id="5009" name="Chart_9_3_9_4"/>
            <p:cNvGraphicFramePr>
              <a:graphicFrameLocks/>
            </p:cNvGraphicFramePr>
            <p:nvPr/>
          </p:nvGraphicFramePr>
          <p:xfrm>
            <a:off x="9630000" y="4869336"/>
            <a:ext cx="1080000" cy="33866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6"/>
            </a:graphicData>
          </a:graphic>
        </p:graphicFrame>
        <p:graphicFrame>
          <p:nvGraphicFramePr>
            <p:cNvPr id="5010" name="Chart_10_3_10_4"/>
            <p:cNvGraphicFramePr>
              <a:graphicFrameLocks/>
            </p:cNvGraphicFramePr>
            <p:nvPr/>
          </p:nvGraphicFramePr>
          <p:xfrm>
            <a:off x="9630000" y="5208003"/>
            <a:ext cx="1080000" cy="33866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7"/>
            </a:graphicData>
          </a:graphic>
        </p:graphicFrame>
        <p:graphicFrame>
          <p:nvGraphicFramePr>
            <p:cNvPr id="5011" name="Chart_11_3_11_4"/>
            <p:cNvGraphicFramePr>
              <a:graphicFrameLocks/>
            </p:cNvGraphicFramePr>
            <p:nvPr/>
          </p:nvGraphicFramePr>
          <p:xfrm>
            <a:off x="9630000" y="5546670"/>
            <a:ext cx="1080000" cy="67733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8"/>
            </a:graphicData>
          </a:graphic>
        </p:graphicFrame>
      </p:grpSp>
      <p:graphicFrame>
        <p:nvGraphicFramePr>
          <p:cNvPr id="23" name="Färgförklaring">
            <a:extLst>
              <a:ext uri="{FF2B5EF4-FFF2-40B4-BE49-F238E27FC236}">
                <a16:creationId xmlns:a16="http://schemas.microsoft.com/office/drawing/2014/main" id="{E19EC746-400B-29F5-2CA7-75C307830B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7606374"/>
              </p:ext>
            </p:extLst>
          </p:nvPr>
        </p:nvGraphicFramePr>
        <p:xfrm>
          <a:off x="1726851" y="5976000"/>
          <a:ext cx="5135816" cy="360194"/>
        </p:xfrm>
        <a:graphic>
          <a:graphicData uri="http://schemas.openxmlformats.org/drawingml/2006/table">
            <a:tbl>
              <a:tblPr firstRow="1">
                <a:solidFill>
                  <a:srgbClr val="66CC66"/>
                </a:solidFill>
                <a:tableStyleId>{5C22544A-7EE6-4342-B048-85BDC9FD1C3A}</a:tableStyleId>
              </a:tblPr>
              <a:tblGrid>
                <a:gridCol w="641977">
                  <a:extLst>
                    <a:ext uri="{9D8B030D-6E8A-4147-A177-3AD203B41FA5}">
                      <a16:colId xmlns:a16="http://schemas.microsoft.com/office/drawing/2014/main" val="2196050899"/>
                    </a:ext>
                  </a:extLst>
                </a:gridCol>
                <a:gridCol w="641977">
                  <a:extLst>
                    <a:ext uri="{9D8B030D-6E8A-4147-A177-3AD203B41FA5}">
                      <a16:colId xmlns:a16="http://schemas.microsoft.com/office/drawing/2014/main" val="702730834"/>
                    </a:ext>
                  </a:extLst>
                </a:gridCol>
                <a:gridCol w="641977">
                  <a:extLst>
                    <a:ext uri="{9D8B030D-6E8A-4147-A177-3AD203B41FA5}">
                      <a16:colId xmlns:a16="http://schemas.microsoft.com/office/drawing/2014/main" val="3741400395"/>
                    </a:ext>
                  </a:extLst>
                </a:gridCol>
                <a:gridCol w="641977">
                  <a:extLst>
                    <a:ext uri="{9D8B030D-6E8A-4147-A177-3AD203B41FA5}">
                      <a16:colId xmlns:a16="http://schemas.microsoft.com/office/drawing/2014/main" val="3666364740"/>
                    </a:ext>
                  </a:extLst>
                </a:gridCol>
                <a:gridCol w="641977">
                  <a:extLst>
                    <a:ext uri="{9D8B030D-6E8A-4147-A177-3AD203B41FA5}">
                      <a16:colId xmlns:a16="http://schemas.microsoft.com/office/drawing/2014/main" val="2832974939"/>
                    </a:ext>
                  </a:extLst>
                </a:gridCol>
                <a:gridCol w="641977">
                  <a:extLst>
                    <a:ext uri="{9D8B030D-6E8A-4147-A177-3AD203B41FA5}">
                      <a16:colId xmlns:a16="http://schemas.microsoft.com/office/drawing/2014/main" val="832992137"/>
                    </a:ext>
                  </a:extLst>
                </a:gridCol>
                <a:gridCol w="641977">
                  <a:extLst>
                    <a:ext uri="{9D8B030D-6E8A-4147-A177-3AD203B41FA5}">
                      <a16:colId xmlns:a16="http://schemas.microsoft.com/office/drawing/2014/main" val="3143569362"/>
                    </a:ext>
                  </a:extLst>
                </a:gridCol>
                <a:gridCol w="641977">
                  <a:extLst>
                    <a:ext uri="{9D8B030D-6E8A-4147-A177-3AD203B41FA5}">
                      <a16:colId xmlns:a16="http://schemas.microsoft.com/office/drawing/2014/main" val="3911521025"/>
                    </a:ext>
                  </a:extLst>
                </a:gridCol>
              </a:tblGrid>
              <a:tr h="360194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sv-SE" sz="1000" b="0" dirty="0"/>
                        <a:t>- 3,4</a:t>
                      </a:r>
                      <a:endParaRPr lang="en-GB" sz="1000" b="0" dirty="0"/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145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000" b="0" dirty="0"/>
                        <a:t>3,4 +</a:t>
                      </a:r>
                      <a:endParaRPr lang="en-GB" sz="1000" b="0" dirty="0"/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457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000" b="0" dirty="0"/>
                        <a:t>3,6 +</a:t>
                      </a:r>
                      <a:endParaRPr lang="en-GB" sz="1000" b="0" dirty="0"/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2769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3,8 +</a:t>
                      </a:r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A7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4,0 +</a:t>
                      </a:r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FC1A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/>
                        <a:t>4,2 +</a:t>
                      </a:r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3AB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/>
                        <a:t>4,4 +</a:t>
                      </a:r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94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000" b="0" dirty="0"/>
                        <a:t>4,6+</a:t>
                      </a:r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7D3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7729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9007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odyFooterCenter">
            <a:extLst>
              <a:ext uri="{FF2B5EF4-FFF2-40B4-BE49-F238E27FC236}">
                <a16:creationId xmlns:a16="http://schemas.microsoft.com/office/drawing/2014/main" id="{DFE4BCA6-2397-AE74-A731-340376245DD1}"/>
              </a:ext>
            </a:extLst>
          </p:cNvPr>
          <p:cNvSpPr/>
          <p:nvPr/>
        </p:nvSpPr>
        <p:spPr>
          <a:xfrm>
            <a:off x="592666" y="5815584"/>
            <a:ext cx="5503333" cy="75926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r>
              <a:rPr lang="en-GB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(n=296)</a:t>
            </a:r>
            <a:endParaRPr lang="en-GB" sz="1200" noProof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Title1Center">
            <a:extLst>
              <a:ext uri="{FF2B5EF4-FFF2-40B4-BE49-F238E27FC236}">
                <a16:creationId xmlns:a16="http://schemas.microsoft.com/office/drawing/2014/main" id="{692B0D21-9951-F63F-2D4E-9E8817D05D76}"/>
              </a:ext>
            </a:extLst>
          </p:cNvPr>
          <p:cNvSpPr txBox="1">
            <a:spLocks/>
          </p:cNvSpPr>
          <p:nvPr/>
        </p:nvSpPr>
        <p:spPr>
          <a:xfrm>
            <a:off x="621365" y="366437"/>
            <a:ext cx="8840135" cy="1325563"/>
          </a:xfrm>
          <a:prstGeom prst="rect">
            <a:avLst/>
          </a:prstGeom>
        </p:spPr>
        <p:txBody>
          <a:bodyPr vert="horz" lIns="0" tIns="45720" rIns="9144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SE" sz="3800" dirty="0"/>
              <a:t>Leadership</a:t>
            </a:r>
          </a:p>
        </p:txBody>
      </p:sp>
      <p:grpSp>
        <p:nvGrpSpPr>
          <p:cNvPr id="5000" name="BodyContent"/>
          <p:cNvGrpSpPr/>
          <p:nvPr/>
        </p:nvGrpSpPr>
        <p:grpSpPr>
          <a:xfrm>
            <a:off x="612000" y="1800000"/>
            <a:ext cx="10800000" cy="3816000"/>
            <a:chOff x="612000" y="1800000"/>
            <a:chExt cx="10800000" cy="3816000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10780318"/>
                </p:ext>
              </p:extLst>
            </p:nvPr>
          </p:nvGraphicFramePr>
          <p:xfrm>
            <a:off x="612000" y="1800000"/>
            <a:ext cx="10800000" cy="3816000"/>
          </p:xfrm>
          <a:graphic>
            <a:graphicData uri="http://schemas.openxmlformats.org/drawingml/2006/table">
              <a:tbl>
                <a:tblPr/>
                <a:tblGrid>
                  <a:gridCol w="6840000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792000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792000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792000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  <a:gridCol w="792000">
                    <a:extLst>
                      <a:ext uri="{9D8B030D-6E8A-4147-A177-3AD203B41FA5}">
                        <a16:colId xmlns:a16="http://schemas.microsoft.com/office/drawing/2014/main" val="20004"/>
                      </a:ext>
                    </a:extLst>
                  </a:gridCol>
                  <a:gridCol w="792000">
                    <a:extLst>
                      <a:ext uri="{9D8B030D-6E8A-4147-A177-3AD203B41FA5}">
                        <a16:colId xmlns:a16="http://schemas.microsoft.com/office/drawing/2014/main" val="20005"/>
                      </a:ext>
                    </a:extLst>
                  </a:gridCol>
                </a:tblGrid>
                <a:tr h="636000"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endParaRPr sz="900" dirty="0"/>
                      </a:p>
                    </a:txBody>
                    <a:tcPr marL="72000" marR="72000" marT="36000" marB="3600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900" b="1" spc="50" noProof="1">
                            <a:solidFill>
                              <a:srgbClr val="000000"/>
                            </a:solidFill>
                          </a:rPr>
                          <a:t>Company total</a:t>
                        </a:r>
                        <a:endParaRPr sz="900" dirty="0"/>
                      </a:p>
                    </a:txBody>
                    <a:tcPr marL="72000" marR="72000" marT="36000" marB="3600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900" b="1" spc="50" noProof="1">
                            <a:solidFill>
                              <a:srgbClr val="000000"/>
                            </a:solidFill>
                          </a:rPr>
                          <a:t>Denmark</a:t>
                        </a:r>
                        <a:endParaRPr sz="900" dirty="0"/>
                      </a:p>
                    </a:txBody>
                    <a:tcPr marL="72000" marR="72000" marT="36000" marB="3600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900" b="1" spc="50" noProof="1">
                            <a:solidFill>
                              <a:srgbClr val="000000"/>
                            </a:solidFill>
                          </a:rPr>
                          <a:t>England</a:t>
                        </a:r>
                        <a:endParaRPr sz="900" dirty="0"/>
                      </a:p>
                    </a:txBody>
                    <a:tcPr marL="72000" marR="72000" marT="36000" marB="3600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900" b="1" spc="50" noProof="1">
                            <a:solidFill>
                              <a:srgbClr val="000000"/>
                            </a:solidFill>
                          </a:rPr>
                          <a:t>Germany</a:t>
                        </a:r>
                        <a:endParaRPr sz="900" dirty="0"/>
                      </a:p>
                    </a:txBody>
                    <a:tcPr marL="72000" marR="72000" marT="36000" marB="3600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900" b="1" spc="50" noProof="1">
                            <a:solidFill>
                              <a:srgbClr val="000000"/>
                            </a:solidFill>
                          </a:rPr>
                          <a:t>Sweden</a:t>
                        </a:r>
                        <a:endParaRPr sz="900" dirty="0"/>
                      </a:p>
                    </a:txBody>
                    <a:tcPr marL="72000" marR="72000" marT="36000" marB="3600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636000"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r>
                          <a:rPr lang="en-GB" sz="1100" spc="50" noProof="1">
                            <a:solidFill>
                              <a:srgbClr val="000000"/>
                            </a:solidFill>
                          </a:rPr>
                          <a:t>How well does your immediate supervisor communicate the company's goals and visions?</a:t>
                        </a: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FFFFFF"/>
                            </a:solidFill>
                          </a:rPr>
                          <a:t>4.3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83AA85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FFFFFF"/>
                            </a:solidFill>
                          </a:rPr>
                          <a:t>4.5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58945B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FFFFFF"/>
                            </a:solidFill>
                          </a:rPr>
                          <a:t>3.6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B84577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000000"/>
                            </a:solidFill>
                          </a:rPr>
                          <a:t>4.2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DC1AE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FFFFFF"/>
                            </a:solidFill>
                          </a:rPr>
                          <a:t>4.5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58945B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636000"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r>
                          <a:rPr lang="en-GB" sz="1100" spc="50" noProof="1">
                            <a:solidFill>
                              <a:srgbClr val="000000"/>
                            </a:solidFill>
                          </a:rPr>
                          <a:t>To what extent does your supervisor provide clear guidelines and expectations?</a:t>
                        </a: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FFFFFF"/>
                            </a:solidFill>
                          </a:rPr>
                          <a:t>4.6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58945B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FFFFFF"/>
                            </a:solidFill>
                          </a:rPr>
                          <a:t>4.5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58945B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FFFFFF"/>
                            </a:solidFill>
                          </a:rPr>
                          <a:t>4.6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58945B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FFFFFF"/>
                            </a:solidFill>
                          </a:rPr>
                          <a:t>4.5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58945B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FFFFFF"/>
                            </a:solidFill>
                          </a:rPr>
                          <a:t>4.6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58945B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636000"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r>
                          <a:rPr lang="en-GB" sz="1100" spc="50" noProof="1">
                            <a:solidFill>
                              <a:srgbClr val="000000"/>
                            </a:solidFill>
                          </a:rPr>
                          <a:t>How supportive and accessible do you find your supervisor when you need help or advice?</a:t>
                        </a: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FFFFFF"/>
                            </a:solidFill>
                          </a:rPr>
                          <a:t>4.2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83AA85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000000"/>
                            </a:solidFill>
                          </a:rPr>
                          <a:t>4.1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DC1AE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FFFFFF"/>
                            </a:solidFill>
                          </a:rPr>
                          <a:t>3.6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B84577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marL="0" marR="0" lvl="0" indent="0" algn="ctr" defTabSz="914400" rtl="0" eaLnBrk="1" fontAlgn="ctr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 spc="50"/>
                        </a:pPr>
                        <a:r>
                          <a:rPr lang="en-GB" sz="1100" kern="1200" spc="50" noProof="1">
                            <a:solidFill>
                              <a:srgbClr val="FFFFFF"/>
                            </a:solidFill>
                            <a:latin typeface="+mn-lt"/>
                            <a:ea typeface="+mn-ea"/>
                            <a:cs typeface="+mn-cs"/>
                          </a:rPr>
                          <a:t> </a:t>
                        </a:r>
                        <a:endParaRPr lang="en-GB" sz="1400" kern="1200" spc="50" noProof="1">
                          <a:solidFill>
                            <a:srgbClr val="FFFFFF"/>
                          </a:solidFill>
                          <a:latin typeface="+mn-lt"/>
                          <a:ea typeface="+mn-ea"/>
                          <a:cs typeface="+mn-cs"/>
                        </a:endParaRPr>
                      </a:p>
                      <a:p>
                        <a:pPr marL="0" marR="0" lvl="0" indent="0" algn="ctr" defTabSz="914400" rtl="0" eaLnBrk="1" fontAlgn="ctr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 spc="50"/>
                        </a:pPr>
                        <a:r>
                          <a:rPr lang="en-GB" sz="1400" kern="1200" spc="50" noProof="1">
                            <a:solidFill>
                              <a:srgbClr val="FFFFFF"/>
                            </a:solidFill>
                            <a:latin typeface="+mn-lt"/>
                            <a:ea typeface="+mn-ea"/>
                            <a:cs typeface="+mn-cs"/>
                          </a:rPr>
                          <a:t>4.5</a:t>
                        </a:r>
                      </a:p>
                      <a:p>
                        <a:pPr algn="l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58945B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FFFFFF"/>
                            </a:solidFill>
                          </a:rPr>
                          <a:t>4.4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83AA85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  <a:tr h="636000"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r>
                          <a:rPr lang="en-GB" sz="1100" spc="50" noProof="1">
                            <a:solidFill>
                              <a:srgbClr val="000000"/>
                            </a:solidFill>
                          </a:rPr>
                          <a:t>To what extent does your supervisor encourage your professional development?</a:t>
                        </a: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FFFFFF"/>
                            </a:solidFill>
                          </a:rPr>
                          <a:t>4.6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58945B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FFFFFF"/>
                            </a:solidFill>
                          </a:rPr>
                          <a:t>4.6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2E7D32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000000"/>
                            </a:solidFill>
                          </a:rPr>
                          <a:t>4.0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DC1AE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FFFFFF"/>
                            </a:solidFill>
                          </a:rPr>
                          <a:t>4.6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58945B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FFFFFF"/>
                            </a:solidFill>
                          </a:rPr>
                          <a:t>4.6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2E7D32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4"/>
                    </a:ext>
                  </a:extLst>
                </a:tr>
                <a:tr h="636000"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r>
                          <a:rPr lang="en-GB" sz="1100" spc="50" noProof="1">
                            <a:solidFill>
                              <a:srgbClr val="000000"/>
                            </a:solidFill>
                          </a:rPr>
                          <a:t>How well does your supervisor handle conflicts and challenges within the team?</a:t>
                        </a: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FFFFFF"/>
                            </a:solidFill>
                          </a:rPr>
                          <a:t>4.5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58945B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FFFFFF"/>
                            </a:solidFill>
                          </a:rPr>
                          <a:t>4.3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83AA85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FFFFFF"/>
                            </a:solidFill>
                          </a:rPr>
                          <a:t>3.8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C27697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FFFFFF"/>
                            </a:solidFill>
                          </a:rPr>
                          <a:t>4.5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58945B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FFFFFF"/>
                            </a:solidFill>
                          </a:rPr>
                          <a:t>4.6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58945B"/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5"/>
                    </a:ext>
                  </a:extLst>
                </a:tr>
              </a:tbl>
            </a:graphicData>
          </a:graphic>
        </p:graphicFrame>
      </p:grpSp>
      <p:graphicFrame>
        <p:nvGraphicFramePr>
          <p:cNvPr id="2" name="Färgförklaring">
            <a:extLst>
              <a:ext uri="{FF2B5EF4-FFF2-40B4-BE49-F238E27FC236}">
                <a16:creationId xmlns:a16="http://schemas.microsoft.com/office/drawing/2014/main" id="{64B8E8CC-6CEA-564F-806A-B3049B5DE8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0558566"/>
              </p:ext>
            </p:extLst>
          </p:nvPr>
        </p:nvGraphicFramePr>
        <p:xfrm>
          <a:off x="6276184" y="6015121"/>
          <a:ext cx="5135816" cy="360194"/>
        </p:xfrm>
        <a:graphic>
          <a:graphicData uri="http://schemas.openxmlformats.org/drawingml/2006/table">
            <a:tbl>
              <a:tblPr firstRow="1">
                <a:solidFill>
                  <a:srgbClr val="66CC66"/>
                </a:solidFill>
                <a:tableStyleId>{5C22544A-7EE6-4342-B048-85BDC9FD1C3A}</a:tableStyleId>
              </a:tblPr>
              <a:tblGrid>
                <a:gridCol w="641977">
                  <a:extLst>
                    <a:ext uri="{9D8B030D-6E8A-4147-A177-3AD203B41FA5}">
                      <a16:colId xmlns:a16="http://schemas.microsoft.com/office/drawing/2014/main" val="2196050899"/>
                    </a:ext>
                  </a:extLst>
                </a:gridCol>
                <a:gridCol w="641977">
                  <a:extLst>
                    <a:ext uri="{9D8B030D-6E8A-4147-A177-3AD203B41FA5}">
                      <a16:colId xmlns:a16="http://schemas.microsoft.com/office/drawing/2014/main" val="702730834"/>
                    </a:ext>
                  </a:extLst>
                </a:gridCol>
                <a:gridCol w="641977">
                  <a:extLst>
                    <a:ext uri="{9D8B030D-6E8A-4147-A177-3AD203B41FA5}">
                      <a16:colId xmlns:a16="http://schemas.microsoft.com/office/drawing/2014/main" val="3741400395"/>
                    </a:ext>
                  </a:extLst>
                </a:gridCol>
                <a:gridCol w="641977">
                  <a:extLst>
                    <a:ext uri="{9D8B030D-6E8A-4147-A177-3AD203B41FA5}">
                      <a16:colId xmlns:a16="http://schemas.microsoft.com/office/drawing/2014/main" val="3666364740"/>
                    </a:ext>
                  </a:extLst>
                </a:gridCol>
                <a:gridCol w="641977">
                  <a:extLst>
                    <a:ext uri="{9D8B030D-6E8A-4147-A177-3AD203B41FA5}">
                      <a16:colId xmlns:a16="http://schemas.microsoft.com/office/drawing/2014/main" val="2832974939"/>
                    </a:ext>
                  </a:extLst>
                </a:gridCol>
                <a:gridCol w="641977">
                  <a:extLst>
                    <a:ext uri="{9D8B030D-6E8A-4147-A177-3AD203B41FA5}">
                      <a16:colId xmlns:a16="http://schemas.microsoft.com/office/drawing/2014/main" val="832992137"/>
                    </a:ext>
                  </a:extLst>
                </a:gridCol>
                <a:gridCol w="641977">
                  <a:extLst>
                    <a:ext uri="{9D8B030D-6E8A-4147-A177-3AD203B41FA5}">
                      <a16:colId xmlns:a16="http://schemas.microsoft.com/office/drawing/2014/main" val="3143569362"/>
                    </a:ext>
                  </a:extLst>
                </a:gridCol>
                <a:gridCol w="641977">
                  <a:extLst>
                    <a:ext uri="{9D8B030D-6E8A-4147-A177-3AD203B41FA5}">
                      <a16:colId xmlns:a16="http://schemas.microsoft.com/office/drawing/2014/main" val="3911521025"/>
                    </a:ext>
                  </a:extLst>
                </a:gridCol>
              </a:tblGrid>
              <a:tr h="360194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sv-SE" sz="1000" b="0" dirty="0"/>
                        <a:t>- 3,4</a:t>
                      </a:r>
                      <a:endParaRPr lang="en-GB" sz="1000" b="0" dirty="0"/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D145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000" b="0" dirty="0"/>
                        <a:t>3,4 +</a:t>
                      </a:r>
                      <a:endParaRPr lang="en-GB" sz="1000" b="0" dirty="0"/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457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000" b="0" dirty="0"/>
                        <a:t>3,6 +</a:t>
                      </a:r>
                      <a:endParaRPr lang="en-GB" sz="1000" b="0" dirty="0"/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2769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3,8 +</a:t>
                      </a:r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DA7B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4,0 +</a:t>
                      </a:r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FC1A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/>
                        <a:t>4,2 +</a:t>
                      </a:r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3AB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/>
                        <a:t>4,4 +</a:t>
                      </a:r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94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000" b="0" dirty="0"/>
                        <a:t>4,6+</a:t>
                      </a:r>
                    </a:p>
                  </a:txBody>
                  <a:tcPr marL="0" marR="0" marT="3600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E7D3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7729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9623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odyFooterCenter">
            <a:extLst>
              <a:ext uri="{FF2B5EF4-FFF2-40B4-BE49-F238E27FC236}">
                <a16:creationId xmlns:a16="http://schemas.microsoft.com/office/drawing/2014/main" id="{DFE4BCA6-2397-AE74-A731-340376245DD1}"/>
              </a:ext>
            </a:extLst>
          </p:cNvPr>
          <p:cNvSpPr/>
          <p:nvPr/>
        </p:nvSpPr>
        <p:spPr>
          <a:xfrm>
            <a:off x="592666" y="5815584"/>
            <a:ext cx="5503333" cy="75926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r>
              <a:rPr lang="en-GB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(n=296)</a:t>
            </a:r>
            <a:endParaRPr lang="en-GB" sz="1200" noProof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Title2Left">
            <a:extLst>
              <a:ext uri="{FF2B5EF4-FFF2-40B4-BE49-F238E27FC236}">
                <a16:creationId xmlns:a16="http://schemas.microsoft.com/office/drawing/2014/main" id="{1EEB76E8-B84F-D3CA-7B62-F14EAAA515E8}"/>
              </a:ext>
            </a:extLst>
          </p:cNvPr>
          <p:cNvSpPr txBox="1"/>
          <p:nvPr/>
        </p:nvSpPr>
        <p:spPr>
          <a:xfrm flipH="1">
            <a:off x="621364" y="1173946"/>
            <a:ext cx="8116235" cy="1036108"/>
          </a:xfrm>
          <a:prstGeom prst="rect">
            <a:avLst/>
          </a:prstGeom>
          <a:noFill/>
        </p:spPr>
        <p:txBody>
          <a:bodyPr vertOverflow="clip"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GB" sz="1400" spc="62" noProof="1"/>
              <a:t>How well does your immediate supervisor communicate the company's goals and visions?</a:t>
            </a:r>
            <a:endParaRPr lang="en-GB" sz="1400" dirty="0"/>
          </a:p>
        </p:txBody>
      </p:sp>
      <p:sp>
        <p:nvSpPr>
          <p:cNvPr id="11" name="Title1Center">
            <a:extLst>
              <a:ext uri="{FF2B5EF4-FFF2-40B4-BE49-F238E27FC236}">
                <a16:creationId xmlns:a16="http://schemas.microsoft.com/office/drawing/2014/main" id="{692B0D21-9951-F63F-2D4E-9E8817D05D76}"/>
              </a:ext>
            </a:extLst>
          </p:cNvPr>
          <p:cNvSpPr txBox="1">
            <a:spLocks/>
          </p:cNvSpPr>
          <p:nvPr/>
        </p:nvSpPr>
        <p:spPr>
          <a:xfrm>
            <a:off x="621365" y="366437"/>
            <a:ext cx="8840135" cy="1325563"/>
          </a:xfrm>
          <a:prstGeom prst="rect">
            <a:avLst/>
          </a:prstGeom>
        </p:spPr>
        <p:txBody>
          <a:bodyPr vert="horz" lIns="0" tIns="45720" rIns="9144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SE" sz="3800" dirty="0"/>
              <a:t>Leadership</a:t>
            </a:r>
          </a:p>
        </p:txBody>
      </p:sp>
      <p:grpSp>
        <p:nvGrpSpPr>
          <p:cNvPr id="5000" name="BodyContent"/>
          <p:cNvGrpSpPr/>
          <p:nvPr/>
        </p:nvGrpSpPr>
        <p:grpSpPr>
          <a:xfrm>
            <a:off x="612000" y="2160000"/>
            <a:ext cx="8280000" cy="3816000"/>
            <a:chOff x="612000" y="2160000"/>
            <a:chExt cx="8280000" cy="3816000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612000" y="2160000"/>
            <a:ext cx="8280000" cy="3816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  <p:sp>
        <p:nvSpPr>
          <p:cNvPr id="2" name="Title2Right">
            <a:extLst>
              <a:ext uri="{FF2B5EF4-FFF2-40B4-BE49-F238E27FC236}">
                <a16:creationId xmlns:a16="http://schemas.microsoft.com/office/drawing/2014/main" id="{314898D1-7C05-4EF3-CCE7-89C9550C00BC}"/>
              </a:ext>
            </a:extLst>
          </p:cNvPr>
          <p:cNvSpPr/>
          <p:nvPr/>
        </p:nvSpPr>
        <p:spPr>
          <a:xfrm>
            <a:off x="9461500" y="2761033"/>
            <a:ext cx="1828410" cy="1787879"/>
          </a:xfrm>
          <a:prstGeom prst="wedgeRoundRectCallout">
            <a:avLst>
              <a:gd name="adj1" fmla="val -64746"/>
              <a:gd name="adj2" fmla="val -35371"/>
              <a:gd name="adj3" fmla="val 1666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Significant values are highlighted. Red values are significantly lower and green values are significantly higher than total average.</a:t>
            </a:r>
            <a:endParaRPr lang="en-SE" sz="1200" dirty="0"/>
          </a:p>
        </p:txBody>
      </p:sp>
    </p:spTree>
    <p:extLst>
      <p:ext uri="{BB962C8B-B14F-4D97-AF65-F5344CB8AC3E}">
        <p14:creationId xmlns:p14="http://schemas.microsoft.com/office/powerpoint/2010/main" val="31346313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2Left">
            <a:extLst>
              <a:ext uri="{FF2B5EF4-FFF2-40B4-BE49-F238E27FC236}">
                <a16:creationId xmlns:a16="http://schemas.microsoft.com/office/drawing/2014/main" id="{1EEB76E8-B84F-D3CA-7B62-F14EAAA515E8}"/>
              </a:ext>
            </a:extLst>
          </p:cNvPr>
          <p:cNvSpPr txBox="1"/>
          <p:nvPr/>
        </p:nvSpPr>
        <p:spPr>
          <a:xfrm flipH="1">
            <a:off x="621364" y="1173946"/>
            <a:ext cx="8116235" cy="1036108"/>
          </a:xfrm>
          <a:prstGeom prst="rect">
            <a:avLst/>
          </a:prstGeom>
          <a:noFill/>
        </p:spPr>
        <p:txBody>
          <a:bodyPr vertOverflow="clip"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GB" sz="1400" spc="62" noProof="1"/>
              <a:t>How much time do you spend on meetings each week?</a:t>
            </a:r>
            <a:endParaRPr lang="en-GB" sz="1400" dirty="0"/>
          </a:p>
        </p:txBody>
      </p:sp>
      <p:sp>
        <p:nvSpPr>
          <p:cNvPr id="11" name="Title1Center">
            <a:extLst>
              <a:ext uri="{FF2B5EF4-FFF2-40B4-BE49-F238E27FC236}">
                <a16:creationId xmlns:a16="http://schemas.microsoft.com/office/drawing/2014/main" id="{692B0D21-9951-F63F-2D4E-9E8817D05D76}"/>
              </a:ext>
            </a:extLst>
          </p:cNvPr>
          <p:cNvSpPr txBox="1">
            <a:spLocks/>
          </p:cNvSpPr>
          <p:nvPr/>
        </p:nvSpPr>
        <p:spPr>
          <a:xfrm>
            <a:off x="621365" y="366437"/>
            <a:ext cx="8840135" cy="1325563"/>
          </a:xfrm>
          <a:prstGeom prst="rect">
            <a:avLst/>
          </a:prstGeom>
        </p:spPr>
        <p:txBody>
          <a:bodyPr vert="horz" lIns="0" tIns="45720" rIns="9144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SE" sz="3800" dirty="0"/>
              <a:t>Meetings</a:t>
            </a:r>
          </a:p>
        </p:txBody>
      </p:sp>
      <p:sp>
        <p:nvSpPr>
          <p:cNvPr id="5" name="BodyFooterCenter">
            <a:extLst>
              <a:ext uri="{FF2B5EF4-FFF2-40B4-BE49-F238E27FC236}">
                <a16:creationId xmlns:a16="http://schemas.microsoft.com/office/drawing/2014/main" id="{DFE4BCA6-2397-AE74-A731-340376245DD1}"/>
              </a:ext>
            </a:extLst>
          </p:cNvPr>
          <p:cNvSpPr/>
          <p:nvPr/>
        </p:nvSpPr>
        <p:spPr>
          <a:xfrm>
            <a:off x="592666" y="5815584"/>
            <a:ext cx="5503333" cy="75926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r>
              <a:rPr lang="en-GB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(n=290)</a:t>
            </a:r>
            <a:endParaRPr lang="en-GB" sz="1200" noProof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5000" name="BodyContent"/>
          <p:cNvGrpSpPr/>
          <p:nvPr/>
        </p:nvGrpSpPr>
        <p:grpSpPr>
          <a:xfrm>
            <a:off x="612000" y="2160000"/>
            <a:ext cx="8280000" cy="3816000"/>
            <a:chOff x="612000" y="2160000"/>
            <a:chExt cx="8280000" cy="3816000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612000" y="2160000"/>
            <a:ext cx="8280000" cy="3816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7052592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2Left">
            <a:extLst>
              <a:ext uri="{FF2B5EF4-FFF2-40B4-BE49-F238E27FC236}">
                <a16:creationId xmlns:a16="http://schemas.microsoft.com/office/drawing/2014/main" id="{1EEB76E8-B84F-D3CA-7B62-F14EAAA515E8}"/>
              </a:ext>
            </a:extLst>
          </p:cNvPr>
          <p:cNvSpPr txBox="1"/>
          <p:nvPr/>
        </p:nvSpPr>
        <p:spPr>
          <a:xfrm flipH="1">
            <a:off x="621364" y="1173946"/>
            <a:ext cx="8116235" cy="1036108"/>
          </a:xfrm>
          <a:prstGeom prst="rect">
            <a:avLst/>
          </a:prstGeom>
          <a:noFill/>
        </p:spPr>
        <p:txBody>
          <a:bodyPr vertOverflow="clip"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GB" sz="1400" spc="62" noProof="1"/>
              <a:t>What can be done to improve your work situation even more?</a:t>
            </a:r>
            <a:endParaRPr lang="en-GB" sz="1400" dirty="0"/>
          </a:p>
        </p:txBody>
      </p:sp>
      <p:sp>
        <p:nvSpPr>
          <p:cNvPr id="11" name="Title1Center">
            <a:extLst>
              <a:ext uri="{FF2B5EF4-FFF2-40B4-BE49-F238E27FC236}">
                <a16:creationId xmlns:a16="http://schemas.microsoft.com/office/drawing/2014/main" id="{692B0D21-9951-F63F-2D4E-9E8817D05D76}"/>
              </a:ext>
            </a:extLst>
          </p:cNvPr>
          <p:cNvSpPr txBox="1">
            <a:spLocks/>
          </p:cNvSpPr>
          <p:nvPr/>
        </p:nvSpPr>
        <p:spPr>
          <a:xfrm>
            <a:off x="621365" y="366437"/>
            <a:ext cx="8840135" cy="1325563"/>
          </a:xfrm>
          <a:prstGeom prst="rect">
            <a:avLst/>
          </a:prstGeom>
        </p:spPr>
        <p:txBody>
          <a:bodyPr vert="horz" lIns="0" tIns="45720" rIns="9144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SE" sz="3800" dirty="0"/>
              <a:t>Comments</a:t>
            </a:r>
          </a:p>
        </p:txBody>
      </p:sp>
      <p:sp>
        <p:nvSpPr>
          <p:cNvPr id="5" name="BodyFooterCenter">
            <a:extLst>
              <a:ext uri="{FF2B5EF4-FFF2-40B4-BE49-F238E27FC236}">
                <a16:creationId xmlns:a16="http://schemas.microsoft.com/office/drawing/2014/main" id="{DFE4BCA6-2397-AE74-A731-340376245DD1}"/>
              </a:ext>
            </a:extLst>
          </p:cNvPr>
          <p:cNvSpPr/>
          <p:nvPr/>
        </p:nvSpPr>
        <p:spPr>
          <a:xfrm>
            <a:off x="592666" y="5815584"/>
            <a:ext cx="5503333" cy="75926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r>
              <a:rPr lang="en-GB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Responses: 24</a:t>
            </a:r>
            <a:endParaRPr lang="en-GB" sz="1200" noProof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5000" name="BodyContent"/>
          <p:cNvGrpSpPr/>
          <p:nvPr/>
        </p:nvGrpSpPr>
        <p:grpSpPr>
          <a:xfrm>
            <a:off x="612000" y="1980000"/>
            <a:ext cx="8280000" cy="4176000"/>
            <a:chOff x="612000" y="1980000"/>
            <a:chExt cx="8280000" cy="4176000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612000" y="1980000"/>
            <a:ext cx="8280000" cy="4176000"/>
          </p:xfrm>
          <a:graphic>
            <a:graphicData uri="http://schemas.openxmlformats.org/drawingml/2006/table">
              <a:tbl>
                <a:tblPr/>
                <a:tblGrid>
                  <a:gridCol w="7200000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1080000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</a:tblGrid>
                <a:tr h="522000"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r>
                          <a:rPr lang="en-GB" sz="1100" spc="50" noProof="1">
                            <a:solidFill>
                              <a:srgbClr val="000000"/>
                            </a:solidFill>
                          </a:rPr>
                          <a:t>Clearer communication about the company's long-term goals and direction.</a:t>
                        </a: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522000"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r>
                          <a:rPr lang="en-GB" sz="1100" spc="50" noProof="1">
                            <a:solidFill>
                              <a:srgbClr val="000000"/>
                            </a:solidFill>
                          </a:rPr>
                          <a:t>More regular and constructive feedback from management.</a:t>
                        </a: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522000"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r>
                          <a:rPr lang="en-GB" sz="1100" spc="50" noProof="1">
                            <a:solidFill>
                              <a:srgbClr val="000000"/>
                            </a:solidFill>
                          </a:rPr>
                          <a:t>Expanded opportunities for professional development and training.</a:t>
                        </a: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522000"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r>
                          <a:rPr lang="en-GB" sz="1100" spc="50" noProof="1">
                            <a:solidFill>
                              <a:srgbClr val="000000"/>
                            </a:solidFill>
                          </a:rPr>
                          <a:t>Improved work processes and tools to enhance efficiency.</a:t>
                        </a: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  <a:tr h="522000"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r>
                          <a:rPr lang="en-GB" sz="1100" spc="50" noProof="1">
                            <a:solidFill>
                              <a:srgbClr val="000000"/>
                            </a:solidFill>
                          </a:rPr>
                          <a:t>Clearer communication about the company's long-term goals and direction.</a:t>
                        </a: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4"/>
                    </a:ext>
                  </a:extLst>
                </a:tr>
                <a:tr h="522000"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r>
                          <a:rPr lang="en-GB" sz="1100" spc="50" noProof="1">
                            <a:solidFill>
                              <a:srgbClr val="000000"/>
                            </a:solidFill>
                          </a:rPr>
                          <a:t>More regular and constructive feedback from management.</a:t>
                        </a: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5"/>
                    </a:ext>
                  </a:extLst>
                </a:tr>
                <a:tr h="522000"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r>
                          <a:rPr lang="en-GB" sz="1100" spc="50" noProof="1">
                            <a:solidFill>
                              <a:srgbClr val="000000"/>
                            </a:solidFill>
                          </a:rPr>
                          <a:t>Expanded opportunities for professional development and training.</a:t>
                        </a: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A7A7A7">
                          <a:alpha val="10000"/>
                        </a:srgb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6"/>
                    </a:ext>
                  </a:extLst>
                </a:tr>
                <a:tr h="522000"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r>
                          <a:rPr lang="en-GB" sz="1100" spc="50" noProof="1">
                            <a:solidFill>
                              <a:srgbClr val="000000"/>
                            </a:solidFill>
                          </a:rPr>
                          <a:t>Improved work processes and tools to enhance efficiency.</a:t>
                        </a: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l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7"/>
                    </a:ext>
                  </a:extLst>
                </a:tr>
              </a:tbl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7399377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bin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826</Words>
  <Application>Microsoft Office PowerPoint</Application>
  <PresentationFormat>Widescreen</PresentationFormat>
  <Paragraphs>236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Biome Light</vt:lpstr>
      <vt:lpstr>Century Gothic</vt:lpstr>
      <vt:lpstr>Franklin Gothic Book</vt:lpstr>
      <vt:lpstr>Garamond</vt:lpstr>
      <vt:lpstr>Savon</vt:lpstr>
      <vt:lpstr>Employee Satisfaction Survey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2024-02-09T14:37:21Z</dcterms:created>
  <dcterms:modified xsi:type="dcterms:W3CDTF">2024-02-09T14:38:17Z</dcterms:modified>
</cp:coreProperties>
</file>