
<file path=[Content_Types].xml><?xml version="1.0" encoding="utf-8"?>
<Types xmlns="http://schemas.openxmlformats.org/package/2006/content-types">
  <Default Extension="bin" ContentType="image/pn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media/image4.bin" ContentType="image/svg+xml"/>
  <Override PartName="/ppt/media/image6.bin" ContentType="image/svg+xml"/>
  <Override PartName="/ppt/media/image8.bin" ContentType="image/sv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328" r:id="rId2"/>
    <p:sldId id="329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" y="7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6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7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3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9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0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1.xlsx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3.xlsx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4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5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6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7.xlsx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8.xlsx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9.xlsx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0.xlsx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1.xlsx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2.xlsx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3.xlsx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4.xlsx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5.xlsx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6.xlsx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7.xlsx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8.xlsx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9.xlsx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0.xlsx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4.xlsx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5.xlsx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6.xlsx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7.xlsx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8.xlsx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9.xlsx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0.xlsx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1.xlsx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rgbClr val="3494BA"/>
            </a:solidFill>
            <a:ln>
              <a:solidFill>
                <a:schemeClr val="accent1"/>
              </a:solidFill>
            </a:ln>
          </c:spPr>
          <c:invertIfNegative val="1"/>
          <c:dPt>
            <c:idx val="0"/>
            <c:invertIfNegative val="0"/>
            <c:bubble3D val="0"/>
            <c:spPr>
              <a:solidFill>
                <a:srgbClr val="F86B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5DDA-4AA0-A6E4-62404771DC23}"/>
              </c:ext>
            </c:extLst>
          </c:dPt>
          <c:dPt>
            <c:idx val="1"/>
            <c:invertIfNegative val="0"/>
            <c:bubble3D val="0"/>
            <c:spPr>
              <a:solidFill>
                <a:srgbClr val="F86B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5DDA-4AA0-A6E4-62404771DC23}"/>
              </c:ext>
            </c:extLst>
          </c:dPt>
          <c:dPt>
            <c:idx val="2"/>
            <c:invertIfNegative val="0"/>
            <c:bubble3D val="0"/>
            <c:spPr>
              <a:solidFill>
                <a:srgbClr val="F86B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5DDA-4AA0-A6E4-62404771DC23}"/>
              </c:ext>
            </c:extLst>
          </c:dPt>
          <c:dPt>
            <c:idx val="3"/>
            <c:invertIfNegative val="0"/>
            <c:bubble3D val="0"/>
            <c:spPr>
              <a:solidFill>
                <a:srgbClr val="F86B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7-5DDA-4AA0-A6E4-62404771DC23}"/>
              </c:ext>
            </c:extLst>
          </c:dPt>
          <c:dPt>
            <c:idx val="4"/>
            <c:invertIfNegative val="0"/>
            <c:bubble3D val="0"/>
            <c:spPr>
              <a:solidFill>
                <a:srgbClr val="F86B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9-5DDA-4AA0-A6E4-62404771DC23}"/>
              </c:ext>
            </c:extLst>
          </c:dPt>
          <c:dPt>
            <c:idx val="5"/>
            <c:invertIfNegative val="0"/>
            <c:bubble3D val="0"/>
            <c:spPr>
              <a:solidFill>
                <a:srgbClr val="F86B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B-5DDA-4AA0-A6E4-62404771DC23}"/>
              </c:ext>
            </c:extLst>
          </c:dPt>
          <c:dPt>
            <c:idx val="6"/>
            <c:invertIfNegative val="0"/>
            <c:bubble3D val="0"/>
            <c:spPr>
              <a:solidFill>
                <a:srgbClr val="F86B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D-5DDA-4AA0-A6E4-62404771DC23}"/>
              </c:ext>
            </c:extLst>
          </c:dPt>
          <c:dPt>
            <c:idx val="7"/>
            <c:invertIfNegative val="0"/>
            <c:bubble3D val="0"/>
            <c:spPr>
              <a:solidFill>
                <a:srgbClr val="F4CD6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F-5DDA-4AA0-A6E4-62404771DC23}"/>
              </c:ext>
            </c:extLst>
          </c:dPt>
          <c:dPt>
            <c:idx val="8"/>
            <c:invertIfNegative val="0"/>
            <c:bubble3D val="0"/>
            <c:spPr>
              <a:solidFill>
                <a:srgbClr val="F4CD6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1-5DDA-4AA0-A6E4-62404771DC23}"/>
              </c:ext>
            </c:extLst>
          </c:dPt>
          <c:dPt>
            <c:idx val="9"/>
            <c:invertIfNegative val="0"/>
            <c:bubble3D val="0"/>
            <c:spPr>
              <a:solidFill>
                <a:srgbClr val="96B56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3-5DDA-4AA0-A6E4-62404771DC23}"/>
              </c:ext>
            </c:extLst>
          </c:dPt>
          <c:dPt>
            <c:idx val="10"/>
            <c:invertIfNegative val="0"/>
            <c:bubble3D val="0"/>
            <c:spPr>
              <a:solidFill>
                <a:srgbClr val="96B56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15-5DDA-4AA0-A6E4-62404771DC23}"/>
              </c:ext>
            </c:extLst>
          </c:dPt>
          <c:dLbls>
            <c:numFmt formatCode="#,##0%;\-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DataSheet!$B$2:$B$12</c:f>
              <c:strCache>
                <c:ptCount val="1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</c:strCache>
            </c:strRef>
          </c:cat>
          <c:val>
            <c:numRef>
              <c:f>DataSheet!$C$2:$C$12</c:f>
              <c:numCache>
                <c:formatCode>General</c:formatCode>
                <c:ptCount val="11"/>
                <c:pt idx="0">
                  <c:v>8.3409999999999995E-3</c:v>
                </c:pt>
                <c:pt idx="1">
                  <c:v>1.9462E-2</c:v>
                </c:pt>
                <c:pt idx="2">
                  <c:v>2.7803999999999999E-2</c:v>
                </c:pt>
                <c:pt idx="3">
                  <c:v>3.0584E-2</c:v>
                </c:pt>
                <c:pt idx="4">
                  <c:v>3.7071E-2</c:v>
                </c:pt>
                <c:pt idx="5">
                  <c:v>5.2826999999999999E-2</c:v>
                </c:pt>
                <c:pt idx="6">
                  <c:v>0.104727</c:v>
                </c:pt>
                <c:pt idx="7">
                  <c:v>0.122335</c:v>
                </c:pt>
                <c:pt idx="8">
                  <c:v>0.162187</c:v>
                </c:pt>
                <c:pt idx="9">
                  <c:v>0.195551</c:v>
                </c:pt>
                <c:pt idx="10">
                  <c:v>0.23910999999999999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1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16-5DDA-4AA0-A6E4-62404771D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4"/>
        <c:overlap val="-31"/>
        <c:axId val="54877568"/>
        <c:axId val="46285952"/>
      </c:bar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48466199999999998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numFmt formatCode="#,##0%;\-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dPt>
            <c:idx val="0"/>
            <c:bubble3D val="0"/>
            <c:explosion val="8"/>
            <c:spPr>
              <a:solidFill>
                <a:srgbClr val="96B56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B933-A445-A7A5-E21280BF56F1}"/>
              </c:ext>
            </c:extLst>
          </c:dPt>
          <c:dPt>
            <c:idx val="1"/>
            <c:bubble3D val="0"/>
            <c:spPr>
              <a:solidFill>
                <a:srgbClr val="F4CD6C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3-B933-A445-A7A5-E21280BF56F1}"/>
              </c:ext>
            </c:extLst>
          </c:dPt>
          <c:dPt>
            <c:idx val="2"/>
            <c:bubble3D val="0"/>
            <c:spPr>
              <a:solidFill>
                <a:srgbClr val="F86B02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5-B933-A445-A7A5-E21280BF56F1}"/>
              </c:ext>
            </c:extLst>
          </c:dPt>
          <c:dPt>
            <c:idx val="3"/>
            <c:bubble3D val="0"/>
            <c:spPr>
              <a:solidFill>
                <a:schemeClr val="accent6"/>
              </a:solidFill>
            </c:spPr>
            <c:extLst>
              <c:ext xmlns:c16="http://schemas.microsoft.com/office/drawing/2014/chart" uri="{C3380CC4-5D6E-409C-BE32-E72D297353CC}">
                <c16:uniqueId val="{00000007-B933-A445-A7A5-E21280BF56F1}"/>
              </c:ext>
            </c:extLst>
          </c:dPt>
          <c:dLbls>
            <c:numFmt formatCode="#,##0%;\-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2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</c:ext>
            </c:extLst>
          </c:dLbls>
          <c:cat>
            <c:strRef>
              <c:f>DataSheet!$B$2:$B$4</c:f>
              <c:strCache>
                <c:ptCount val="3"/>
                <c:pt idx="0">
                  <c:v>Promoters</c:v>
                </c:pt>
                <c:pt idx="1">
                  <c:v>Passives</c:v>
                </c:pt>
                <c:pt idx="2">
                  <c:v>Detractors</c:v>
                </c:pt>
              </c:strCache>
            </c:strRef>
          </c:cat>
          <c:val>
            <c:numRef>
              <c:f>DataSheet!$C$2:$C$4</c:f>
              <c:numCache>
                <c:formatCode>General</c:formatCode>
                <c:ptCount val="3"/>
                <c:pt idx="0">
                  <c:v>0.43466199999999999</c:v>
                </c:pt>
                <c:pt idx="1">
                  <c:v>0.28452300000000003</c:v>
                </c:pt>
                <c:pt idx="2">
                  <c:v>0.28081600000000001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933-A445-A7A5-E21280BF56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1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-28.081600000000002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B2-43F2-ABD6-C862EF62120E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43.466200000000001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B2-43F2-ABD6-C862EF6212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male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-28.6174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2-4700-9AC8-99F0E1D000D5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male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39.228299999999997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72-4700-9AC8-99F0E1D000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female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-27.9101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8-42FB-9814-6E42B2AD6D02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female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45.370399999999997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08-42FB-9814-6E42B2AD6D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18-24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-21.428599999999999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B5-40D3-933C-3423351EBEED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18-24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57.142899999999997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B5-40D3-933C-3423351EBE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25-30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-29.7561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2C-4366-8BBB-6CC52DA18DB3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25-30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37.0732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02C-4366-8BBB-6CC52DA18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31-35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-26.446300000000001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E-4FA5-9D84-C520CB714E11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31-35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45.0413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3E-4FA5-9D84-C520CB714E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36-40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-31.0502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E1-4792-B283-BB99AEE17A9F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36-40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42.922400000000003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E1-4792-B283-BB99AEE17A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41-50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-22.7941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C8-45C0-8EE0-6C073D9CAEC6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41-50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47.058799999999998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C8-45C0-8EE0-6C073D9CAE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51-60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-28.866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0D-426D-AC9E-A5656758B466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51-60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44.845399999999998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0D-426D-AC9E-A5656758B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&gt;60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-28.985499999999998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39-4FED-90BB-35225E3242FB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&gt;60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44.927500000000002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39-4FED-90BB-35225E324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Full-time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-27.080400000000001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A2-4854-9474-F63BD1856415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Full-time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44.851900000000001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A2-4854-9474-F63BD18564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Part-time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-31.6981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0-4975-B385-F8256F3B3355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Part-time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38.490600000000001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80-4975-B385-F8256F3B33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&lt;50%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-28.0488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6B-441A-97B4-4503455831CA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&lt;50%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42.682899999999997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6B-441A-97B4-4503455831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68.571479999999994"/>
          <c:min val="-68.571479999999994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0.926907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43.466200000000001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9C-49A4-8E39-89C2089F0B2D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28.452300000000001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9C-49A4-8E39-89C2089F0B2D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Total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28.081600000000002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9C-49A4-8E39-89C2089F0B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male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39.228299999999997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1A-4996-AFCF-C32C71624D79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male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32.154299999999999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1A-4996-AFCF-C32C71624D79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male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28.6174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1A-4996-AFCF-C32C71624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female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45.370399999999997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EE-45FF-94CB-3155473135DB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female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26.7196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EE-45FF-94CB-3155473135DB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female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27.9101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EE-45FF-94CB-315547313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18-24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57.142899999999997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39-435F-9C06-0B645021823D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18-24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21.428599999999999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439-435F-9C06-0B645021823D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18-24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21.428599999999999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439-435F-9C06-0B64502182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25-30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37.0732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21-4E35-BDCF-599A962D75A2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25-30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33.170699999999997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221-4E35-BDCF-599A962D75A2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25-30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29.7561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221-4E35-BDCF-599A962D7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31-35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45.0413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31-413E-AD3D-BC21230BBAD4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31-35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28.5124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31-413E-AD3D-BC21230BBAD4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31-35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26.446300000000001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31-413E-AD3D-BC21230BBA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36-40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42.922400000000003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5A-46E6-9AFE-04BB95DFAF35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36-40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26.0274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5A-46E6-9AFE-04BB95DFAF35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36-40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31.0502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5A-46E6-9AFE-04BB95DFAF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41-50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47.058799999999998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1E-484D-87AB-D592BFA6D166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41-50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30.147099999999998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1E-484D-87AB-D592BFA6D166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41-50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22.7941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1E-484D-87AB-D592BFA6D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51-60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44.845399999999998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06-4C2C-BE2E-8CAA23858C6F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51-60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26.288699999999999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D06-4C2C-BE2E-8CAA23858C6F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51-60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28.866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D06-4C2C-BE2E-8CAA23858C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&gt;60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44.927500000000002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7E-40F4-A269-E42ED2F4A922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&gt;60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26.087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7E-40F4-A269-E42ED2F4A922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&gt;60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28.985499999999998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7E-40F4-A269-E42ED2F4A9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Full-time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44.851900000000001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B4-4329-BAA9-E5DC8A6BAE58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Full-time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28.067699999999999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B4-4329-BAA9-E5DC8A6BAE58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Full-time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27.080400000000001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B4-4329-BAA9-E5DC8A6BAE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Part-time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38.490600000000001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DA-4BF1-A769-97BEE89F433F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Part-time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29.811299999999999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DA-4BF1-A769-97BEE89F433F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Part-time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31.6981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DA-4BF1-A769-97BEE89F43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4"/>
        </c:manualLayout>
      </c:layout>
      <c:barChart>
        <c:barDir val="bar"/>
        <c:grouping val="percent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&lt;50%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42.682899999999997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68-423E-9501-6FE583EC6DB6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Passives</c:v>
                </c:pt>
              </c:strCache>
            </c:strRef>
          </c:tx>
          <c:spPr>
            <a:solidFill>
              <a:srgbClr val="F4CD6C"/>
            </a:solidFill>
            <a:ln>
              <a:solidFill>
                <a:srgbClr val="F4CD6C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00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&lt;50%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29.2683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68-423E-9501-6FE583EC6DB6}"/>
            </c:ext>
          </c:extLst>
        </c:ser>
        <c:ser>
          <c:idx val="2"/>
          <c:order val="2"/>
          <c:tx>
            <c:strRef>
              <c:f>DataSheet!$E$1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&lt;50%</c:v>
                </c:pt>
              </c:strCache>
            </c:strRef>
          </c:cat>
          <c:val>
            <c:numRef>
              <c:f>DataSheet!$E$2:$E$2</c:f>
              <c:numCache>
                <c:formatCode>General</c:formatCode>
                <c:ptCount val="1"/>
                <c:pt idx="0">
                  <c:v>28.0488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68-423E-9501-6FE583EC6D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in val="0"/>
        </c:scaling>
        <c:delete val="0"/>
        <c:axPos val="b"/>
        <c:numFmt formatCode="#,##0_);\(#,##0\)" sourceLinked="0"/>
        <c:majorTickMark val="cross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0.83291076979035772"/>
          <c:w val="1"/>
          <c:h val="0.6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rgbClr val="968D85"/>
            </a:solidFill>
            <a:ln>
              <a:solidFill>
                <a:srgbClr val="968D8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15.384600000000001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F0-4F98-8131-EAF8DF9771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10.610900000000001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3C-4F88-95A3-840F2BAE46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17.4603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6D-443F-AC14-D7DD6B185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35.714300000000001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96-411E-87C4-F45B85BFD8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7.3170999999999999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22-47AA-A06E-043B781266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18.594999999999999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31-4B4B-A718-20C7097F2E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11.8721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BD-4AC9-8085-37A15E36B7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24.264700000000001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E5-4B33-9B81-5DB5FE49B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15.9794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F0-485F-93DA-1B6322C893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15.942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8A-4B00-A59E-45CE9E30B4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17.7715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71-4D72-8320-3E47C73CB8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6.7925000000000004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54-45FF-9210-AE06F6715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DataSheet!$C$1:$C$1</c:f>
              <c:strCache>
                <c:ptCount val="1"/>
                <c:pt idx="0">
                  <c:v>NPS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14.6341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61-48DD-8BC7-67C7765794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42.85716"/>
          <c:min val="-42.85716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layout>
        <c:manualLayout>
          <c:xMode val="edge"/>
          <c:yMode val="edge"/>
          <c:x val="0"/>
          <c:y val="0.9269075"/>
          <c:w val="1"/>
          <c:h val="0.5"/>
        </c:manualLayout>
      </c:layout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DataSheet!$C$1</c:f>
              <c:strCache>
                <c:ptCount val="1"/>
                <c:pt idx="0">
                  <c:v>Promoters</c:v>
                </c:pt>
              </c:strCache>
            </c:strRef>
          </c:tx>
          <c:spPr>
            <a:ln w="63500">
              <a:solidFill>
                <a:srgbClr val="96B56C"/>
              </a:solidFill>
            </a:ln>
          </c:spPr>
          <c:marker>
            <c:symbol val="none"/>
          </c:marker>
          <c:dLbls>
            <c:numFmt formatCode="#,##0%;\-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DataSheet!$B$2:$B$12</c:f>
              <c:strCache>
                <c:ptCount val="11"/>
                <c:pt idx="0">
                  <c:v>02</c:v>
                </c:pt>
                <c:pt idx="1">
                  <c:v>03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</c:strCache>
            </c:strRef>
          </c:cat>
          <c:val>
            <c:numRef>
              <c:f>DataSheet!$C$2:$C$12</c:f>
              <c:numCache>
                <c:formatCode>General</c:formatCode>
                <c:ptCount val="11"/>
                <c:pt idx="0">
                  <c:v>0.47058800000000001</c:v>
                </c:pt>
                <c:pt idx="1">
                  <c:v>0.367925</c:v>
                </c:pt>
                <c:pt idx="2">
                  <c:v>0.33962300000000001</c:v>
                </c:pt>
                <c:pt idx="3">
                  <c:v>0.5</c:v>
                </c:pt>
                <c:pt idx="4">
                  <c:v>0.44339600000000001</c:v>
                </c:pt>
                <c:pt idx="5">
                  <c:v>0.47169800000000001</c:v>
                </c:pt>
                <c:pt idx="6">
                  <c:v>0.46226400000000001</c:v>
                </c:pt>
                <c:pt idx="7">
                  <c:v>0.43396200000000001</c:v>
                </c:pt>
                <c:pt idx="8">
                  <c:v>0.5</c:v>
                </c:pt>
                <c:pt idx="9">
                  <c:v>0.43925199999999998</c:v>
                </c:pt>
                <c:pt idx="10">
                  <c:v>0.38317800000000002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4170-4BCC-91B9-CDAFF2DF0850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Detractors</c:v>
                </c:pt>
              </c:strCache>
            </c:strRef>
          </c:tx>
          <c:spPr>
            <a:ln w="63500">
              <a:solidFill>
                <a:srgbClr val="F86B02"/>
              </a:solidFill>
            </a:ln>
          </c:spPr>
          <c:marker>
            <c:symbol val="none"/>
          </c:marker>
          <c:dLbls>
            <c:numFmt formatCode="#,##0%;\-#,##0%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DataSheet!$B$2:$B$12</c:f>
              <c:strCache>
                <c:ptCount val="11"/>
                <c:pt idx="0">
                  <c:v>02</c:v>
                </c:pt>
                <c:pt idx="1">
                  <c:v>03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</c:strCache>
            </c:strRef>
          </c:cat>
          <c:val>
            <c:numRef>
              <c:f>DataSheet!$D$2:$D$12</c:f>
              <c:numCache>
                <c:formatCode>General</c:formatCode>
                <c:ptCount val="11"/>
                <c:pt idx="0">
                  <c:v>0.17647099999999999</c:v>
                </c:pt>
                <c:pt idx="1">
                  <c:v>0.245283</c:v>
                </c:pt>
                <c:pt idx="2">
                  <c:v>0.30188700000000002</c:v>
                </c:pt>
                <c:pt idx="3">
                  <c:v>0.29245300000000002</c:v>
                </c:pt>
                <c:pt idx="4">
                  <c:v>0.30188700000000002</c:v>
                </c:pt>
                <c:pt idx="5">
                  <c:v>0.22641500000000001</c:v>
                </c:pt>
                <c:pt idx="6">
                  <c:v>0.32075500000000001</c:v>
                </c:pt>
                <c:pt idx="7">
                  <c:v>0.235849</c:v>
                </c:pt>
                <c:pt idx="8">
                  <c:v>0.25471700000000003</c:v>
                </c:pt>
                <c:pt idx="9">
                  <c:v>0.32710299999999998</c:v>
                </c:pt>
                <c:pt idx="10">
                  <c:v>0.31775700000000001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4170-4BCC-91B9-CDAFF2DF0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77568"/>
        <c:axId val="46285952"/>
      </c:line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0.55000000000000004"/>
          <c:min val="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1" spc="50"/>
                </a:pPr>
                <a:r>
                  <a:rPr lang="en-GB"/>
                  <a:t>%</a:t>
                </a:r>
              </a:p>
            </c:rich>
          </c:tx>
          <c:overlay val="0"/>
        </c:title>
        <c:numFmt formatCode="#,##0%;\-#,##0%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ln w="76200">
              <a:solidFill>
                <a:schemeClr val="accent1"/>
              </a:solidFill>
            </a:ln>
          </c:spPr>
          <c:marker>
            <c:symbol val="none"/>
          </c:marker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DataSheet!$B$2:$B$12</c:f>
              <c:strCache>
                <c:ptCount val="11"/>
                <c:pt idx="0">
                  <c:v>02</c:v>
                </c:pt>
                <c:pt idx="1">
                  <c:v>03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</c:strCache>
            </c:strRef>
          </c:cat>
          <c:val>
            <c:numRef>
              <c:f>DataSheet!$C$2:$C$12</c:f>
              <c:numCache>
                <c:formatCode>General</c:formatCode>
                <c:ptCount val="11"/>
                <c:pt idx="0">
                  <c:v>29.411799999999999</c:v>
                </c:pt>
                <c:pt idx="1">
                  <c:v>12.264200000000001</c:v>
                </c:pt>
                <c:pt idx="2">
                  <c:v>3.7736000000000001</c:v>
                </c:pt>
                <c:pt idx="3">
                  <c:v>20.7547</c:v>
                </c:pt>
                <c:pt idx="4">
                  <c:v>14.1509</c:v>
                </c:pt>
                <c:pt idx="5">
                  <c:v>24.528300000000002</c:v>
                </c:pt>
                <c:pt idx="6">
                  <c:v>14.1509</c:v>
                </c:pt>
                <c:pt idx="7">
                  <c:v>19.811299999999999</c:v>
                </c:pt>
                <c:pt idx="8">
                  <c:v>24.528300000000002</c:v>
                </c:pt>
                <c:pt idx="9">
                  <c:v>11.215</c:v>
                </c:pt>
                <c:pt idx="10">
                  <c:v>6.5420999999999996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DCCE-45AA-8E80-313F05FB4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77568"/>
        <c:axId val="46285952"/>
      </c:line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1" spc="50"/>
                </a:pPr>
                <a:r>
                  <a:rPr lang="en-GB"/>
                  <a:t>NPS</a:t>
                </a:r>
              </a:p>
            </c:rich>
          </c:tx>
          <c:overlay val="0"/>
        </c:title>
        <c:numFmt formatCode="#,##0_);\(#,##0\)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legend>
      <c:legendPos val="t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2023-4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C5-4FFB-9555-8DE6B05EC3DE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2023-4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44.0625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C5-4FFB-9555-8DE6B05EC3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4.716999999999999"/>
          <c:min val="-54.716999999999999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2023-3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-26.1006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BE-41C5-A3D1-DD3C0B9D0867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2023-3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45.597499999999997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BE-41C5-A3D1-DD3C0B9D0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4.716999999999999"/>
          <c:min val="-54.716999999999999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2023-2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-29.874199999999998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5F-4431-B58B-B3230DDD12D3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2023-2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42.767299999999999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5F-4431-B58B-B3230DDD12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4.716999999999999"/>
          <c:min val="-54.716999999999999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2023-1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-23.577200000000001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E4-414F-B27C-4D0F63696599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2023-1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38.211399999999998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E4-414F-B27C-4D0F63696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4.716999999999999"/>
          <c:min val="-54.716999999999999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accent1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DataSheet!$B$2:$B$9</c:f>
              <c:strCache>
                <c:ptCount val="8"/>
                <c:pt idx="0">
                  <c:v>Peter</c:v>
                </c:pt>
                <c:pt idx="1">
                  <c:v>Britta</c:v>
                </c:pt>
                <c:pt idx="2">
                  <c:v>Kalle</c:v>
                </c:pt>
                <c:pt idx="3">
                  <c:v>Rob</c:v>
                </c:pt>
                <c:pt idx="4">
                  <c:v>Company total</c:v>
                </c:pt>
                <c:pt idx="5">
                  <c:v>Günter</c:v>
                </c:pt>
                <c:pt idx="6">
                  <c:v>Anna</c:v>
                </c:pt>
                <c:pt idx="7">
                  <c:v>Yvonne</c:v>
                </c:pt>
              </c:strCache>
            </c:strRef>
          </c:cat>
          <c:val>
            <c:numRef>
              <c:f>DataSheet!$C$2:$C$9</c:f>
              <c:numCache>
                <c:formatCode>General</c:formatCode>
                <c:ptCount val="8"/>
                <c:pt idx="0">
                  <c:v>23.8095</c:v>
                </c:pt>
                <c:pt idx="1">
                  <c:v>22.5</c:v>
                </c:pt>
                <c:pt idx="2">
                  <c:v>20.289899999999999</c:v>
                </c:pt>
                <c:pt idx="3">
                  <c:v>20</c:v>
                </c:pt>
                <c:pt idx="4">
                  <c:v>15.384600000000001</c:v>
                </c:pt>
                <c:pt idx="5">
                  <c:v>13.6126</c:v>
                </c:pt>
                <c:pt idx="6">
                  <c:v>12.7119</c:v>
                </c:pt>
                <c:pt idx="7">
                  <c:v>9.8039000000000005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44-4D3A-8D1E-C147BC9C3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-27"/>
        <c:axId val="54877568"/>
        <c:axId val="46285952"/>
      </c:barChart>
      <c:catAx>
        <c:axId val="54877568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2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</c:scaling>
        <c:delete val="0"/>
        <c:axPos val="b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000" b="0" i="1" spc="50"/>
                </a:pPr>
                <a:r>
                  <a:rPr lang="en-GB"/>
                  <a:t>NPS</a:t>
                </a:r>
              </a:p>
            </c:rich>
          </c:tx>
          <c:overlay val="0"/>
        </c:title>
        <c:numFmt formatCode="#,##0_);\(#,##0\)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Peter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-17.4603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44-45F1-89C4-AEB2710A5D1C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Peter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41.269799999999996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44-45F1-89C4-AEB2710A5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Britta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-24.166699999999999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B0-43F6-BED7-1E437E5BFAD3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Britta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46.666699999999999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B0-43F6-BED7-1E437E5BFA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Kalle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-26.57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63-429F-B68E-93E3B0387182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Kalle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46.859900000000003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63-429F-B68E-93E3B03871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Rob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58-49A9-B72D-30253F7593E9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Rob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58-49A9-B72D-30253F7593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Günter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-29.8429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42-4BBC-AC93-815F906B782C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Günter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43.455500000000001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142-4BBC-AC93-815F906B7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Anna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-30.084700000000002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F2-41BA-BF27-24E516490E4A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Anna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42.796599999999998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F2-41BA-BF27-24E516490E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Yvonne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-31.372499999999999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6A-4CB0-8741-363A33DA477F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Yvonne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41.176499999999997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6A-4CB0-8741-363A33DA4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Peter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-17.4603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7-4B06-BE74-8A8B5758D462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Peter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41.269799999999996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77-4B06-BE74-8A8B5758D4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Britta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-24.166699999999999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1C-40CD-9231-02F097BA1C4D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Britta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46.666699999999999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41C-40CD-9231-02F097BA1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Kalle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-26.57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92-44DA-B26E-C4CF2B61E01D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Kalle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46.859900000000003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92-44DA-B26E-C4CF2B61E0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Rob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54-4A10-A733-80609995B404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Rob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54-4A10-A733-80609995B4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Günter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-29.8429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77-4C23-8323-6729137D6129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Günter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43.455500000000001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77-4C23-8323-6729137D61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Anna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-30.084700000000002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84-4576-92D7-19ECB8D75C9D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Anna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42.796599999999998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84-4576-92D7-19ECB8D75C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Yvonne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-31.372499999999999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81-4D4B-A0CC-5EC19BA33D42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Yvonne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41.176499999999997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A81-4D4B-A0CC-5EC19BA33D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_);\(#,##0\)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Peter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-17.4603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2A-4E3C-875C-DFBADAD35A8D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Peter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41.269799999999996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2A-4E3C-875C-DFBADAD35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Yvonne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-31.372499999999999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81-49AF-A6D7-BDC8BDB3C9CB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Yvonne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41.176499999999997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81-49AF-A6D7-BDC8BDB3C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Kalle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-26.57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7D-494D-B0CD-F4B82E4F3FA1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Kalle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46.859900000000003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7D-494D-B0CD-F4B82E4F3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Britta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-24.166699999999999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D9-415B-B695-5FF7DDF719FB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Britta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46.666699999999999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D9-415B-B695-5FF7DDF71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Anna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-30.084700000000002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3A-4F80-AE74-AE98DA8A4466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Anna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42.796599999999998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3A-4F80-AE74-AE98DA8A44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1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Rob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C3-4001-A5A4-D3B1FAD78DB3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Rob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43.75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C3-4001-A5A4-D3B1FAD78D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xMode val="edge"/>
          <c:yMode val="edge"/>
          <c:y val="0"/>
          <c:w val="1"/>
          <c:h val="0.5"/>
        </c:manualLayout>
      </c:layout>
      <c:barChart>
        <c:barDir val="bar"/>
        <c:grouping val="stacked"/>
        <c:varyColors val="1"/>
        <c:ser>
          <c:idx val="0"/>
          <c:order val="0"/>
          <c:tx>
            <c:strRef>
              <c:f>DataSheet!$C$1</c:f>
              <c:strCache>
                <c:ptCount val="1"/>
                <c:pt idx="0">
                  <c:v>Detractors</c:v>
                </c:pt>
              </c:strCache>
            </c:strRef>
          </c:tx>
          <c:spPr>
            <a:solidFill>
              <a:srgbClr val="F86B02"/>
            </a:solidFill>
            <a:ln>
              <a:solidFill>
                <a:srgbClr val="F86B02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Günter</c:v>
                </c:pt>
              </c:strCache>
            </c:strRef>
          </c:cat>
          <c:val>
            <c:numRef>
              <c:f>DataSheet!$C$2:$C$2</c:f>
              <c:numCache>
                <c:formatCode>General</c:formatCode>
                <c:ptCount val="1"/>
                <c:pt idx="0">
                  <c:v>-29.8429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3B-4743-B8E4-944B3B317788}"/>
            </c:ext>
          </c:extLst>
        </c:ser>
        <c:ser>
          <c:idx val="1"/>
          <c:order val="1"/>
          <c:tx>
            <c:strRef>
              <c:f>DataSheet!$D$1</c:f>
              <c:strCache>
                <c:ptCount val="1"/>
                <c:pt idx="0">
                  <c:v>Promoters</c:v>
                </c:pt>
              </c:strCache>
            </c:strRef>
          </c:tx>
          <c:spPr>
            <a:solidFill>
              <a:srgbClr val="6B9F25"/>
            </a:solidFill>
            <a:ln>
              <a:solidFill>
                <a:srgbClr val="6B9F25"/>
              </a:solidFill>
            </a:ln>
          </c:spPr>
          <c:invertIfNegative val="0"/>
          <c:dLbls>
            <c:numFmt formatCode="#,##0;#,##0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1000" spc="50">
                    <a:solidFill>
                      <a:srgbClr val="FFFFFF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DataSheet!$B$2:$B$2</c:f>
              <c:strCache>
                <c:ptCount val="1"/>
                <c:pt idx="0">
                  <c:v>Günter</c:v>
                </c:pt>
              </c:strCache>
            </c:strRef>
          </c:cat>
          <c:val>
            <c:numRef>
              <c:f>DataSheet!$D$2:$D$2</c:f>
              <c:numCache>
                <c:formatCode>General</c:formatCode>
                <c:ptCount val="1"/>
                <c:pt idx="0">
                  <c:v>43.455500000000001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3B-4743-B8E4-944B3B3177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2"/>
        <c:overlap val="100"/>
        <c:axId val="54877568"/>
        <c:axId val="46285952"/>
      </c:barChart>
      <c:catAx>
        <c:axId val="54877568"/>
        <c:scaling>
          <c:orientation val="maxMin"/>
        </c:scaling>
        <c:delete val="1"/>
        <c:axPos val="l"/>
        <c:numFmt formatCode="General" sourceLinked="0"/>
        <c:majorTickMark val="cross"/>
        <c:minorTickMark val="cross"/>
        <c:tickLblPos val="none"/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56.231879999999997"/>
          <c:min val="-56.231879999999997"/>
        </c:scaling>
        <c:delete val="0"/>
        <c:axPos val="b"/>
        <c:numFmt formatCode="#,##0;#,##0" sourceLinked="0"/>
        <c:majorTickMark val="none"/>
        <c:minorTickMark val="none"/>
        <c:tickLblPos val="none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0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ax"/>
        <c:crossBetween val="between"/>
      </c:valAx>
      <c:spPr>
        <a:noFill/>
      </c:spPr>
    </c:plotArea>
    <c:legend>
      <c:legendPos val="b"/>
      <c:overlay val="0"/>
      <c:spPr>
        <a:noFill/>
      </c:spPr>
      <c:txPr>
        <a:bodyPr/>
        <a:lstStyle/>
        <a:p>
          <a:pPr>
            <a:defRPr sz="1000" spc="50"/>
          </a:pPr>
          <a:endParaRPr lang="en-US"/>
        </a:p>
      </c:txPr>
    </c:legend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spc="50"/>
            </a:pPr>
            <a:r>
              <a:rPr lang="en-GB"/>
              <a:t>Denmark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187-4C78-AC92-01A0C40D83C8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DataSheet!$B$2:$B$4</c:f>
              <c:strCache>
                <c:ptCount val="3"/>
                <c:pt idx="0">
                  <c:v>03</c:v>
                </c:pt>
                <c:pt idx="1">
                  <c:v>06</c:v>
                </c:pt>
                <c:pt idx="2">
                  <c:v>09</c:v>
                </c:pt>
              </c:strCache>
            </c:strRef>
          </c:cat>
          <c:val>
            <c:numRef>
              <c:f>DataSheet!$C$2:$C$4</c:f>
              <c:numCache>
                <c:formatCode>General</c:formatCode>
                <c:ptCount val="3"/>
                <c:pt idx="0">
                  <c:v>10</c:v>
                </c:pt>
                <c:pt idx="1">
                  <c:v>11.1111</c:v>
                </c:pt>
                <c:pt idx="2">
                  <c:v>38.8889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B187-4C78-AC92-01A0C40D8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77568"/>
        <c:axId val="46285952"/>
      </c:line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00"/>
          <c:min val="-10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00" b="0" i="1" spc="50"/>
                </a:pPr>
                <a:r>
                  <a:rPr lang="en-GB"/>
                  <a:t>n=63</a:t>
                </a:r>
              </a:p>
            </c:rich>
          </c:tx>
          <c:overlay val="0"/>
        </c:title>
        <c:numFmt formatCode="#,##0_);\(#,##0\)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spc="50"/>
            </a:pPr>
            <a:r>
              <a:rPr lang="en-GB"/>
              <a:t>England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none"/>
          </c:marker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8B7-4162-9596-54282465BA76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8B7-4162-9596-54282465BA76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DataSheet!$B$2:$B$6</c:f>
              <c:strCache>
                <c:ptCount val="5"/>
                <c:pt idx="0">
                  <c:v>03</c:v>
                </c:pt>
                <c:pt idx="1">
                  <c:v>04</c:v>
                </c:pt>
                <c:pt idx="2">
                  <c:v>06</c:v>
                </c:pt>
                <c:pt idx="3">
                  <c:v>10</c:v>
                </c:pt>
                <c:pt idx="4">
                  <c:v>12</c:v>
                </c:pt>
              </c:strCache>
            </c:strRef>
          </c:cat>
          <c:val>
            <c:numRef>
              <c:f>DataSheet!$C$2:$C$6</c:f>
              <c:numCache>
                <c:formatCode>General</c:formatCode>
                <c:ptCount val="5"/>
                <c:pt idx="0">
                  <c:v>25</c:v>
                </c:pt>
                <c:pt idx="1">
                  <c:v>-28.571400000000001</c:v>
                </c:pt>
                <c:pt idx="2">
                  <c:v>4.5454999999999997</c:v>
                </c:pt>
                <c:pt idx="3">
                  <c:v>33.333300000000001</c:v>
                </c:pt>
                <c:pt idx="4">
                  <c:v>66.666700000000006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78B7-4162-9596-54282465B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77568"/>
        <c:axId val="46285952"/>
      </c:line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00"/>
          <c:min val="-10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00" b="0" i="1" spc="50"/>
                </a:pPr>
                <a:r>
                  <a:rPr lang="en-GB"/>
                  <a:t>n=80</a:t>
                </a:r>
              </a:p>
            </c:rich>
          </c:tx>
          <c:overlay val="0"/>
        </c:title>
        <c:numFmt formatCode="#,##0_);\(#,##0\)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spc="50"/>
            </a:pPr>
            <a:r>
              <a:rPr lang="en-GB"/>
              <a:t>Germany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none"/>
          </c:marker>
          <c:dLbls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587-457F-8E4F-05237C2E2BC3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587-457F-8E4F-05237C2E2BC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587-457F-8E4F-05237C2E2BC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587-457F-8E4F-05237C2E2BC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587-457F-8E4F-05237C2E2BC3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DataSheet!$B$2:$B$10</c:f>
              <c:strCache>
                <c:ptCount val="9"/>
                <c:pt idx="0">
                  <c:v>02</c:v>
                </c:pt>
                <c:pt idx="1">
                  <c:v>03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08</c:v>
                </c:pt>
                <c:pt idx="6">
                  <c:v>09</c:v>
                </c:pt>
                <c:pt idx="7">
                  <c:v>11</c:v>
                </c:pt>
                <c:pt idx="8">
                  <c:v>12</c:v>
                </c:pt>
              </c:strCache>
            </c:strRef>
          </c:cat>
          <c:val>
            <c:numRef>
              <c:f>DataSheet!$C$2:$C$10</c:f>
              <c:numCache>
                <c:formatCode>General</c:formatCode>
                <c:ptCount val="9"/>
                <c:pt idx="0">
                  <c:v>0</c:v>
                </c:pt>
                <c:pt idx="1">
                  <c:v>30</c:v>
                </c:pt>
                <c:pt idx="2">
                  <c:v>25</c:v>
                </c:pt>
                <c:pt idx="3">
                  <c:v>15.384600000000001</c:v>
                </c:pt>
                <c:pt idx="4">
                  <c:v>6.4516</c:v>
                </c:pt>
                <c:pt idx="5">
                  <c:v>13.9785</c:v>
                </c:pt>
                <c:pt idx="6">
                  <c:v>9.3332999999999995</c:v>
                </c:pt>
                <c:pt idx="7">
                  <c:v>-14.2857</c:v>
                </c:pt>
                <c:pt idx="8">
                  <c:v>15.5556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5-D587-457F-8E4F-05237C2E2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77568"/>
        <c:axId val="46285952"/>
      </c:line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00"/>
          <c:min val="-10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00" b="0" i="1" spc="50"/>
                </a:pPr>
                <a:r>
                  <a:rPr lang="en-GB"/>
                  <a:t>n=288</a:t>
                </a:r>
              </a:p>
            </c:rich>
          </c:tx>
          <c:overlay val="0"/>
        </c:title>
        <c:numFmt formatCode="#,##0_);\(#,##0\)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 b="0" spc="50"/>
            </a:pPr>
            <a:r>
              <a:rPr lang="en-GB"/>
              <a:t>Sweden</a:t>
            </a:r>
          </a:p>
        </c:rich>
      </c:tx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DataSheet!$C$1</c:f>
              <c:strCache>
                <c:ptCount val="1"/>
                <c:pt idx="0">
                  <c:v>NPS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ymbol val="none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1FA-4EED-891D-8EDC6F8D0D7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1FA-4EED-891D-8EDC6F8D0D7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1FA-4EED-891D-8EDC6F8D0D7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1FA-4EED-891D-8EDC6F8D0D7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1FA-4EED-891D-8EDC6F8D0D7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1FA-4EED-891D-8EDC6F8D0D78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1FA-4EED-891D-8EDC6F8D0D78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1FA-4EED-891D-8EDC6F8D0D78}"/>
                </c:ext>
              </c:extLst>
            </c:dLbl>
            <c:numFmt formatCode="#,##0_);\(#,##0\)" sourceLinked="0"/>
            <c:spPr>
              <a:noFill/>
              <a:ln>
                <a:noFill/>
              </a:ln>
              <a:effectLst/>
            </c:spPr>
            <c:txPr>
              <a:bodyPr tIns="0" bIns="0"/>
              <a:lstStyle/>
              <a:p>
                <a:pPr>
                  <a:defRPr sz="900" spc="50">
                    <a:solidFill>
                      <a:schemeClr val="tx1">
                        <a:lumMod val="166234"/>
                      </a:schemeClr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DataSheet!$B$2:$B$12</c:f>
              <c:strCache>
                <c:ptCount val="11"/>
                <c:pt idx="0">
                  <c:v>02</c:v>
                </c:pt>
                <c:pt idx="1">
                  <c:v>03</c:v>
                </c:pt>
                <c:pt idx="2">
                  <c:v>04</c:v>
                </c:pt>
                <c:pt idx="3">
                  <c:v>05</c:v>
                </c:pt>
                <c:pt idx="4">
                  <c:v>06</c:v>
                </c:pt>
                <c:pt idx="5">
                  <c:v>07</c:v>
                </c:pt>
                <c:pt idx="6">
                  <c:v>08</c:v>
                </c:pt>
                <c:pt idx="7">
                  <c:v>09</c:v>
                </c:pt>
                <c:pt idx="8">
                  <c:v>10</c:v>
                </c:pt>
                <c:pt idx="9">
                  <c:v>11</c:v>
                </c:pt>
                <c:pt idx="10">
                  <c:v>12</c:v>
                </c:pt>
              </c:strCache>
            </c:strRef>
          </c:cat>
          <c:val>
            <c:numRef>
              <c:f>DataSheet!$C$2:$C$12</c:f>
              <c:numCache>
                <c:formatCode>General</c:formatCode>
                <c:ptCount val="11"/>
                <c:pt idx="0">
                  <c:v>45.454500000000003</c:v>
                </c:pt>
                <c:pt idx="1">
                  <c:v>7.1429</c:v>
                </c:pt>
                <c:pt idx="2">
                  <c:v>3.4091</c:v>
                </c:pt>
                <c:pt idx="3">
                  <c:v>19.318200000000001</c:v>
                </c:pt>
                <c:pt idx="4">
                  <c:v>34.615400000000001</c:v>
                </c:pt>
                <c:pt idx="5">
                  <c:v>24.038499999999999</c:v>
                </c:pt>
                <c:pt idx="6">
                  <c:v>15.384600000000001</c:v>
                </c:pt>
                <c:pt idx="7">
                  <c:v>80</c:v>
                </c:pt>
                <c:pt idx="8">
                  <c:v>22.352900000000002</c:v>
                </c:pt>
                <c:pt idx="9">
                  <c:v>13</c:v>
                </c:pt>
                <c:pt idx="10">
                  <c:v>-9.6153999999999993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21FA-4EED-891D-8EDC6F8D0D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77568"/>
        <c:axId val="46285952"/>
      </c:lineChart>
      <c:catAx>
        <c:axId val="54877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noFill/>
          <a:ln w="9525">
            <a:solidFill>
              <a:srgbClr val="7F7F7F">
                <a:alpha val="20000"/>
              </a:srgbClr>
            </a:solidFill>
            <a:round/>
          </a:ln>
        </c:spPr>
        <c:txPr>
          <a:bodyPr/>
          <a:lstStyle/>
          <a:p>
            <a:pPr>
              <a:defRPr sz="1100" spc="50"/>
            </a:pPr>
            <a:endParaRPr lang="en-US"/>
          </a:p>
        </c:txPr>
        <c:crossAx val="46285952"/>
        <c:crosses val="autoZero"/>
        <c:auto val="1"/>
        <c:lblAlgn val="ctr"/>
        <c:lblOffset val="100"/>
        <c:noMultiLvlLbl val="0"/>
      </c:catAx>
      <c:valAx>
        <c:axId val="46285952"/>
        <c:scaling>
          <c:orientation val="minMax"/>
          <c:max val="100"/>
          <c:min val="-100"/>
        </c:scaling>
        <c:delete val="0"/>
        <c:axPos val="l"/>
        <c:majorGridlines>
          <c:spPr>
            <a:ln w="9525">
              <a:solidFill>
                <a:srgbClr val="7F7F7F">
                  <a:alpha val="20000"/>
                </a:srgb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900" b="0" i="1" spc="50"/>
                </a:pPr>
                <a:r>
                  <a:rPr lang="en-GB"/>
                  <a:t>n=647</a:t>
                </a:r>
              </a:p>
            </c:rich>
          </c:tx>
          <c:overlay val="0"/>
        </c:title>
        <c:numFmt formatCode="#,##0_);\(#,##0\)" sourceLinked="0"/>
        <c:majorTickMark val="out"/>
        <c:minorTickMark val="none"/>
        <c:tickLblPos val="nextTo"/>
        <c:spPr>
          <a:noFill/>
          <a:ln>
            <a:noFill/>
          </a:ln>
        </c:spPr>
        <c:txPr>
          <a:bodyPr/>
          <a:lstStyle/>
          <a:p>
            <a:pPr>
              <a:defRPr sz="900" spc="50">
                <a:solidFill>
                  <a:schemeClr val="tx1">
                    <a:lumMod val="166234"/>
                  </a:schemeClr>
                </a:solidFill>
              </a:defRPr>
            </a:pPr>
            <a:endParaRPr lang="en-US"/>
          </a:p>
        </c:txPr>
        <c:crossAx val="54877568"/>
        <c:crosses val="min"/>
        <c:crossBetween val="between"/>
      </c:valAx>
      <c:spPr>
        <a:noFill/>
      </c:spPr>
    </c:plotArea>
    <c:plotVisOnly val="1"/>
    <c:dispBlanksAs val="zero"/>
    <c:showDLblsOverMax val="1"/>
  </c:chart>
  <c:spPr>
    <a:noFill/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F2964EA8-200F-47C5-90C2-1DBA3D6D7CD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28700" y="5078187"/>
            <a:ext cx="3222058" cy="96462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2pPr>
            <a:lvl3pPr marL="9144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bg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9">
            <a:extLst>
              <a:ext uri="{FF2B5EF4-FFF2-40B4-BE49-F238E27FC236}">
                <a16:creationId xmlns:a16="http://schemas.microsoft.com/office/drawing/2014/main" id="{7878E298-5074-4E51-993E-34931A897F1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21413" y="0"/>
            <a:ext cx="4941887" cy="57261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2D26D0E-18C6-4DB1-B3A5-75E29BD65B17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noFill/>
          <a:ln w="15875" cap="flat" cmpd="sng" algn="ctr">
            <a:solidFill>
              <a:schemeClr val="accent2">
                <a:lumMod val="50000"/>
              </a:schemeClr>
            </a:solidFill>
            <a:prstDash val="solid"/>
            <a:miter lim="800000"/>
          </a:ln>
          <a:effectLst/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989B90B-5C3C-4760-9360-5AE10BF87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90000"/>
              </a:lnSpc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440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661D25CF-5413-4949-A54A-8716608406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8050" y="2000250"/>
            <a:ext cx="4667250" cy="33988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224E3A4F-8479-4D38-A6D4-85F0883F37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D5A5341A-4863-40E8-8B9A-FB4E71925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D2FED0-CD95-48B0-B54A-1F64F952C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9"/>
            <a:ext cx="5181486" cy="224244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lnSpc>
                <a:spcPts val="6500"/>
              </a:lnSpc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8EF5E91-A275-4181-9C62-BC0773AD0512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0211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5">
            <a:extLst>
              <a:ext uri="{FF2B5EF4-FFF2-40B4-BE49-F238E27FC236}">
                <a16:creationId xmlns:a16="http://schemas.microsoft.com/office/drawing/2014/main" id="{423630CA-0A51-4B04-A57B-9E412A8FCD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847137" y="3862387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3C994AE8-9E30-418E-8361-5D851AFA42C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854450"/>
            <a:ext cx="2316163" cy="25384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D4E5783-2917-458E-BE61-F3D5AAA8F9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3090862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B1D734B5-5F1C-4E34-81FF-AD75105E8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5757DE8-43D6-4A47-ABC9-B39EC8016CB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5"/>
            <a:ext cx="3924300" cy="4391025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>
                <a:solidFill>
                  <a:schemeClr val="accent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984C97B0-0D42-4831-9ABD-390370C0F0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CE8438DF-723C-49AB-AD18-1C40F107F5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32FDE8-62A6-4290-88E6-2795313DE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8700" y="465137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409466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BC85317C-3A2D-483F-B913-714129E195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3045" y="2426610"/>
            <a:ext cx="2378075" cy="111125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02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5DFEC7-1EEC-4FF2-868A-9799EA69F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7155" y="2714986"/>
            <a:ext cx="6674802" cy="65532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102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and Graph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9768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6E394D08-059F-42CF-AB8C-ED21F3BFB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BDF7B388-741A-4181-9A9E-D8FA8EC49D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364FFEF-B933-46C6-A918-A80C987DB70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2147" y="0"/>
            <a:ext cx="3938588" cy="64008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Picture 3" hidden="1">
            <a:extLst>
              <a:ext uri="{FF2B5EF4-FFF2-40B4-BE49-F238E27FC236}">
                <a16:creationId xmlns:a16="http://schemas.microsoft.com/office/drawing/2014/main" id="{59E5EAF8-68C2-4910-8F66-D9320B957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7967" y="2105933"/>
            <a:ext cx="5297883" cy="1024217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E3BE48E1-D3BE-4B52-B2EC-13A514CB0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7966" y="2105933"/>
            <a:ext cx="5297883" cy="2237467"/>
          </a:xfrm>
        </p:spPr>
        <p:txBody>
          <a:bodyPr anchor="t">
            <a:normAutofit/>
          </a:bodyPr>
          <a:lstStyle>
            <a:lvl1pPr>
              <a:lnSpc>
                <a:spcPct val="150000"/>
              </a:lnSpc>
              <a:spcBef>
                <a:spcPts val="1000"/>
              </a:spcBef>
              <a:defRPr sz="20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926679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50815B22-13FE-47CD-9F79-73704A278B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7669539-CB64-44F5-999D-7B9E61F8AF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A076-F3B9-47CB-80C2-BE29F157D04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54075" y="1625600"/>
            <a:ext cx="10499725" cy="48609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09627E-FE70-43A1-B0CB-4D4F6C32C2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074" y="122239"/>
            <a:ext cx="10499725" cy="1355724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7243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41BF345D-81AF-4851-83A1-62339848905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61917" y="517972"/>
            <a:ext cx="31089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C4F3A57-45ED-498D-858C-3EE63DF129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36601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1AC5BB09-E3BA-4948-93B3-EDCAAB8031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01197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BF83C6B7-5484-4586-8830-098BDCD9C9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6324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0C5663B1-EED6-4D80-A7C2-19E1366387A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39069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D21E7B61-407B-40A7-9AF6-0D7E7106BC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96046" y="3552677"/>
            <a:ext cx="1874874" cy="284812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0" name="Date Placeholder 3">
            <a:extLst>
              <a:ext uri="{FF2B5EF4-FFF2-40B4-BE49-F238E27FC236}">
                <a16:creationId xmlns:a16="http://schemas.microsoft.com/office/drawing/2014/main" id="{415C3ACC-5A8A-46E6-BA0D-90ADD27E2F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31" name="Slide Number Placeholder 5">
            <a:extLst>
              <a:ext uri="{FF2B5EF4-FFF2-40B4-BE49-F238E27FC236}">
                <a16:creationId xmlns:a16="http://schemas.microsoft.com/office/drawing/2014/main" id="{0D00A5C2-DCEE-4CB3-9307-61EB88B1D5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3E8CB70-B054-4294-AD29-EE7A75C72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51507"/>
            <a:ext cx="8991563" cy="1005839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lnSpc>
                <a:spcPct val="90000"/>
              </a:lnSpc>
              <a:defRPr lang="en-US">
                <a:solidFill>
                  <a:schemeClr val="accent2">
                    <a:lumMod val="50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0D608-4E7A-4014-9F62-CB43A0C839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36638" y="2717800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9C3A63B0-4EEA-45BC-A016-5FDA0969EA0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861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7080679B-5220-4478-B631-7112F870B7A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4350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9E4F61A3-2797-46FB-ACA7-0443E3BBDD2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907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  <p:sp>
        <p:nvSpPr>
          <p:cNvPr id="29" name="Text Placeholder 3">
            <a:extLst>
              <a:ext uri="{FF2B5EF4-FFF2-40B4-BE49-F238E27FC236}">
                <a16:creationId xmlns:a16="http://schemas.microsoft.com/office/drawing/2014/main" id="{14ED733B-1DE9-4FDC-BD5F-2BE3BB07C9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304020" y="2718405"/>
            <a:ext cx="1866900" cy="711200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accent2">
                    <a:lumMod val="50000"/>
                  </a:schemeClr>
                </a:solidFill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1732532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1 Colum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275B11D-8F3F-472B-BBCC-A4F7415AC0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028700" y="3543300"/>
            <a:ext cx="3924300" cy="33147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9F0629D-1A5F-4F4F-90D6-430379624EF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191250" y="1981200"/>
            <a:ext cx="4972050" cy="4473575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 sz="1600">
                <a:solidFill>
                  <a:schemeClr val="tx2">
                    <a:lumMod val="50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rPr>
              <a:t>Click to edit Master text styles</a:t>
            </a:r>
          </a:p>
        </p:txBody>
      </p:sp>
      <p:sp>
        <p:nvSpPr>
          <p:cNvPr id="17" name="Date Placeholder 3">
            <a:extLst>
              <a:ext uri="{FF2B5EF4-FFF2-40B4-BE49-F238E27FC236}">
                <a16:creationId xmlns:a16="http://schemas.microsoft.com/office/drawing/2014/main" id="{218C063B-0EE9-4FD5-A116-241C245452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417B369-6569-4DCC-B684-BE1A7C5D0B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EEC1A7-43C3-481E-95D0-5616242E1A0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4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C6CF0E0-8FF2-4FE7-AC69-85BEFA656508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6767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337C3D7-7DDB-42A8-901A-EC153DD274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0"/>
            <a:ext cx="4953000" cy="3302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27B95226-A076-4D55-B408-1389A2F8C7A0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1028700" y="3556002"/>
            <a:ext cx="3108960" cy="2286000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86673F10-179D-4539-AA33-AE34EC0457EF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454152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EB6CFC30-1A59-4D28-9E30-0FF7D632C6A2}"/>
              </a:ext>
            </a:extLst>
          </p:cNvPr>
          <p:cNvSpPr>
            <a:spLocks noGrp="1"/>
          </p:cNvSpPr>
          <p:nvPr>
            <p:ph idx="4294967295" hasCustomPrompt="1"/>
          </p:nvPr>
        </p:nvSpPr>
        <p:spPr>
          <a:xfrm>
            <a:off x="8054340" y="3556001"/>
            <a:ext cx="3108960" cy="2285999"/>
          </a:xfrm>
        </p:spPr>
        <p:txBody>
          <a:bodyPr>
            <a:normAutofit/>
          </a:bodyPr>
          <a:lstStyle>
            <a:lvl1pPr>
              <a:defRPr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C9C2">
                    <a:lumMod val="50000"/>
                  </a:srgbClr>
                </a:solidFill>
                <a:effectLst/>
                <a:uLnTx/>
                <a:uFillTx/>
                <a:latin typeface="Biome Light" panose="020B0303030204020804" pitchFamily="34" charset="0"/>
                <a:ea typeface="+mn-ea"/>
                <a:cs typeface="Biome Light" panose="020B0303030204020804" pitchFamily="34" charset="0"/>
              </a:rPr>
              <a:t>Insert text</a:t>
            </a:r>
            <a:endParaRPr lang="en-US" sz="1400" dirty="0">
              <a:solidFill>
                <a:srgbClr val="C0C9C2">
                  <a:lumMod val="50000"/>
                </a:srgb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C0C9C2">
                  <a:lumMod val="50000"/>
                </a:srgbClr>
              </a:solidFill>
              <a:effectLst/>
              <a:uLnTx/>
              <a:uFillTx/>
              <a:latin typeface="Biome Light" panose="020B0303030204020804" pitchFamily="34" charset="0"/>
              <a:ea typeface="+mn-ea"/>
              <a:cs typeface="Biome Light" panose="020B0303030204020804" pitchFamily="34" charset="0"/>
            </a:endParaRPr>
          </a:p>
          <a:p>
            <a:endParaRPr lang="en-US" sz="1600" dirty="0">
              <a:solidFill>
                <a:schemeClr val="tx2">
                  <a:lumMod val="50000"/>
                </a:schemeClr>
              </a:solidFill>
              <a:latin typeface="Biome Light" panose="020B0303030204020804" pitchFamily="34" charset="0"/>
              <a:cs typeface="Biome Light" panose="020B0303030204020804" pitchFamily="34" charset="0"/>
            </a:endParaRPr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4F3CC75-F9FA-4F77-9DD5-7E6C0F5C9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5" name="Slide Number Placeholder 5">
            <a:extLst>
              <a:ext uri="{FF2B5EF4-FFF2-40B4-BE49-F238E27FC236}">
                <a16:creationId xmlns:a16="http://schemas.microsoft.com/office/drawing/2014/main" id="{93B5B65C-5DE0-4F81-8115-758CDB591F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F4A2ACE-2D85-4F78-818F-BBA6F6F0CC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5530" y="539225"/>
            <a:ext cx="3924300" cy="2434386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7200" dirty="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4DCD8D3-DF79-446E-9961-5797EE888B4C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74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mmar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FCB4EDDC-C544-421C-905C-A4D40D98A51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9CBFDBF-2D2B-469A-9B2F-72F90474FB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BA55D6-2810-4163-9D43-FEDA674E2D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96829" y="573503"/>
            <a:ext cx="10156826" cy="1369591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7200">
                <a:solidFill>
                  <a:schemeClr val="accent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add title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9E87E0B-D644-4037-B322-715C648BAD3B}"/>
              </a:ext>
            </a:extLst>
          </p:cNvPr>
          <p:cNvCxnSpPr>
            <a:cxnSpLocks/>
          </p:cNvCxnSpPr>
          <p:nvPr/>
        </p:nvCxnSpPr>
        <p:spPr>
          <a:xfrm>
            <a:off x="1028700" y="457211"/>
            <a:ext cx="1142999" cy="0"/>
          </a:xfrm>
          <a:prstGeom prst="line">
            <a:avLst/>
          </a:prstGeom>
          <a:ln w="158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4122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ac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940246AD-CE4F-4FD8-BCF6-5BA9ED62AC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210300" y="3543302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F8ECBB79-D5D3-4ECE-99F9-1B6834629E4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10300" y="465138"/>
            <a:ext cx="4953000" cy="284956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C667C6DE-A3D4-4738-B7FC-43FB39FD7A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1917" y="517972"/>
            <a:ext cx="2956560" cy="13335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8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01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12C18C04-19C8-4ECC-83E8-6E65128CEF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0130" y="2009776"/>
            <a:ext cx="3924300" cy="2849562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2">
                    <a:lumMod val="50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D14E5D8-EB42-4C87-B4AE-4746909A2D3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9813" y="5067300"/>
            <a:ext cx="3913187" cy="1319213"/>
          </a:xfrm>
        </p:spPr>
        <p:txBody>
          <a:bodyPr>
            <a:normAutofit/>
          </a:bodyPr>
          <a:lstStyle>
            <a:lvl1pPr>
              <a:defRPr lang="en-US" sz="1600" kern="12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0649945F-7BBD-4042-AA34-709CE3402E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1936C4A-DE5F-4BFE-AED0-47E48CD4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F981B703-4F1F-41A6-AD71-3FFB2820FF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0130" y="465136"/>
            <a:ext cx="3935647" cy="1340615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dirty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1000"/>
              </a:spcBef>
              <a:buFont typeface="Arial" panose="020B0604020202020204" pitchFamily="34" charset="0"/>
            </a:pPr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15557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White-TO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CB51F6-8EA8-294E-9E83-EC920D8628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sv-SE" dirty="0"/>
              <a:t>Content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14836F-C94C-E34D-8DD8-1CF5A50CFB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sv-SE" dirty="0"/>
              <a:t>Text</a:t>
            </a:r>
          </a:p>
          <a:p>
            <a:pPr lvl="0"/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898225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ite-header&amp;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B036C1FF-FCC9-B342-A8F5-F69975993A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038225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B98E47C0-4C77-AE40-B70B-5AA3E34EB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2" y="6356350"/>
            <a:ext cx="6696073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8AADA5A1-23F4-2A45-BA05-5ADA6EA98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1" y="6356350"/>
            <a:ext cx="1038226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D5CE81E-4021-43E3-B84C-003860116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97F87DB-8926-43C0-B940-EDDB8DF4B91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37055"/>
            <a:ext cx="10515600" cy="410876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598919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White-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5145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ite-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A47E7768-2FD2-F545-9EF0-53BF283B76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071563"/>
            <a:ext cx="10515600" cy="2852737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44BE9419-3AEC-C543-8EE3-FC2FC5743F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951289"/>
            <a:ext cx="10515600" cy="1306466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Platshållare för datum 3">
            <a:extLst>
              <a:ext uri="{FF2B5EF4-FFF2-40B4-BE49-F238E27FC236}">
                <a16:creationId xmlns:a16="http://schemas.microsoft.com/office/drawing/2014/main" id="{C576A761-7B14-BD4F-8CF9-F09561E269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038225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0" name="Platshållare för sidfot 4">
            <a:extLst>
              <a:ext uri="{FF2B5EF4-FFF2-40B4-BE49-F238E27FC236}">
                <a16:creationId xmlns:a16="http://schemas.microsoft.com/office/drawing/2014/main" id="{5A8176C3-5F62-AE45-9D33-479A71B74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2" y="6356350"/>
            <a:ext cx="6696073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1" name="Platshållare för bildnummer 5">
            <a:extLst>
              <a:ext uri="{FF2B5EF4-FFF2-40B4-BE49-F238E27FC236}">
                <a16:creationId xmlns:a16="http://schemas.microsoft.com/office/drawing/2014/main" id="{128F2246-C6D9-D34A-8312-9524B11E7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81201" y="6356350"/>
            <a:ext cx="1038226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35157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White-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379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-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76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ite-image-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4CB51F6-8EA8-294E-9E83-EC920D8628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Agenda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14836F-C94C-E34D-8DD8-1CF5A50CFBE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89715" y="1825625"/>
            <a:ext cx="6464085" cy="4351338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lvl1pPr>
          </a:lstStyle>
          <a:p>
            <a:pPr lvl="0"/>
            <a:r>
              <a:rPr lang="sv-SE" dirty="0"/>
              <a:t>Text</a:t>
            </a:r>
          </a:p>
          <a:p>
            <a:pPr lvl="0"/>
            <a:endParaRPr lang="sv-SE" dirty="0"/>
          </a:p>
          <a:p>
            <a:pPr lvl="0"/>
            <a:endParaRPr lang="sv-SE" dirty="0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565D070A-7EF9-4E3C-A78B-5620F331EDB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825625"/>
            <a:ext cx="3888783" cy="4351338"/>
          </a:xfrm>
        </p:spPr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34247724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ite-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tshållare för datum 3">
            <a:extLst>
              <a:ext uri="{FF2B5EF4-FFF2-40B4-BE49-F238E27FC236}">
                <a16:creationId xmlns:a16="http://schemas.microsoft.com/office/drawing/2014/main" id="{A7F1DE12-22B4-E44E-954A-25C0E91EBBB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38200" y="6356350"/>
            <a:ext cx="1038225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71" name="Platshållare för sidfot 4">
            <a:extLst>
              <a:ext uri="{FF2B5EF4-FFF2-40B4-BE49-F238E27FC236}">
                <a16:creationId xmlns:a16="http://schemas.microsoft.com/office/drawing/2014/main" id="{5179AE4B-B3D6-B94E-9534-9080F89C555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3124202" y="6356350"/>
            <a:ext cx="6696073" cy="365125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272" name="Platshållare för bildnummer 5">
            <a:extLst>
              <a:ext uri="{FF2B5EF4-FFF2-40B4-BE49-F238E27FC236}">
                <a16:creationId xmlns:a16="http://schemas.microsoft.com/office/drawing/2014/main" id="{5EEC228F-BF9F-EB42-AB6B-9DA52B111E0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981201" y="6356350"/>
            <a:ext cx="1038226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35388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ara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noProof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609E5-5EDA-447F-8B11-6AC0AF1E0BFC}" type="slidenum">
              <a:rPr lang="nb-NO" smtClean="0"/>
              <a:t>‹#›</a:t>
            </a:fld>
            <a:endParaRPr lang="nb-NO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ABEA41BC-A75D-4975-A93C-17E539B2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0036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3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973CA0-2862-8E4E-8736-AEA74F929720}" type="datetimeFigureOut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2024-02-20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15450" y="648698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Biome Light" panose="020B0303030204020804" pitchFamily="34" charset="0"/>
                <a:cs typeface="Biome Light" panose="020B0303030204020804" pitchFamily="34" charset="0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E1FAAFA-8BCD-E24D-AE8B-994392D13A5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Franklin Gothic Book" panose="020B05030201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Franklin Gothic Book" panose="020B05030201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003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9" r:id="rId2"/>
    <p:sldLayoutId id="2147483654" r:id="rId3"/>
    <p:sldLayoutId id="2147483669" r:id="rId4"/>
    <p:sldLayoutId id="2147483665" r:id="rId5"/>
    <p:sldLayoutId id="2147483663" r:id="rId6"/>
    <p:sldLayoutId id="2147483656" r:id="rId7"/>
    <p:sldLayoutId id="2147483651" r:id="rId8"/>
    <p:sldLayoutId id="2147483670" r:id="rId9"/>
    <p:sldLayoutId id="2147483667" r:id="rId10"/>
    <p:sldLayoutId id="2147483664" r:id="rId11"/>
    <p:sldLayoutId id="2147483657" r:id="rId12"/>
    <p:sldLayoutId id="2147483652" r:id="rId13"/>
    <p:sldLayoutId id="2147483671" r:id="rId14"/>
    <p:sldLayoutId id="2147483666" r:id="rId15"/>
    <p:sldLayoutId id="2147483660" r:id="rId16"/>
    <p:sldLayoutId id="2147483658" r:id="rId17"/>
    <p:sldLayoutId id="2147483653" r:id="rId18"/>
    <p:sldLayoutId id="2147483668" r:id="rId19"/>
    <p:sldLayoutId id="2147483661" r:id="rId20"/>
    <p:sldLayoutId id="214748365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48">
          <p15:clr>
            <a:srgbClr val="F26B43"/>
          </p15:clr>
        </p15:guide>
        <p15:guide id="2" pos="1176">
          <p15:clr>
            <a:srgbClr val="F26B43"/>
          </p15:clr>
        </p15:guide>
        <p15:guide id="3" pos="1296">
          <p15:clr>
            <a:srgbClr val="F26B43"/>
          </p15:clr>
        </p15:guide>
        <p15:guide id="4" pos="1824">
          <p15:clr>
            <a:srgbClr val="F26B43"/>
          </p15:clr>
        </p15:guide>
        <p15:guide id="5" pos="1944">
          <p15:clr>
            <a:srgbClr val="F26B43"/>
          </p15:clr>
        </p15:guide>
        <p15:guide id="6" pos="2472">
          <p15:clr>
            <a:srgbClr val="F26B43"/>
          </p15:clr>
        </p15:guide>
        <p15:guide id="7" pos="2592">
          <p15:clr>
            <a:srgbClr val="F26B43"/>
          </p15:clr>
        </p15:guide>
        <p15:guide id="8" pos="3120">
          <p15:clr>
            <a:srgbClr val="F26B43"/>
          </p15:clr>
        </p15:guide>
        <p15:guide id="9" pos="3240">
          <p15:clr>
            <a:srgbClr val="F26B43"/>
          </p15:clr>
        </p15:guide>
        <p15:guide id="10" pos="3792">
          <p15:clr>
            <a:srgbClr val="F26B43"/>
          </p15:clr>
        </p15:guide>
        <p15:guide id="11" pos="3912">
          <p15:clr>
            <a:srgbClr val="F26B43"/>
          </p15:clr>
        </p15:guide>
        <p15:guide id="12" pos="4416">
          <p15:clr>
            <a:srgbClr val="F26B43"/>
          </p15:clr>
        </p15:guide>
        <p15:guide id="13" pos="4560">
          <p15:clr>
            <a:srgbClr val="F26B43"/>
          </p15:clr>
        </p15:guide>
        <p15:guide id="14" pos="5088">
          <p15:clr>
            <a:srgbClr val="F26B43"/>
          </p15:clr>
        </p15:guide>
        <p15:guide id="15" pos="5208">
          <p15:clr>
            <a:srgbClr val="F26B43"/>
          </p15:clr>
        </p15:guide>
        <p15:guide id="16" pos="5736">
          <p15:clr>
            <a:srgbClr val="F26B43"/>
          </p15:clr>
        </p15:guide>
        <p15:guide id="17" pos="5856">
          <p15:clr>
            <a:srgbClr val="F26B43"/>
          </p15:clr>
        </p15:guide>
        <p15:guide id="18" pos="6384">
          <p15:clr>
            <a:srgbClr val="F26B43"/>
          </p15:clr>
        </p15:guide>
        <p15:guide id="19" pos="6504">
          <p15:clr>
            <a:srgbClr val="F26B43"/>
          </p15:clr>
        </p15:guide>
        <p15:guide id="20" pos="7032">
          <p15:clr>
            <a:srgbClr val="F26B43"/>
          </p15:clr>
        </p15:guide>
        <p15:guide id="21" orient="horz" pos="288">
          <p15:clr>
            <a:srgbClr val="F26B43"/>
          </p15:clr>
        </p15:guide>
        <p15:guide id="22" orient="horz" pos="1128">
          <p15:clr>
            <a:srgbClr val="F26B43"/>
          </p15:clr>
        </p15:guide>
        <p15:guide id="23" orient="horz" pos="1248">
          <p15:clr>
            <a:srgbClr val="F26B43"/>
          </p15:clr>
        </p15:guide>
        <p15:guide id="24" orient="horz" pos="2088">
          <p15:clr>
            <a:srgbClr val="F26B43"/>
          </p15:clr>
        </p15:guide>
        <p15:guide id="25" orient="horz" pos="2232">
          <p15:clr>
            <a:srgbClr val="F26B43"/>
          </p15:clr>
        </p15:guide>
        <p15:guide id="26" orient="horz" pos="3048">
          <p15:clr>
            <a:srgbClr val="F26B43"/>
          </p15:clr>
        </p15:guide>
        <p15:guide id="27" orient="horz" pos="3192">
          <p15:clr>
            <a:srgbClr val="F26B43"/>
          </p15:clr>
        </p15:guide>
        <p15:guide id="28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bin"/><Relationship Id="rId2" Type="http://schemas.openxmlformats.org/officeDocument/2006/relationships/hyperlink" Target="https://researchautomators.com/powerpoint-reports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bin"/><Relationship Id="rId4" Type="http://schemas.openxmlformats.org/officeDocument/2006/relationships/image" Target="../media/image3.png"/><Relationship Id="rId9" Type="http://schemas.openxmlformats.org/officeDocument/2006/relationships/image" Target="../media/image8.bin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chart" Target="../charts/chart2.xml"/><Relationship Id="rId7" Type="http://schemas.openxmlformats.org/officeDocument/2006/relationships/image" Target="../media/image6.bin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5.png"/><Relationship Id="rId5" Type="http://schemas.openxmlformats.org/officeDocument/2006/relationships/image" Target="../media/image4.bin"/><Relationship Id="rId4" Type="http://schemas.openxmlformats.org/officeDocument/2006/relationships/image" Target="../media/image3.png"/><Relationship Id="rId9" Type="http://schemas.openxmlformats.org/officeDocument/2006/relationships/image" Target="../media/image8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13" Type="http://schemas.openxmlformats.org/officeDocument/2006/relationships/chart" Target="../charts/chart14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12" Type="http://schemas.openxmlformats.org/officeDocument/2006/relationships/chart" Target="../charts/chart13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7.xml"/><Relationship Id="rId11" Type="http://schemas.openxmlformats.org/officeDocument/2006/relationships/chart" Target="../charts/chart12.xml"/><Relationship Id="rId5" Type="http://schemas.openxmlformats.org/officeDocument/2006/relationships/chart" Target="../charts/chart6.xml"/><Relationship Id="rId10" Type="http://schemas.openxmlformats.org/officeDocument/2006/relationships/chart" Target="../charts/chart11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Relationship Id="rId14" Type="http://schemas.openxmlformats.org/officeDocument/2006/relationships/chart" Target="../charts/chart1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2.xml"/><Relationship Id="rId13" Type="http://schemas.openxmlformats.org/officeDocument/2006/relationships/chart" Target="../charts/chart27.xml"/><Relationship Id="rId3" Type="http://schemas.openxmlformats.org/officeDocument/2006/relationships/chart" Target="../charts/chart17.xml"/><Relationship Id="rId7" Type="http://schemas.openxmlformats.org/officeDocument/2006/relationships/chart" Target="../charts/chart21.xml"/><Relationship Id="rId12" Type="http://schemas.openxmlformats.org/officeDocument/2006/relationships/chart" Target="../charts/chart26.xml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20.xml"/><Relationship Id="rId11" Type="http://schemas.openxmlformats.org/officeDocument/2006/relationships/chart" Target="../charts/chart25.xml"/><Relationship Id="rId5" Type="http://schemas.openxmlformats.org/officeDocument/2006/relationships/chart" Target="../charts/chart19.xml"/><Relationship Id="rId10" Type="http://schemas.openxmlformats.org/officeDocument/2006/relationships/chart" Target="../charts/chart24.xml"/><Relationship Id="rId4" Type="http://schemas.openxmlformats.org/officeDocument/2006/relationships/chart" Target="../charts/chart18.xml"/><Relationship Id="rId9" Type="http://schemas.openxmlformats.org/officeDocument/2006/relationships/chart" Target="../charts/chart23.xml"/><Relationship Id="rId14" Type="http://schemas.openxmlformats.org/officeDocument/2006/relationships/chart" Target="../charts/chart2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5.xml"/><Relationship Id="rId13" Type="http://schemas.openxmlformats.org/officeDocument/2006/relationships/chart" Target="../charts/chart40.xml"/><Relationship Id="rId3" Type="http://schemas.openxmlformats.org/officeDocument/2006/relationships/chart" Target="../charts/chart30.xml"/><Relationship Id="rId7" Type="http://schemas.openxmlformats.org/officeDocument/2006/relationships/chart" Target="../charts/chart34.xml"/><Relationship Id="rId12" Type="http://schemas.openxmlformats.org/officeDocument/2006/relationships/chart" Target="../charts/chart39.xml"/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33.xml"/><Relationship Id="rId11" Type="http://schemas.openxmlformats.org/officeDocument/2006/relationships/chart" Target="../charts/chart38.xml"/><Relationship Id="rId5" Type="http://schemas.openxmlformats.org/officeDocument/2006/relationships/chart" Target="../charts/chart32.xml"/><Relationship Id="rId10" Type="http://schemas.openxmlformats.org/officeDocument/2006/relationships/chart" Target="../charts/chart37.xml"/><Relationship Id="rId4" Type="http://schemas.openxmlformats.org/officeDocument/2006/relationships/chart" Target="../charts/chart31.xml"/><Relationship Id="rId9" Type="http://schemas.openxmlformats.org/officeDocument/2006/relationships/chart" Target="../charts/chart36.xml"/><Relationship Id="rId14" Type="http://schemas.openxmlformats.org/officeDocument/2006/relationships/chart" Target="../charts/chart4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5.xml"/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14.xml"/><Relationship Id="rId5" Type="http://schemas.openxmlformats.org/officeDocument/2006/relationships/chart" Target="../charts/chart47.xml"/><Relationship Id="rId4" Type="http://schemas.openxmlformats.org/officeDocument/2006/relationships/chart" Target="../charts/chart4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5.xml"/><Relationship Id="rId3" Type="http://schemas.openxmlformats.org/officeDocument/2006/relationships/chart" Target="../charts/chart50.xml"/><Relationship Id="rId7" Type="http://schemas.openxmlformats.org/officeDocument/2006/relationships/chart" Target="../charts/chart54.xml"/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53.xml"/><Relationship Id="rId5" Type="http://schemas.openxmlformats.org/officeDocument/2006/relationships/chart" Target="../charts/chart52.xml"/><Relationship Id="rId4" Type="http://schemas.openxmlformats.org/officeDocument/2006/relationships/chart" Target="../charts/chart5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2.xml"/><Relationship Id="rId3" Type="http://schemas.openxmlformats.org/officeDocument/2006/relationships/chart" Target="../charts/chart57.xml"/><Relationship Id="rId7" Type="http://schemas.openxmlformats.org/officeDocument/2006/relationships/chart" Target="../charts/chart61.xml"/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60.xml"/><Relationship Id="rId5" Type="http://schemas.openxmlformats.org/officeDocument/2006/relationships/chart" Target="../charts/chart59.xml"/><Relationship Id="rId4" Type="http://schemas.openxmlformats.org/officeDocument/2006/relationships/chart" Target="../charts/chart58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9.xml"/><Relationship Id="rId3" Type="http://schemas.openxmlformats.org/officeDocument/2006/relationships/chart" Target="../charts/chart64.xml"/><Relationship Id="rId7" Type="http://schemas.openxmlformats.org/officeDocument/2006/relationships/chart" Target="../charts/chart68.xml"/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67.xml"/><Relationship Id="rId5" Type="http://schemas.openxmlformats.org/officeDocument/2006/relationships/chart" Target="../charts/chart66.xml"/><Relationship Id="rId4" Type="http://schemas.openxmlformats.org/officeDocument/2006/relationships/chart" Target="../charts/chart6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1.xml"/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14.xml"/><Relationship Id="rId5" Type="http://schemas.openxmlformats.org/officeDocument/2006/relationships/chart" Target="../charts/chart73.xml"/><Relationship Id="rId4" Type="http://schemas.openxmlformats.org/officeDocument/2006/relationships/chart" Target="../charts/chart7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512B7F7-C298-9EDC-99B0-38A226A90FE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r>
              <a:rPr lang="en-GB" sz="1800" dirty="0"/>
              <a:t>Feel free to use this PowerPoint template to create reports of your own.</a:t>
            </a:r>
          </a:p>
          <a:p>
            <a:r>
              <a:rPr lang="en-GB" sz="1800" dirty="0"/>
              <a:t>If you want to automatically populate it with your data – read more about our services and platform here:</a:t>
            </a:r>
          </a:p>
          <a:p>
            <a:r>
              <a:rPr lang="sv-SE" sz="1200" dirty="0">
                <a:hlinkClick r:id="rId2"/>
              </a:rPr>
              <a:t>https://researchautomators.com/powerpoint-reports/</a:t>
            </a:r>
            <a:endParaRPr lang="en-GB" sz="1200" dirty="0"/>
          </a:p>
          <a:p>
            <a:endParaRPr lang="en-SE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719C39-71C3-80DD-E889-3FB1F84E1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513" y="876298"/>
            <a:ext cx="5181486" cy="4797157"/>
          </a:xfrm>
        </p:spPr>
        <p:txBody>
          <a:bodyPr anchor="ctr">
            <a:normAutofit/>
          </a:bodyPr>
          <a:lstStyle/>
          <a:p>
            <a:r>
              <a:rPr lang="en-GB" dirty="0"/>
              <a:t>NPS</a:t>
            </a:r>
            <a:br>
              <a:rPr lang="en-GB" dirty="0"/>
            </a:br>
            <a:r>
              <a:rPr lang="en-GB" dirty="0"/>
              <a:t>Chart</a:t>
            </a:r>
            <a:br>
              <a:rPr lang="en-GB" dirty="0"/>
            </a:br>
            <a:r>
              <a:rPr lang="en-GB" dirty="0"/>
              <a:t>Templates</a:t>
            </a:r>
            <a:endParaRPr lang="en-SE" dirty="0"/>
          </a:p>
        </p:txBody>
      </p:sp>
      <p:pic>
        <p:nvPicPr>
          <p:cNvPr id="4" name="Google Shape;95;p31" descr="Google Shape;95;p31">
            <a:extLst>
              <a:ext uri="{FF2B5EF4-FFF2-40B4-BE49-F238E27FC236}">
                <a16:creationId xmlns:a16="http://schemas.microsoft.com/office/drawing/2014/main" id="{4F8E7543-A5B4-A45F-E924-8DA36273C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675" y="408313"/>
            <a:ext cx="1871940" cy="467986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44E9D83B-EB59-7F28-1D4C-1E8C1F56C79A}"/>
              </a:ext>
            </a:extLst>
          </p:cNvPr>
          <p:cNvGrpSpPr/>
          <p:nvPr/>
        </p:nvGrpSpPr>
        <p:grpSpPr>
          <a:xfrm>
            <a:off x="914513" y="5093031"/>
            <a:ext cx="4992843" cy="612112"/>
            <a:chOff x="1133475" y="5699040"/>
            <a:chExt cx="4876801" cy="612112"/>
          </a:xfrm>
        </p:grpSpPr>
        <p:pic>
          <p:nvPicPr>
            <p:cNvPr id="6" name="Graphic 4" descr="Woman outline">
              <a:extLst>
                <a:ext uri="{FF2B5EF4-FFF2-40B4-BE49-F238E27FC236}">
                  <a16:creationId xmlns:a16="http://schemas.microsoft.com/office/drawing/2014/main" id="{3044F369-A089-7841-4F03-CC0F8535C1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1133475" y="5699040"/>
              <a:ext cx="476250" cy="211766"/>
            </a:xfrm>
            <a:prstGeom prst="rect">
              <a:avLst/>
            </a:prstGeom>
          </p:spPr>
        </p:pic>
        <p:pic>
          <p:nvPicPr>
            <p:cNvPr id="7" name="Graphic 6" descr="Woman outline">
              <a:extLst>
                <a:ext uri="{FF2B5EF4-FFF2-40B4-BE49-F238E27FC236}">
                  <a16:creationId xmlns:a16="http://schemas.microsoft.com/office/drawing/2014/main" id="{9C7E947B-EF96-6ECC-1D90-C0D8AF756A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1569900" y="5699040"/>
              <a:ext cx="476250" cy="211766"/>
            </a:xfrm>
            <a:prstGeom prst="rect">
              <a:avLst/>
            </a:prstGeom>
          </p:spPr>
        </p:pic>
        <p:pic>
          <p:nvPicPr>
            <p:cNvPr id="8" name="Graphic 7" descr="Woman outline">
              <a:extLst>
                <a:ext uri="{FF2B5EF4-FFF2-40B4-BE49-F238E27FC236}">
                  <a16:creationId xmlns:a16="http://schemas.microsoft.com/office/drawing/2014/main" id="{106B3C60-B76C-CFE5-4207-6576DCDAAF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2013675" y="5710646"/>
              <a:ext cx="476250" cy="211766"/>
            </a:xfrm>
            <a:prstGeom prst="rect">
              <a:avLst/>
            </a:prstGeom>
          </p:spPr>
        </p:pic>
        <p:pic>
          <p:nvPicPr>
            <p:cNvPr id="9" name="Graphic 8" descr="Woman outline">
              <a:extLst>
                <a:ext uri="{FF2B5EF4-FFF2-40B4-BE49-F238E27FC236}">
                  <a16:creationId xmlns:a16="http://schemas.microsoft.com/office/drawing/2014/main" id="{A7CDCF4D-190E-3F19-D691-19FD10862C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2450100" y="5710646"/>
              <a:ext cx="476250" cy="211766"/>
            </a:xfrm>
            <a:prstGeom prst="rect">
              <a:avLst/>
            </a:prstGeom>
          </p:spPr>
        </p:pic>
        <p:pic>
          <p:nvPicPr>
            <p:cNvPr id="10" name="Graphic 10" descr="Woman outline">
              <a:extLst>
                <a:ext uri="{FF2B5EF4-FFF2-40B4-BE49-F238E27FC236}">
                  <a16:creationId xmlns:a16="http://schemas.microsoft.com/office/drawing/2014/main" id="{38E73D3F-652E-7C28-6FF1-C65522F8C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2878725" y="5699040"/>
              <a:ext cx="476250" cy="211766"/>
            </a:xfrm>
            <a:prstGeom prst="rect">
              <a:avLst/>
            </a:prstGeom>
          </p:spPr>
        </p:pic>
        <p:pic>
          <p:nvPicPr>
            <p:cNvPr id="11" name="Graphic 10" descr="Woman outline">
              <a:extLst>
                <a:ext uri="{FF2B5EF4-FFF2-40B4-BE49-F238E27FC236}">
                  <a16:creationId xmlns:a16="http://schemas.microsoft.com/office/drawing/2014/main" id="{4C74F07F-7FC8-60EF-273C-D2B8C84968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3315150" y="5699040"/>
              <a:ext cx="476250" cy="211766"/>
            </a:xfrm>
            <a:prstGeom prst="rect">
              <a:avLst/>
            </a:prstGeom>
          </p:spPr>
        </p:pic>
        <p:pic>
          <p:nvPicPr>
            <p:cNvPr id="12" name="Graphic 11" descr="Woman outline">
              <a:extLst>
                <a:ext uri="{FF2B5EF4-FFF2-40B4-BE49-F238E27FC236}">
                  <a16:creationId xmlns:a16="http://schemas.microsoft.com/office/drawing/2014/main" id="{C0B449FD-2981-28A7-3ABD-C125BCBEF2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3758925" y="5710646"/>
              <a:ext cx="476250" cy="211766"/>
            </a:xfrm>
            <a:prstGeom prst="rect">
              <a:avLst/>
            </a:prstGeom>
          </p:spPr>
        </p:pic>
        <p:pic>
          <p:nvPicPr>
            <p:cNvPr id="13" name="Graphic 12" descr="Woman outline">
              <a:extLst>
                <a:ext uri="{FF2B5EF4-FFF2-40B4-BE49-F238E27FC236}">
                  <a16:creationId xmlns:a16="http://schemas.microsoft.com/office/drawing/2014/main" id="{AF04530B-1B0E-96E2-A6EC-F5471BB4AC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7223" r="16160" b="70378"/>
            <a:stretch/>
          </p:blipFill>
          <p:spPr>
            <a:xfrm>
              <a:off x="4195350" y="5710646"/>
              <a:ext cx="476250" cy="211766"/>
            </a:xfrm>
            <a:prstGeom prst="rect">
              <a:avLst/>
            </a:prstGeom>
          </p:spPr>
        </p:pic>
        <p:pic>
          <p:nvPicPr>
            <p:cNvPr id="14" name="Graphic 13" descr="Woman outline">
              <a:extLst>
                <a:ext uri="{FF2B5EF4-FFF2-40B4-BE49-F238E27FC236}">
                  <a16:creationId xmlns:a16="http://schemas.microsoft.com/office/drawing/2014/main" id="{A46A773A-DB7C-4153-619E-31D94E81141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7223" r="16160" b="70378"/>
            <a:stretch/>
          </p:blipFill>
          <p:spPr>
            <a:xfrm>
              <a:off x="4626563" y="5699040"/>
              <a:ext cx="476250" cy="211766"/>
            </a:xfrm>
            <a:prstGeom prst="rect">
              <a:avLst/>
            </a:prstGeom>
          </p:spPr>
        </p:pic>
        <p:pic>
          <p:nvPicPr>
            <p:cNvPr id="15" name="Graphic 14" descr="Woman outline">
              <a:extLst>
                <a:ext uri="{FF2B5EF4-FFF2-40B4-BE49-F238E27FC236}">
                  <a16:creationId xmlns:a16="http://schemas.microsoft.com/office/drawing/2014/main" id="{AC345A63-B8BF-0C69-7456-C307A5E9E8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17223" r="16160" b="70378"/>
            <a:stretch/>
          </p:blipFill>
          <p:spPr>
            <a:xfrm>
              <a:off x="5057776" y="5710646"/>
              <a:ext cx="476250" cy="211766"/>
            </a:xfrm>
            <a:prstGeom prst="rect">
              <a:avLst/>
            </a:prstGeom>
          </p:spPr>
        </p:pic>
        <p:pic>
          <p:nvPicPr>
            <p:cNvPr id="16" name="Graphic 15" descr="Woman outline">
              <a:extLst>
                <a:ext uri="{FF2B5EF4-FFF2-40B4-BE49-F238E27FC236}">
                  <a16:creationId xmlns:a16="http://schemas.microsoft.com/office/drawing/2014/main" id="{990EAFC7-0CC4-F8BC-0CF9-9C679554526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17223" r="16160" b="70378"/>
            <a:stretch/>
          </p:blipFill>
          <p:spPr>
            <a:xfrm>
              <a:off x="5488989" y="5710646"/>
              <a:ext cx="476250" cy="21176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9A25D77-5C74-728E-DE03-1E18BC8852E2}"/>
                </a:ext>
              </a:extLst>
            </p:cNvPr>
            <p:cNvSpPr txBox="1"/>
            <p:nvPr/>
          </p:nvSpPr>
          <p:spPr>
            <a:xfrm>
              <a:off x="1133475" y="6002908"/>
              <a:ext cx="3061875" cy="308244"/>
            </a:xfrm>
            <a:prstGeom prst="rect">
              <a:avLst/>
            </a:prstGeom>
            <a:solidFill>
              <a:srgbClr val="F86B02"/>
            </a:solidFill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en-GB" sz="1000" dirty="0"/>
                <a:t>Detractors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F833340-9905-AD7F-228B-0E404B09CF31}"/>
                </a:ext>
              </a:extLst>
            </p:cNvPr>
            <p:cNvSpPr txBox="1"/>
            <p:nvPr/>
          </p:nvSpPr>
          <p:spPr>
            <a:xfrm>
              <a:off x="4195350" y="6002909"/>
              <a:ext cx="907463" cy="308243"/>
            </a:xfrm>
            <a:prstGeom prst="rect">
              <a:avLst/>
            </a:prstGeom>
            <a:solidFill>
              <a:srgbClr val="F0BF3E"/>
            </a:solidFill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en-GB" sz="1050" dirty="0"/>
                <a:t>Passives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759679-7A40-701A-F699-25FCB93FDA4D}"/>
                </a:ext>
              </a:extLst>
            </p:cNvPr>
            <p:cNvSpPr txBox="1"/>
            <p:nvPr/>
          </p:nvSpPr>
          <p:spPr>
            <a:xfrm>
              <a:off x="5102813" y="6002909"/>
              <a:ext cx="907463" cy="308243"/>
            </a:xfrm>
            <a:prstGeom prst="rect">
              <a:avLst/>
            </a:prstGeom>
            <a:solidFill>
              <a:srgbClr val="85B82C"/>
            </a:solidFill>
          </p:spPr>
          <p:txBody>
            <a:bodyPr vert="horz" wrap="square" lIns="91440" tIns="45720" rIns="91440" bIns="45720" rtlCol="0" anchor="ctr">
              <a:normAutofit fontScale="92500"/>
            </a:bodyPr>
            <a:lstStyle/>
            <a:p>
              <a:pPr algn="ctr"/>
              <a:r>
                <a:rPr lang="en-GB" sz="1200" dirty="0"/>
                <a:t>Promoters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9500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8F9093-4EB3-0132-3870-22344A5E2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BodyHeader">
            <a:extLst>
              <a:ext uri="{FF2B5EF4-FFF2-40B4-BE49-F238E27FC236}">
                <a16:creationId xmlns:a16="http://schemas.microsoft.com/office/drawing/2014/main" id="{3FCF6734-1B11-92A5-C0DE-A333FA56989A}"/>
              </a:ext>
            </a:extLst>
          </p:cNvPr>
          <p:cNvGrpSpPr/>
          <p:nvPr/>
        </p:nvGrpSpPr>
        <p:grpSpPr>
          <a:xfrm>
            <a:off x="883999" y="1463844"/>
            <a:ext cx="4848724" cy="451262"/>
            <a:chOff x="803277" y="1796730"/>
            <a:chExt cx="4848724" cy="451262"/>
          </a:xfrm>
        </p:grpSpPr>
      </p:grpSp>
      <p:grpSp>
        <p:nvGrpSpPr>
          <p:cNvPr id="5000" name="BodyContent">
            <a:extLst>
              <a:ext uri="{FF2B5EF4-FFF2-40B4-BE49-F238E27FC236}">
                <a16:creationId xmlns:a16="http://schemas.microsoft.com/office/drawing/2014/main" id="{A79A3511-A1C8-89D0-6F32-138DB6409054}"/>
              </a:ext>
            </a:extLst>
          </p:cNvPr>
          <p:cNvGrpSpPr/>
          <p:nvPr/>
        </p:nvGrpSpPr>
        <p:grpSpPr>
          <a:xfrm>
            <a:off x="554098" y="1385938"/>
            <a:ext cx="10935468" cy="3960000"/>
            <a:chOff x="906205" y="1799999"/>
            <a:chExt cx="10711540" cy="3960000"/>
          </a:xfrm>
        </p:grpSpPr>
        <p:graphicFrame>
          <p:nvGraphicFramePr>
            <p:cNvPr id="5002" name="BodyContentTable">
              <a:extLst>
                <a:ext uri="{FF2B5EF4-FFF2-40B4-BE49-F238E27FC236}">
                  <a16:creationId xmlns:a16="http://schemas.microsoft.com/office/drawing/2014/main" id="{DA91F70E-2F56-2584-74B2-615E7C592C0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906205" y="1799999"/>
            <a:ext cx="5390640" cy="39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5" name="BodyContentTable">
              <a:extLst>
                <a:ext uri="{FF2B5EF4-FFF2-40B4-BE49-F238E27FC236}">
                  <a16:creationId xmlns:a16="http://schemas.microsoft.com/office/drawing/2014/main" id="{8989AFE7-6D6B-3718-2A1E-76027B3C58B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235745" y="1799999"/>
            <a:ext cx="5382000" cy="396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8557B61-D45A-17AE-CD8A-FAA96975CF65}"/>
              </a:ext>
            </a:extLst>
          </p:cNvPr>
          <p:cNvGrpSpPr/>
          <p:nvPr/>
        </p:nvGrpSpPr>
        <p:grpSpPr>
          <a:xfrm>
            <a:off x="1028989" y="5392206"/>
            <a:ext cx="4992843" cy="612112"/>
            <a:chOff x="1133475" y="5699040"/>
            <a:chExt cx="4876801" cy="612112"/>
          </a:xfrm>
        </p:grpSpPr>
        <p:pic>
          <p:nvPicPr>
            <p:cNvPr id="35" name="Graphic 4" descr="Woman outline">
              <a:extLst>
                <a:ext uri="{FF2B5EF4-FFF2-40B4-BE49-F238E27FC236}">
                  <a16:creationId xmlns:a16="http://schemas.microsoft.com/office/drawing/2014/main" id="{C88C264A-39E6-C386-F6C9-09DB190A36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1133475" y="5699040"/>
              <a:ext cx="476250" cy="211766"/>
            </a:xfrm>
            <a:prstGeom prst="rect">
              <a:avLst/>
            </a:prstGeom>
          </p:spPr>
        </p:pic>
        <p:pic>
          <p:nvPicPr>
            <p:cNvPr id="36" name="Graphic 35" descr="Woman outline">
              <a:extLst>
                <a:ext uri="{FF2B5EF4-FFF2-40B4-BE49-F238E27FC236}">
                  <a16:creationId xmlns:a16="http://schemas.microsoft.com/office/drawing/2014/main" id="{CFB09B82-7C84-0B92-51A4-795092D4D2B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1569900" y="5699040"/>
              <a:ext cx="476250" cy="211766"/>
            </a:xfrm>
            <a:prstGeom prst="rect">
              <a:avLst/>
            </a:prstGeom>
          </p:spPr>
        </p:pic>
        <p:pic>
          <p:nvPicPr>
            <p:cNvPr id="37" name="Graphic 36" descr="Woman outline">
              <a:extLst>
                <a:ext uri="{FF2B5EF4-FFF2-40B4-BE49-F238E27FC236}">
                  <a16:creationId xmlns:a16="http://schemas.microsoft.com/office/drawing/2014/main" id="{3C03D981-EA05-CC1E-6692-077A3956B0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2013675" y="5710646"/>
              <a:ext cx="476250" cy="211766"/>
            </a:xfrm>
            <a:prstGeom prst="rect">
              <a:avLst/>
            </a:prstGeom>
          </p:spPr>
        </p:pic>
        <p:pic>
          <p:nvPicPr>
            <p:cNvPr id="38" name="Graphic 37" descr="Woman outline">
              <a:extLst>
                <a:ext uri="{FF2B5EF4-FFF2-40B4-BE49-F238E27FC236}">
                  <a16:creationId xmlns:a16="http://schemas.microsoft.com/office/drawing/2014/main" id="{AE26F09B-F58F-3C9C-046B-A8734414B5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2450100" y="5710646"/>
              <a:ext cx="476250" cy="211766"/>
            </a:xfrm>
            <a:prstGeom prst="rect">
              <a:avLst/>
            </a:prstGeom>
          </p:spPr>
        </p:pic>
        <p:pic>
          <p:nvPicPr>
            <p:cNvPr id="39" name="Graphic 10" descr="Woman outline">
              <a:extLst>
                <a:ext uri="{FF2B5EF4-FFF2-40B4-BE49-F238E27FC236}">
                  <a16:creationId xmlns:a16="http://schemas.microsoft.com/office/drawing/2014/main" id="{CA367228-851F-7239-EE44-A4C49617DC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2878725" y="5699040"/>
              <a:ext cx="476250" cy="211766"/>
            </a:xfrm>
            <a:prstGeom prst="rect">
              <a:avLst/>
            </a:prstGeom>
          </p:spPr>
        </p:pic>
        <p:pic>
          <p:nvPicPr>
            <p:cNvPr id="40" name="Graphic 39" descr="Woman outline">
              <a:extLst>
                <a:ext uri="{FF2B5EF4-FFF2-40B4-BE49-F238E27FC236}">
                  <a16:creationId xmlns:a16="http://schemas.microsoft.com/office/drawing/2014/main" id="{6DDB0B8C-B2B8-35FD-1F4A-7BCB6CBD12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3315150" y="5699040"/>
              <a:ext cx="476250" cy="211766"/>
            </a:xfrm>
            <a:prstGeom prst="rect">
              <a:avLst/>
            </a:prstGeom>
          </p:spPr>
        </p:pic>
        <p:pic>
          <p:nvPicPr>
            <p:cNvPr id="41" name="Graphic 40" descr="Woman outline">
              <a:extLst>
                <a:ext uri="{FF2B5EF4-FFF2-40B4-BE49-F238E27FC236}">
                  <a16:creationId xmlns:a16="http://schemas.microsoft.com/office/drawing/2014/main" id="{9ECC5229-D89A-23B4-E140-61CCD7EA675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 l="17223" r="16160" b="70378"/>
            <a:stretch/>
          </p:blipFill>
          <p:spPr>
            <a:xfrm>
              <a:off x="3758925" y="5710646"/>
              <a:ext cx="476250" cy="211766"/>
            </a:xfrm>
            <a:prstGeom prst="rect">
              <a:avLst/>
            </a:prstGeom>
          </p:spPr>
        </p:pic>
        <p:pic>
          <p:nvPicPr>
            <p:cNvPr id="42" name="Graphic 41" descr="Woman outline">
              <a:extLst>
                <a:ext uri="{FF2B5EF4-FFF2-40B4-BE49-F238E27FC236}">
                  <a16:creationId xmlns:a16="http://schemas.microsoft.com/office/drawing/2014/main" id="{7E04C52E-9E34-1FAE-013C-DB46D0F95B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7223" r="16160" b="70378"/>
            <a:stretch/>
          </p:blipFill>
          <p:spPr>
            <a:xfrm>
              <a:off x="4195350" y="5710646"/>
              <a:ext cx="476250" cy="211766"/>
            </a:xfrm>
            <a:prstGeom prst="rect">
              <a:avLst/>
            </a:prstGeom>
          </p:spPr>
        </p:pic>
        <p:pic>
          <p:nvPicPr>
            <p:cNvPr id="43" name="Graphic 42" descr="Woman outline">
              <a:extLst>
                <a:ext uri="{FF2B5EF4-FFF2-40B4-BE49-F238E27FC236}">
                  <a16:creationId xmlns:a16="http://schemas.microsoft.com/office/drawing/2014/main" id="{AF56B791-776D-1EBE-B1A1-DA90CEEC9F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 l="17223" r="16160" b="70378"/>
            <a:stretch/>
          </p:blipFill>
          <p:spPr>
            <a:xfrm>
              <a:off x="4626563" y="5699040"/>
              <a:ext cx="476250" cy="211766"/>
            </a:xfrm>
            <a:prstGeom prst="rect">
              <a:avLst/>
            </a:prstGeom>
          </p:spPr>
        </p:pic>
        <p:pic>
          <p:nvPicPr>
            <p:cNvPr id="44" name="Graphic 43" descr="Woman outline">
              <a:extLst>
                <a:ext uri="{FF2B5EF4-FFF2-40B4-BE49-F238E27FC236}">
                  <a16:creationId xmlns:a16="http://schemas.microsoft.com/office/drawing/2014/main" id="{A8560B03-21BE-F12D-3585-81EA25C5E8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17223" r="16160" b="70378"/>
            <a:stretch/>
          </p:blipFill>
          <p:spPr>
            <a:xfrm>
              <a:off x="5057776" y="5710646"/>
              <a:ext cx="476250" cy="211766"/>
            </a:xfrm>
            <a:prstGeom prst="rect">
              <a:avLst/>
            </a:prstGeom>
          </p:spPr>
        </p:pic>
        <p:pic>
          <p:nvPicPr>
            <p:cNvPr id="45" name="Graphic 44" descr="Woman outline">
              <a:extLst>
                <a:ext uri="{FF2B5EF4-FFF2-40B4-BE49-F238E27FC236}">
                  <a16:creationId xmlns:a16="http://schemas.microsoft.com/office/drawing/2014/main" id="{651E0589-0C4B-FA79-6904-FCFC469A86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17223" r="16160" b="70378"/>
            <a:stretch/>
          </p:blipFill>
          <p:spPr>
            <a:xfrm>
              <a:off x="5488989" y="5710646"/>
              <a:ext cx="476250" cy="211766"/>
            </a:xfrm>
            <a:prstGeom prst="rect">
              <a:avLst/>
            </a:prstGeom>
          </p:spPr>
        </p:pic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2007D60-1C28-7244-998B-9670AF8A7252}"/>
                </a:ext>
              </a:extLst>
            </p:cNvPr>
            <p:cNvSpPr txBox="1"/>
            <p:nvPr/>
          </p:nvSpPr>
          <p:spPr>
            <a:xfrm>
              <a:off x="1133475" y="6002908"/>
              <a:ext cx="3061875" cy="308244"/>
            </a:xfrm>
            <a:prstGeom prst="rect">
              <a:avLst/>
            </a:prstGeom>
            <a:solidFill>
              <a:srgbClr val="F86B02"/>
            </a:solidFill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en-GB" sz="1000" dirty="0"/>
                <a:t>Detractors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E2081FE-578F-27F3-A605-CAD37FE656B8}"/>
                </a:ext>
              </a:extLst>
            </p:cNvPr>
            <p:cNvSpPr txBox="1"/>
            <p:nvPr/>
          </p:nvSpPr>
          <p:spPr>
            <a:xfrm>
              <a:off x="4195350" y="6002909"/>
              <a:ext cx="907463" cy="308243"/>
            </a:xfrm>
            <a:prstGeom prst="rect">
              <a:avLst/>
            </a:prstGeom>
            <a:solidFill>
              <a:srgbClr val="F0BF3E"/>
            </a:solidFill>
          </p:spPr>
          <p:txBody>
            <a:bodyPr vert="horz" wrap="square" lIns="91440" tIns="45720" rIns="91440" bIns="45720" rtlCol="0" anchor="ctr">
              <a:normAutofit/>
            </a:bodyPr>
            <a:lstStyle/>
            <a:p>
              <a:pPr algn="ctr"/>
              <a:r>
                <a:rPr lang="en-GB" sz="1050" dirty="0"/>
                <a:t>Passives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3D0B7CF-7205-C219-F1A9-A50CAD28AB08}"/>
                </a:ext>
              </a:extLst>
            </p:cNvPr>
            <p:cNvSpPr txBox="1"/>
            <p:nvPr/>
          </p:nvSpPr>
          <p:spPr>
            <a:xfrm>
              <a:off x="5102813" y="6002909"/>
              <a:ext cx="907463" cy="308243"/>
            </a:xfrm>
            <a:prstGeom prst="rect">
              <a:avLst/>
            </a:prstGeom>
            <a:solidFill>
              <a:srgbClr val="85B82C"/>
            </a:solidFill>
          </p:spPr>
          <p:txBody>
            <a:bodyPr vert="horz" wrap="square" lIns="91440" tIns="45720" rIns="91440" bIns="45720" rtlCol="0" anchor="ctr">
              <a:normAutofit fontScale="92500"/>
            </a:bodyPr>
            <a:lstStyle/>
            <a:p>
              <a:pPr algn="ctr"/>
              <a:r>
                <a:rPr lang="en-GB" sz="1200" dirty="0"/>
                <a:t>Promoters</a:t>
              </a:r>
            </a:p>
          </p:txBody>
        </p:sp>
      </p:grpSp>
      <p:sp>
        <p:nvSpPr>
          <p:cNvPr id="5" name="BodyFooterCenter">
            <a:extLst>
              <a:ext uri="{FF2B5EF4-FFF2-40B4-BE49-F238E27FC236}">
                <a16:creationId xmlns:a16="http://schemas.microsoft.com/office/drawing/2014/main" id="{3CD03639-8C4C-F66D-3F01-F2425A8C5E07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Title2Left">
            <a:extLst>
              <a:ext uri="{FF2B5EF4-FFF2-40B4-BE49-F238E27FC236}">
                <a16:creationId xmlns:a16="http://schemas.microsoft.com/office/drawing/2014/main" id="{8EDE490E-1985-2624-E8DB-4F3D878F4470}"/>
              </a:ext>
            </a:extLst>
          </p:cNvPr>
          <p:cNvSpPr txBox="1"/>
          <p:nvPr/>
        </p:nvSpPr>
        <p:spPr>
          <a:xfrm flipH="1">
            <a:off x="6620500" y="5538954"/>
            <a:ext cx="4388980" cy="622484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GB" sz="2400" b="1" spc="62" noProof="1"/>
              <a:t>NPS: 15</a:t>
            </a:r>
            <a:endParaRPr lang="en-GB" sz="2400" b="1" dirty="0"/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0858A8F0-129F-AFF4-3ADB-C315FB14A503}"/>
              </a:ext>
            </a:extLst>
          </p:cNvPr>
          <p:cNvSpPr txBox="1">
            <a:spLocks/>
          </p:cNvSpPr>
          <p:nvPr/>
        </p:nvSpPr>
        <p:spPr>
          <a:xfrm>
            <a:off x="621365" y="366437"/>
            <a:ext cx="8840135" cy="1325563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NPS</a:t>
            </a:r>
          </a:p>
        </p:txBody>
      </p:sp>
      <p:sp>
        <p:nvSpPr>
          <p:cNvPr id="4" name="Title2Left">
            <a:extLst>
              <a:ext uri="{FF2B5EF4-FFF2-40B4-BE49-F238E27FC236}">
                <a16:creationId xmlns:a16="http://schemas.microsoft.com/office/drawing/2014/main" id="{DA650438-2284-B49D-F3A5-CB1EB474C9A5}"/>
              </a:ext>
            </a:extLst>
          </p:cNvPr>
          <p:cNvSpPr txBox="1"/>
          <p:nvPr/>
        </p:nvSpPr>
        <p:spPr>
          <a:xfrm flipH="1">
            <a:off x="6639148" y="5198453"/>
            <a:ext cx="4388980" cy="474999"/>
          </a:xfrm>
          <a:prstGeom prst="rect">
            <a:avLst/>
          </a:prstGeom>
          <a:noFill/>
        </p:spPr>
        <p:txBody>
          <a:bodyPr vertOverflow="clip"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GB" sz="1200" spc="62" noProof="1"/>
              <a:t>Promoters – Detractors =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4746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Center">
            <a:extLst>
              <a:ext uri="{FF2B5EF4-FFF2-40B4-BE49-F238E27FC236}">
                <a16:creationId xmlns:a16="http://schemas.microsoft.com/office/drawing/2014/main" id="{F30F02F0-8D44-BB94-D823-6BBFB381F7ED}"/>
              </a:ext>
            </a:extLst>
          </p:cNvPr>
          <p:cNvSpPr txBox="1">
            <a:spLocks/>
          </p:cNvSpPr>
          <p:nvPr/>
        </p:nvSpPr>
        <p:spPr>
          <a:xfrm>
            <a:off x="844550" y="1019431"/>
            <a:ext cx="10515600" cy="3774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Sub group comparisons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620000"/>
            <a:ext cx="1572405" cy="351649"/>
            <a:chOff x="612000" y="162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62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US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21634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NPS = Promoters </a:t>
            </a:r>
            <a:endParaRPr lang="sv-SE" sz="1300" noProof="1"/>
          </a:p>
          <a:p>
            <a:pPr algn="ctr"/>
            <a:r>
              <a:rPr lang="LID4096" sz="1300" noProof="1"/>
              <a:t>- Detractors</a:t>
            </a: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NPS</a:t>
            </a:r>
            <a:r>
              <a:rPr lang="sv-SE" sz="3800" dirty="0"/>
              <a:t> per segment</a:t>
            </a:r>
            <a:endParaRPr lang="en-SE" sz="3800" dirty="0"/>
          </a:p>
        </p:txBody>
      </p:sp>
      <p:grpSp>
        <p:nvGrpSpPr>
          <p:cNvPr id="4" name="BodyContent">
            <a:extLst>
              <a:ext uri="{FF2B5EF4-FFF2-40B4-BE49-F238E27FC236}">
                <a16:creationId xmlns:a16="http://schemas.microsoft.com/office/drawing/2014/main" id="{0D334F14-1A99-2348-4ADA-BE1DB22B5E6B}"/>
              </a:ext>
            </a:extLst>
          </p:cNvPr>
          <p:cNvGrpSpPr/>
          <p:nvPr/>
        </p:nvGrpSpPr>
        <p:grpSpPr>
          <a:xfrm>
            <a:off x="612000" y="1620000"/>
            <a:ext cx="9540000" cy="4500000"/>
            <a:chOff x="612000" y="1620000"/>
            <a:chExt cx="9540000" cy="4500000"/>
          </a:xfrm>
        </p:grpSpPr>
        <p:graphicFrame>
          <p:nvGraphicFramePr>
            <p:cNvPr id="6" name="BodyContentTable">
              <a:extLst>
                <a:ext uri="{FF2B5EF4-FFF2-40B4-BE49-F238E27FC236}">
                  <a16:creationId xmlns:a16="http://schemas.microsoft.com/office/drawing/2014/main" id="{DD9243F0-C396-155D-1682-337835396EA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2000" y="1620000"/>
            <a:ext cx="9540000" cy="4200000"/>
          </p:xfrm>
          <a:graphic>
            <a:graphicData uri="http://schemas.openxmlformats.org/drawingml/2006/table">
              <a:tbl>
                <a:tblPr/>
                <a:tblGrid>
                  <a:gridCol w="2592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728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6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16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300000">
                  <a:tc gridSpan="2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 hMerge="1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00000">
                  <a:tc rowSpan="3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00000">
                  <a:tc rowSpan="7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36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19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  <a:tr h="300000">
                  <a:tc rowSpan="3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11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2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13"/>
                    </a:ext>
                  </a:extLst>
                </a:tr>
              </a:tbl>
            </a:graphicData>
          </a:graphic>
        </p:graphicFrame>
        <p:sp>
          <p:nvSpPr>
            <p:cNvPr id="7" name="Cell_1_5_1_5">
              <a:extLst>
                <a:ext uri="{FF2B5EF4-FFF2-40B4-BE49-F238E27FC236}">
                  <a16:creationId xmlns:a16="http://schemas.microsoft.com/office/drawing/2014/main" id="{9F2066F2-B907-23C5-9394-D98E1CDBD852}"/>
                </a:ext>
              </a:extLst>
            </p:cNvPr>
            <p:cNvSpPr txBox="1"/>
            <p:nvPr/>
          </p:nvSpPr>
          <p:spPr>
            <a:xfrm>
              <a:off x="9252000" y="1620000"/>
              <a:ext cx="900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NPS</a:t>
              </a:r>
            </a:p>
          </p:txBody>
        </p:sp>
        <p:sp>
          <p:nvSpPr>
            <p:cNvPr id="8" name="Cell_2_1_4_1">
              <a:extLst>
                <a:ext uri="{FF2B5EF4-FFF2-40B4-BE49-F238E27FC236}">
                  <a16:creationId xmlns:a16="http://schemas.microsoft.com/office/drawing/2014/main" id="{D3D238E5-A497-3C5F-FE21-E6F4B11C6A07}"/>
                </a:ext>
              </a:extLst>
            </p:cNvPr>
            <p:cNvSpPr txBox="1"/>
            <p:nvPr/>
          </p:nvSpPr>
          <p:spPr>
            <a:xfrm>
              <a:off x="612000" y="1920000"/>
              <a:ext cx="2592000" cy="9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Gender</a:t>
              </a:r>
            </a:p>
          </p:txBody>
        </p:sp>
        <p:sp>
          <p:nvSpPr>
            <p:cNvPr id="9" name="Cell_2_2_2_2">
              <a:extLst>
                <a:ext uri="{FF2B5EF4-FFF2-40B4-BE49-F238E27FC236}">
                  <a16:creationId xmlns:a16="http://schemas.microsoft.com/office/drawing/2014/main" id="{674606BA-CB4E-5406-FDCB-8A164545C5C7}"/>
                </a:ext>
              </a:extLst>
            </p:cNvPr>
            <p:cNvSpPr txBox="1"/>
            <p:nvPr/>
          </p:nvSpPr>
          <p:spPr>
            <a:xfrm>
              <a:off x="3204000" y="19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Total</a:t>
              </a:r>
            </a:p>
          </p:txBody>
        </p:sp>
        <p:sp>
          <p:nvSpPr>
            <p:cNvPr id="10" name="Cell_3_2_3_2">
              <a:extLst>
                <a:ext uri="{FF2B5EF4-FFF2-40B4-BE49-F238E27FC236}">
                  <a16:creationId xmlns:a16="http://schemas.microsoft.com/office/drawing/2014/main" id="{03F15D9B-B329-8483-C6C9-97999A2D44D5}"/>
                </a:ext>
              </a:extLst>
            </p:cNvPr>
            <p:cNvSpPr txBox="1"/>
            <p:nvPr/>
          </p:nvSpPr>
          <p:spPr>
            <a:xfrm>
              <a:off x="3204000" y="22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male</a:t>
              </a:r>
            </a:p>
          </p:txBody>
        </p:sp>
        <p:sp>
          <p:nvSpPr>
            <p:cNvPr id="12" name="Cell_4_2_4_2">
              <a:extLst>
                <a:ext uri="{FF2B5EF4-FFF2-40B4-BE49-F238E27FC236}">
                  <a16:creationId xmlns:a16="http://schemas.microsoft.com/office/drawing/2014/main" id="{1095A47F-DACB-9DAD-6048-FDABEF722EC7}"/>
                </a:ext>
              </a:extLst>
            </p:cNvPr>
            <p:cNvSpPr txBox="1"/>
            <p:nvPr/>
          </p:nvSpPr>
          <p:spPr>
            <a:xfrm>
              <a:off x="3204000" y="25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female</a:t>
              </a:r>
            </a:p>
          </p:txBody>
        </p:sp>
        <p:sp>
          <p:nvSpPr>
            <p:cNvPr id="13" name="Cell_5_1_11_1">
              <a:extLst>
                <a:ext uri="{FF2B5EF4-FFF2-40B4-BE49-F238E27FC236}">
                  <a16:creationId xmlns:a16="http://schemas.microsoft.com/office/drawing/2014/main" id="{E8E4A35F-37D6-929C-AB99-033A24503580}"/>
                </a:ext>
              </a:extLst>
            </p:cNvPr>
            <p:cNvSpPr txBox="1"/>
            <p:nvPr/>
          </p:nvSpPr>
          <p:spPr>
            <a:xfrm>
              <a:off x="612000" y="2820000"/>
              <a:ext cx="2592000" cy="21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Age</a:t>
              </a:r>
            </a:p>
          </p:txBody>
        </p:sp>
        <p:sp>
          <p:nvSpPr>
            <p:cNvPr id="14" name="Cell_5_2_5_2">
              <a:extLst>
                <a:ext uri="{FF2B5EF4-FFF2-40B4-BE49-F238E27FC236}">
                  <a16:creationId xmlns:a16="http://schemas.microsoft.com/office/drawing/2014/main" id="{3A4011F1-3B9F-010C-17DC-77F68629D794}"/>
                </a:ext>
              </a:extLst>
            </p:cNvPr>
            <p:cNvSpPr txBox="1"/>
            <p:nvPr/>
          </p:nvSpPr>
          <p:spPr>
            <a:xfrm>
              <a:off x="3204000" y="28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18-24</a:t>
              </a:r>
            </a:p>
          </p:txBody>
        </p:sp>
        <p:sp>
          <p:nvSpPr>
            <p:cNvPr id="15" name="Cell_6_2_6_2">
              <a:extLst>
                <a:ext uri="{FF2B5EF4-FFF2-40B4-BE49-F238E27FC236}">
                  <a16:creationId xmlns:a16="http://schemas.microsoft.com/office/drawing/2014/main" id="{A617F13C-AA58-75F9-642D-ED4A07F67F1B}"/>
                </a:ext>
              </a:extLst>
            </p:cNvPr>
            <p:cNvSpPr txBox="1"/>
            <p:nvPr/>
          </p:nvSpPr>
          <p:spPr>
            <a:xfrm>
              <a:off x="3204000" y="31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25-30</a:t>
              </a:r>
            </a:p>
          </p:txBody>
        </p:sp>
        <p:sp>
          <p:nvSpPr>
            <p:cNvPr id="16" name="Cell_7_2_7_2">
              <a:extLst>
                <a:ext uri="{FF2B5EF4-FFF2-40B4-BE49-F238E27FC236}">
                  <a16:creationId xmlns:a16="http://schemas.microsoft.com/office/drawing/2014/main" id="{4FEDCBCC-D67B-7CAE-849F-26EB85144BD3}"/>
                </a:ext>
              </a:extLst>
            </p:cNvPr>
            <p:cNvSpPr txBox="1"/>
            <p:nvPr/>
          </p:nvSpPr>
          <p:spPr>
            <a:xfrm>
              <a:off x="3204000" y="34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31-35</a:t>
              </a:r>
            </a:p>
          </p:txBody>
        </p:sp>
        <p:sp>
          <p:nvSpPr>
            <p:cNvPr id="17" name="Cell_8_2_8_2">
              <a:extLst>
                <a:ext uri="{FF2B5EF4-FFF2-40B4-BE49-F238E27FC236}">
                  <a16:creationId xmlns:a16="http://schemas.microsoft.com/office/drawing/2014/main" id="{7FA9DC35-84BC-AAAF-C549-EFAA3AB440A6}"/>
                </a:ext>
              </a:extLst>
            </p:cNvPr>
            <p:cNvSpPr txBox="1"/>
            <p:nvPr/>
          </p:nvSpPr>
          <p:spPr>
            <a:xfrm>
              <a:off x="3204000" y="37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36-40</a:t>
              </a:r>
            </a:p>
          </p:txBody>
        </p:sp>
        <p:sp>
          <p:nvSpPr>
            <p:cNvPr id="18" name="Cell_9_2_9_2">
              <a:extLst>
                <a:ext uri="{FF2B5EF4-FFF2-40B4-BE49-F238E27FC236}">
                  <a16:creationId xmlns:a16="http://schemas.microsoft.com/office/drawing/2014/main" id="{09B4D5CD-13EA-8B12-A6D0-018C744420F0}"/>
                </a:ext>
              </a:extLst>
            </p:cNvPr>
            <p:cNvSpPr txBox="1"/>
            <p:nvPr/>
          </p:nvSpPr>
          <p:spPr>
            <a:xfrm>
              <a:off x="3204000" y="40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41-50</a:t>
              </a:r>
            </a:p>
          </p:txBody>
        </p:sp>
        <p:sp>
          <p:nvSpPr>
            <p:cNvPr id="19" name="Cell_10_2_10_2">
              <a:extLst>
                <a:ext uri="{FF2B5EF4-FFF2-40B4-BE49-F238E27FC236}">
                  <a16:creationId xmlns:a16="http://schemas.microsoft.com/office/drawing/2014/main" id="{122BE9BC-9134-EF34-91D3-C6B4B85E990B}"/>
                </a:ext>
              </a:extLst>
            </p:cNvPr>
            <p:cNvSpPr txBox="1"/>
            <p:nvPr/>
          </p:nvSpPr>
          <p:spPr>
            <a:xfrm>
              <a:off x="3204000" y="43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51-60</a:t>
              </a:r>
            </a:p>
          </p:txBody>
        </p:sp>
        <p:sp>
          <p:nvSpPr>
            <p:cNvPr id="20" name="Cell_11_2_11_2">
              <a:extLst>
                <a:ext uri="{FF2B5EF4-FFF2-40B4-BE49-F238E27FC236}">
                  <a16:creationId xmlns:a16="http://schemas.microsoft.com/office/drawing/2014/main" id="{7BE7C660-3B73-50B3-5321-757005CABE4B}"/>
                </a:ext>
              </a:extLst>
            </p:cNvPr>
            <p:cNvSpPr txBox="1"/>
            <p:nvPr/>
          </p:nvSpPr>
          <p:spPr>
            <a:xfrm>
              <a:off x="3204000" y="46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&gt;60</a:t>
              </a:r>
            </a:p>
          </p:txBody>
        </p:sp>
        <p:sp>
          <p:nvSpPr>
            <p:cNvPr id="21" name="Cell_12_1_14_1">
              <a:extLst>
                <a:ext uri="{FF2B5EF4-FFF2-40B4-BE49-F238E27FC236}">
                  <a16:creationId xmlns:a16="http://schemas.microsoft.com/office/drawing/2014/main" id="{CDC90734-1F7D-C1AA-A56B-70B5F130DD1C}"/>
                </a:ext>
              </a:extLst>
            </p:cNvPr>
            <p:cNvSpPr txBox="1"/>
            <p:nvPr/>
          </p:nvSpPr>
          <p:spPr>
            <a:xfrm>
              <a:off x="612000" y="4920000"/>
              <a:ext cx="2592000" cy="9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Empl. Rate</a:t>
              </a:r>
            </a:p>
          </p:txBody>
        </p:sp>
        <p:sp>
          <p:nvSpPr>
            <p:cNvPr id="22" name="Cell_12_2_12_2">
              <a:extLst>
                <a:ext uri="{FF2B5EF4-FFF2-40B4-BE49-F238E27FC236}">
                  <a16:creationId xmlns:a16="http://schemas.microsoft.com/office/drawing/2014/main" id="{99BFF3D5-7E72-04C5-61D8-D95041B87A17}"/>
                </a:ext>
              </a:extLst>
            </p:cNvPr>
            <p:cNvSpPr txBox="1"/>
            <p:nvPr/>
          </p:nvSpPr>
          <p:spPr>
            <a:xfrm>
              <a:off x="3204000" y="49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Full-time</a:t>
              </a:r>
            </a:p>
          </p:txBody>
        </p:sp>
        <p:sp>
          <p:nvSpPr>
            <p:cNvPr id="23" name="Cell_13_2_13_2">
              <a:extLst>
                <a:ext uri="{FF2B5EF4-FFF2-40B4-BE49-F238E27FC236}">
                  <a16:creationId xmlns:a16="http://schemas.microsoft.com/office/drawing/2014/main" id="{79570D4A-CA77-765C-8726-073EC1FE2236}"/>
                </a:ext>
              </a:extLst>
            </p:cNvPr>
            <p:cNvSpPr txBox="1"/>
            <p:nvPr/>
          </p:nvSpPr>
          <p:spPr>
            <a:xfrm>
              <a:off x="3204000" y="52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Part-time</a:t>
              </a:r>
            </a:p>
          </p:txBody>
        </p:sp>
        <p:sp>
          <p:nvSpPr>
            <p:cNvPr id="24" name="Cell_14_2_14_2">
              <a:extLst>
                <a:ext uri="{FF2B5EF4-FFF2-40B4-BE49-F238E27FC236}">
                  <a16:creationId xmlns:a16="http://schemas.microsoft.com/office/drawing/2014/main" id="{8A977BAD-76B0-5A0E-DC29-BF9C30C391F3}"/>
                </a:ext>
              </a:extLst>
            </p:cNvPr>
            <p:cNvSpPr txBox="1"/>
            <p:nvPr/>
          </p:nvSpPr>
          <p:spPr>
            <a:xfrm>
              <a:off x="3204000" y="5520000"/>
              <a:ext cx="1728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&lt;50%</a:t>
              </a:r>
            </a:p>
          </p:txBody>
        </p:sp>
        <p:graphicFrame>
          <p:nvGraphicFramePr>
            <p:cNvPr id="25" name="Chart_2_3_2_4">
              <a:extLst>
                <a:ext uri="{FF2B5EF4-FFF2-40B4-BE49-F238E27FC236}">
                  <a16:creationId xmlns:a16="http://schemas.microsoft.com/office/drawing/2014/main" id="{6EDB80EC-2ADF-2556-E2A6-3A96DEA4ADB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19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26" name="Chart_3_3_3_4">
              <a:extLst>
                <a:ext uri="{FF2B5EF4-FFF2-40B4-BE49-F238E27FC236}">
                  <a16:creationId xmlns:a16="http://schemas.microsoft.com/office/drawing/2014/main" id="{175EAE58-2507-892E-7377-30F7A146082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22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7" name="Chart_4_3_4_4">
              <a:extLst>
                <a:ext uri="{FF2B5EF4-FFF2-40B4-BE49-F238E27FC236}">
                  <a16:creationId xmlns:a16="http://schemas.microsoft.com/office/drawing/2014/main" id="{FDEFADD5-854F-98DE-B83E-F7B5AB68685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25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8" name="Chart_5_3_5_4">
              <a:extLst>
                <a:ext uri="{FF2B5EF4-FFF2-40B4-BE49-F238E27FC236}">
                  <a16:creationId xmlns:a16="http://schemas.microsoft.com/office/drawing/2014/main" id="{6037B308-23D4-3494-B3F9-C1061266EE2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28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9" name="Chart_6_3_6_4">
              <a:extLst>
                <a:ext uri="{FF2B5EF4-FFF2-40B4-BE49-F238E27FC236}">
                  <a16:creationId xmlns:a16="http://schemas.microsoft.com/office/drawing/2014/main" id="{7A10E997-E0A5-102E-328C-7241E715BCA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31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30" name="Chart_7_3_7_4">
              <a:extLst>
                <a:ext uri="{FF2B5EF4-FFF2-40B4-BE49-F238E27FC236}">
                  <a16:creationId xmlns:a16="http://schemas.microsoft.com/office/drawing/2014/main" id="{5E15606E-4427-E221-7C78-EB819B45EC6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34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31" name="Chart_8_3_8_4">
              <a:extLst>
                <a:ext uri="{FF2B5EF4-FFF2-40B4-BE49-F238E27FC236}">
                  <a16:creationId xmlns:a16="http://schemas.microsoft.com/office/drawing/2014/main" id="{D5FEA6B6-FE8D-4270-F0C7-210C03F458E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37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32" name="Chart_9_3_9_4">
              <a:extLst>
                <a:ext uri="{FF2B5EF4-FFF2-40B4-BE49-F238E27FC236}">
                  <a16:creationId xmlns:a16="http://schemas.microsoft.com/office/drawing/2014/main" id="{6B03E678-8C1B-9C40-C7C1-520555CAA52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40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33" name="Chart_10_3_10_4">
              <a:extLst>
                <a:ext uri="{FF2B5EF4-FFF2-40B4-BE49-F238E27FC236}">
                  <a16:creationId xmlns:a16="http://schemas.microsoft.com/office/drawing/2014/main" id="{F51563C0-3243-1B7C-C7C6-6672C959610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43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aphicFrame>
          <p:nvGraphicFramePr>
            <p:cNvPr id="34" name="Chart_11_3_11_4">
              <a:extLst>
                <a:ext uri="{FF2B5EF4-FFF2-40B4-BE49-F238E27FC236}">
                  <a16:creationId xmlns:a16="http://schemas.microsoft.com/office/drawing/2014/main" id="{2C9E38CB-EFCB-7701-7330-F176A2AD544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46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aphicFrame>
          <p:nvGraphicFramePr>
            <p:cNvPr id="35" name="Chart_12_3_12_4">
              <a:extLst>
                <a:ext uri="{FF2B5EF4-FFF2-40B4-BE49-F238E27FC236}">
                  <a16:creationId xmlns:a16="http://schemas.microsoft.com/office/drawing/2014/main" id="{24CCDA99-D46E-ABE6-1042-EBBFB24058C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49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aphicFrame>
          <p:nvGraphicFramePr>
            <p:cNvPr id="36" name="Chart_13_3_13_4">
              <a:extLst>
                <a:ext uri="{FF2B5EF4-FFF2-40B4-BE49-F238E27FC236}">
                  <a16:creationId xmlns:a16="http://schemas.microsoft.com/office/drawing/2014/main" id="{FE24874A-6521-40B5-A1C0-FE5442C01D0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5220000"/>
            <a:ext cx="432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aphicFrame>
          <p:nvGraphicFramePr>
            <p:cNvPr id="37" name="Chart_14_3_14_4">
              <a:extLst>
                <a:ext uri="{FF2B5EF4-FFF2-40B4-BE49-F238E27FC236}">
                  <a16:creationId xmlns:a16="http://schemas.microsoft.com/office/drawing/2014/main" id="{1E25E37A-216A-E4A2-8FC6-D31AFABAFB8E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932000" y="5520000"/>
            <a:ext cx="4320000" cy="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NPS = Promoters - Detractors</a:t>
            </a: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NPS</a:t>
            </a:r>
            <a:r>
              <a:rPr lang="sv-SE" sz="3800" dirty="0"/>
              <a:t> per segment</a:t>
            </a:r>
            <a:endParaRPr lang="en-SE" sz="3800" dirty="0"/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620000"/>
            <a:ext cx="9540000" cy="4500007"/>
            <a:chOff x="612000" y="1620000"/>
            <a:chExt cx="9540000" cy="4500007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620000"/>
            <a:ext cx="9540000" cy="4064522"/>
          </p:xfrm>
          <a:graphic>
            <a:graphicData uri="http://schemas.openxmlformats.org/drawingml/2006/table">
              <a:tbl>
                <a:tblPr/>
                <a:tblGrid>
                  <a:gridCol w="2592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728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16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16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</a:tblGrid>
                <a:tr h="290323">
                  <a:tc gridSpan="2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 hMerge="1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290323">
                  <a:tc rowSpan="3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11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290323">
                  <a:tc rowSpan="7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36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19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12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16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  <a:tr h="290323">
                  <a:tc rowSpan="3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11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2"/>
                    </a:ext>
                  </a:extLst>
                </a:tr>
                <a:tr h="290323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13"/>
                    </a:ext>
                  </a:extLst>
                </a:tr>
              </a:tbl>
            </a:graphicData>
          </a:graphic>
        </p:graphicFrame>
        <p:sp>
          <p:nvSpPr>
            <p:cNvPr id="105" name="Cell_1_5_1_5"/>
            <p:cNvSpPr txBox="1"/>
            <p:nvPr/>
          </p:nvSpPr>
          <p:spPr>
            <a:xfrm>
              <a:off x="9252000" y="1620000"/>
              <a:ext cx="900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NPS</a:t>
              </a:r>
            </a:p>
          </p:txBody>
        </p:sp>
        <p:sp>
          <p:nvSpPr>
            <p:cNvPr id="201" name="Cell_2_1_4_1"/>
            <p:cNvSpPr txBox="1"/>
            <p:nvPr/>
          </p:nvSpPr>
          <p:spPr>
            <a:xfrm>
              <a:off x="612000" y="1910323"/>
              <a:ext cx="2592000" cy="87096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Gender</a:t>
              </a:r>
            </a:p>
          </p:txBody>
        </p:sp>
        <p:sp>
          <p:nvSpPr>
            <p:cNvPr id="202" name="Cell_2_2_2_2"/>
            <p:cNvSpPr txBox="1"/>
            <p:nvPr/>
          </p:nvSpPr>
          <p:spPr>
            <a:xfrm>
              <a:off x="3204000" y="1910323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Total</a:t>
              </a:r>
            </a:p>
          </p:txBody>
        </p:sp>
        <p:sp>
          <p:nvSpPr>
            <p:cNvPr id="302" name="Cell_3_2_3_2"/>
            <p:cNvSpPr txBox="1"/>
            <p:nvPr/>
          </p:nvSpPr>
          <p:spPr>
            <a:xfrm>
              <a:off x="3204000" y="2200646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male</a:t>
              </a:r>
            </a:p>
          </p:txBody>
        </p:sp>
        <p:sp>
          <p:nvSpPr>
            <p:cNvPr id="402" name="Cell_4_2_4_2"/>
            <p:cNvSpPr txBox="1"/>
            <p:nvPr/>
          </p:nvSpPr>
          <p:spPr>
            <a:xfrm>
              <a:off x="3204000" y="2490969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female</a:t>
              </a:r>
            </a:p>
          </p:txBody>
        </p:sp>
        <p:sp>
          <p:nvSpPr>
            <p:cNvPr id="501" name="Cell_5_1_11_1"/>
            <p:cNvSpPr txBox="1"/>
            <p:nvPr/>
          </p:nvSpPr>
          <p:spPr>
            <a:xfrm>
              <a:off x="612000" y="2781292"/>
              <a:ext cx="2592000" cy="2032261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Age</a:t>
              </a:r>
            </a:p>
          </p:txBody>
        </p:sp>
        <p:sp>
          <p:nvSpPr>
            <p:cNvPr id="502" name="Cell_5_2_5_2"/>
            <p:cNvSpPr txBox="1"/>
            <p:nvPr/>
          </p:nvSpPr>
          <p:spPr>
            <a:xfrm>
              <a:off x="3204000" y="2781292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18-24</a:t>
              </a:r>
            </a:p>
          </p:txBody>
        </p:sp>
        <p:sp>
          <p:nvSpPr>
            <p:cNvPr id="602" name="Cell_6_2_6_2"/>
            <p:cNvSpPr txBox="1"/>
            <p:nvPr/>
          </p:nvSpPr>
          <p:spPr>
            <a:xfrm>
              <a:off x="3204000" y="3071615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25-30</a:t>
              </a:r>
            </a:p>
          </p:txBody>
        </p:sp>
        <p:sp>
          <p:nvSpPr>
            <p:cNvPr id="702" name="Cell_7_2_7_2"/>
            <p:cNvSpPr txBox="1"/>
            <p:nvPr/>
          </p:nvSpPr>
          <p:spPr>
            <a:xfrm>
              <a:off x="3204000" y="3361938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31-35</a:t>
              </a:r>
            </a:p>
          </p:txBody>
        </p:sp>
        <p:sp>
          <p:nvSpPr>
            <p:cNvPr id="802" name="Cell_8_2_8_2"/>
            <p:cNvSpPr txBox="1"/>
            <p:nvPr/>
          </p:nvSpPr>
          <p:spPr>
            <a:xfrm>
              <a:off x="3204000" y="3652261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36-40</a:t>
              </a:r>
            </a:p>
          </p:txBody>
        </p:sp>
        <p:sp>
          <p:nvSpPr>
            <p:cNvPr id="902" name="Cell_9_2_9_2"/>
            <p:cNvSpPr txBox="1"/>
            <p:nvPr/>
          </p:nvSpPr>
          <p:spPr>
            <a:xfrm>
              <a:off x="3204000" y="3942584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41-50</a:t>
              </a:r>
            </a:p>
          </p:txBody>
        </p:sp>
        <p:sp>
          <p:nvSpPr>
            <p:cNvPr id="1002" name="Cell_10_2_10_2"/>
            <p:cNvSpPr txBox="1"/>
            <p:nvPr/>
          </p:nvSpPr>
          <p:spPr>
            <a:xfrm>
              <a:off x="3204000" y="4232907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51-60</a:t>
              </a:r>
            </a:p>
          </p:txBody>
        </p:sp>
        <p:sp>
          <p:nvSpPr>
            <p:cNvPr id="1102" name="Cell_11_2_11_2"/>
            <p:cNvSpPr txBox="1"/>
            <p:nvPr/>
          </p:nvSpPr>
          <p:spPr>
            <a:xfrm>
              <a:off x="3204000" y="4523230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&gt;60</a:t>
              </a:r>
            </a:p>
          </p:txBody>
        </p:sp>
        <p:sp>
          <p:nvSpPr>
            <p:cNvPr id="1201" name="Cell_12_1_14_1"/>
            <p:cNvSpPr txBox="1"/>
            <p:nvPr/>
          </p:nvSpPr>
          <p:spPr>
            <a:xfrm>
              <a:off x="612000" y="4813553"/>
              <a:ext cx="2592000" cy="870969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Empl. Rate</a:t>
              </a:r>
            </a:p>
          </p:txBody>
        </p:sp>
        <p:sp>
          <p:nvSpPr>
            <p:cNvPr id="1202" name="Cell_12_2_12_2"/>
            <p:cNvSpPr txBox="1"/>
            <p:nvPr/>
          </p:nvSpPr>
          <p:spPr>
            <a:xfrm>
              <a:off x="3204000" y="4813553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Full-time</a:t>
              </a:r>
            </a:p>
          </p:txBody>
        </p:sp>
        <p:sp>
          <p:nvSpPr>
            <p:cNvPr id="1302" name="Cell_13_2_13_2"/>
            <p:cNvSpPr txBox="1"/>
            <p:nvPr/>
          </p:nvSpPr>
          <p:spPr>
            <a:xfrm>
              <a:off x="3204000" y="5103876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Part-time</a:t>
              </a:r>
            </a:p>
          </p:txBody>
        </p:sp>
        <p:sp>
          <p:nvSpPr>
            <p:cNvPr id="1402" name="Cell_14_2_14_2"/>
            <p:cNvSpPr txBox="1"/>
            <p:nvPr/>
          </p:nvSpPr>
          <p:spPr>
            <a:xfrm>
              <a:off x="3204000" y="5394199"/>
              <a:ext cx="1728000" cy="290323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&lt;50%</a:t>
              </a:r>
            </a:p>
          </p:txBody>
        </p:sp>
        <p:graphicFrame>
          <p:nvGraphicFramePr>
            <p:cNvPr id="3" name="Chart_2_3_2_4"/>
            <p:cNvGraphicFramePr>
              <a:graphicFrameLocks/>
            </p:cNvGraphicFramePr>
            <p:nvPr/>
          </p:nvGraphicFramePr>
          <p:xfrm>
            <a:off x="4932000" y="1910323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3_3_4"/>
            <p:cNvGraphicFramePr>
              <a:graphicFrameLocks/>
            </p:cNvGraphicFramePr>
            <p:nvPr/>
          </p:nvGraphicFramePr>
          <p:xfrm>
            <a:off x="4932000" y="2200646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3_4_4"/>
            <p:cNvGraphicFramePr>
              <a:graphicFrameLocks/>
            </p:cNvGraphicFramePr>
            <p:nvPr/>
          </p:nvGraphicFramePr>
          <p:xfrm>
            <a:off x="4932000" y="2490969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3_5_4"/>
            <p:cNvGraphicFramePr>
              <a:graphicFrameLocks/>
            </p:cNvGraphicFramePr>
            <p:nvPr/>
          </p:nvGraphicFramePr>
          <p:xfrm>
            <a:off x="4932000" y="2781292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3_6_4"/>
            <p:cNvGraphicFramePr>
              <a:graphicFrameLocks/>
            </p:cNvGraphicFramePr>
            <p:nvPr/>
          </p:nvGraphicFramePr>
          <p:xfrm>
            <a:off x="4932000" y="3071615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5007" name="Chart_7_3_7_4"/>
            <p:cNvGraphicFramePr>
              <a:graphicFrameLocks/>
            </p:cNvGraphicFramePr>
            <p:nvPr/>
          </p:nvGraphicFramePr>
          <p:xfrm>
            <a:off x="4932000" y="3361938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5008" name="Chart_8_3_8_4"/>
            <p:cNvGraphicFramePr>
              <a:graphicFrameLocks/>
            </p:cNvGraphicFramePr>
            <p:nvPr/>
          </p:nvGraphicFramePr>
          <p:xfrm>
            <a:off x="4932000" y="3652261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5009" name="Chart_9_3_9_4"/>
            <p:cNvGraphicFramePr>
              <a:graphicFrameLocks/>
            </p:cNvGraphicFramePr>
            <p:nvPr/>
          </p:nvGraphicFramePr>
          <p:xfrm>
            <a:off x="4932000" y="3942584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5010" name="Chart_10_3_10_4"/>
            <p:cNvGraphicFramePr>
              <a:graphicFrameLocks/>
            </p:cNvGraphicFramePr>
            <p:nvPr/>
          </p:nvGraphicFramePr>
          <p:xfrm>
            <a:off x="4932000" y="4232907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aphicFrame>
          <p:nvGraphicFramePr>
            <p:cNvPr id="5011" name="Chart_11_3_11_4"/>
            <p:cNvGraphicFramePr>
              <a:graphicFrameLocks/>
            </p:cNvGraphicFramePr>
            <p:nvPr/>
          </p:nvGraphicFramePr>
          <p:xfrm>
            <a:off x="4932000" y="4523230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aphicFrame>
          <p:nvGraphicFramePr>
            <p:cNvPr id="5012" name="Chart_12_3_12_4"/>
            <p:cNvGraphicFramePr>
              <a:graphicFrameLocks/>
            </p:cNvGraphicFramePr>
            <p:nvPr/>
          </p:nvGraphicFramePr>
          <p:xfrm>
            <a:off x="4932000" y="4813553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aphicFrame>
          <p:nvGraphicFramePr>
            <p:cNvPr id="5013" name="Chart_13_3_13_4"/>
            <p:cNvGraphicFramePr>
              <a:graphicFrameLocks/>
            </p:cNvGraphicFramePr>
            <p:nvPr/>
          </p:nvGraphicFramePr>
          <p:xfrm>
            <a:off x="4932000" y="5103876"/>
            <a:ext cx="4320000" cy="29032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aphicFrame>
          <p:nvGraphicFramePr>
            <p:cNvPr id="5014" name="Chart_14_3_14_4"/>
            <p:cNvGraphicFramePr>
              <a:graphicFrameLocks/>
            </p:cNvGraphicFramePr>
            <p:nvPr/>
          </p:nvGraphicFramePr>
          <p:xfrm>
            <a:off x="4932000" y="5394199"/>
            <a:ext cx="4320000" cy="72580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NPS</a:t>
            </a:r>
            <a:r>
              <a:rPr lang="sv-SE" sz="3800" dirty="0"/>
              <a:t> per segment</a:t>
            </a:r>
            <a:endParaRPr lang="en-SE" sz="3800" dirty="0"/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620000"/>
            <a:ext cx="10080000" cy="4500000"/>
            <a:chOff x="612000" y="1620000"/>
            <a:chExt cx="10080000" cy="450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620000"/>
            <a:ext cx="10080000" cy="4200000"/>
          </p:xfrm>
          <a:graphic>
            <a:graphicData uri="http://schemas.openxmlformats.org/drawingml/2006/table">
              <a:tbl>
                <a:tblPr/>
                <a:tblGrid>
                  <a:gridCol w="3024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2016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252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52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300000">
                  <a:tc gridSpan="2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 hMerge="1"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300000">
                  <a:tc rowSpan="3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300000">
                  <a:tc rowSpan="7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8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9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0"/>
                    </a:ext>
                  </a:extLst>
                </a:tr>
                <a:tr h="300000">
                  <a:tc rowSpan="3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11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12"/>
                    </a:ext>
                  </a:extLst>
                </a:tr>
                <a:tr h="300000">
                  <a:tc vMerge="1"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13"/>
                    </a:ext>
                  </a:extLst>
                </a:tr>
              </a:tbl>
            </a:graphicData>
          </a:graphic>
        </p:graphicFrame>
        <p:sp>
          <p:nvSpPr>
            <p:cNvPr id="201" name="Cell_2_1_4_1"/>
            <p:cNvSpPr txBox="1"/>
            <p:nvPr/>
          </p:nvSpPr>
          <p:spPr>
            <a:xfrm>
              <a:off x="612000" y="1920000"/>
              <a:ext cx="3024000" cy="9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Gender</a:t>
              </a:r>
            </a:p>
          </p:txBody>
        </p:sp>
        <p:sp>
          <p:nvSpPr>
            <p:cNvPr id="202" name="Cell_2_2_2_2"/>
            <p:cNvSpPr txBox="1"/>
            <p:nvPr/>
          </p:nvSpPr>
          <p:spPr>
            <a:xfrm>
              <a:off x="3636000" y="19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Total</a:t>
              </a:r>
            </a:p>
          </p:txBody>
        </p:sp>
        <p:sp>
          <p:nvSpPr>
            <p:cNvPr id="302" name="Cell_3_2_3_2"/>
            <p:cNvSpPr txBox="1"/>
            <p:nvPr/>
          </p:nvSpPr>
          <p:spPr>
            <a:xfrm>
              <a:off x="3636000" y="22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male</a:t>
              </a:r>
            </a:p>
          </p:txBody>
        </p:sp>
        <p:sp>
          <p:nvSpPr>
            <p:cNvPr id="402" name="Cell_4_2_4_2"/>
            <p:cNvSpPr txBox="1"/>
            <p:nvPr/>
          </p:nvSpPr>
          <p:spPr>
            <a:xfrm>
              <a:off x="3636000" y="25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female</a:t>
              </a:r>
            </a:p>
          </p:txBody>
        </p:sp>
        <p:sp>
          <p:nvSpPr>
            <p:cNvPr id="501" name="Cell_5_1_11_1"/>
            <p:cNvSpPr txBox="1"/>
            <p:nvPr/>
          </p:nvSpPr>
          <p:spPr>
            <a:xfrm>
              <a:off x="612000" y="2820000"/>
              <a:ext cx="3024000" cy="21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Age</a:t>
              </a:r>
            </a:p>
          </p:txBody>
        </p:sp>
        <p:sp>
          <p:nvSpPr>
            <p:cNvPr id="502" name="Cell_5_2_5_2"/>
            <p:cNvSpPr txBox="1"/>
            <p:nvPr/>
          </p:nvSpPr>
          <p:spPr>
            <a:xfrm>
              <a:off x="3636000" y="28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18-24</a:t>
              </a:r>
            </a:p>
          </p:txBody>
        </p:sp>
        <p:sp>
          <p:nvSpPr>
            <p:cNvPr id="602" name="Cell_6_2_6_2"/>
            <p:cNvSpPr txBox="1"/>
            <p:nvPr/>
          </p:nvSpPr>
          <p:spPr>
            <a:xfrm>
              <a:off x="3636000" y="31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25-30</a:t>
              </a:r>
            </a:p>
          </p:txBody>
        </p:sp>
        <p:sp>
          <p:nvSpPr>
            <p:cNvPr id="702" name="Cell_7_2_7_2"/>
            <p:cNvSpPr txBox="1"/>
            <p:nvPr/>
          </p:nvSpPr>
          <p:spPr>
            <a:xfrm>
              <a:off x="3636000" y="34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31-35</a:t>
              </a:r>
            </a:p>
          </p:txBody>
        </p:sp>
        <p:sp>
          <p:nvSpPr>
            <p:cNvPr id="802" name="Cell_8_2_8_2"/>
            <p:cNvSpPr txBox="1"/>
            <p:nvPr/>
          </p:nvSpPr>
          <p:spPr>
            <a:xfrm>
              <a:off x="3636000" y="37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36-40</a:t>
              </a:r>
            </a:p>
          </p:txBody>
        </p:sp>
        <p:sp>
          <p:nvSpPr>
            <p:cNvPr id="902" name="Cell_9_2_9_2"/>
            <p:cNvSpPr txBox="1"/>
            <p:nvPr/>
          </p:nvSpPr>
          <p:spPr>
            <a:xfrm>
              <a:off x="3636000" y="40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41-50</a:t>
              </a:r>
            </a:p>
          </p:txBody>
        </p:sp>
        <p:sp>
          <p:nvSpPr>
            <p:cNvPr id="1002" name="Cell_10_2_10_2"/>
            <p:cNvSpPr txBox="1"/>
            <p:nvPr/>
          </p:nvSpPr>
          <p:spPr>
            <a:xfrm>
              <a:off x="3636000" y="43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51-60</a:t>
              </a:r>
            </a:p>
          </p:txBody>
        </p:sp>
        <p:sp>
          <p:nvSpPr>
            <p:cNvPr id="1102" name="Cell_11_2_11_2"/>
            <p:cNvSpPr txBox="1"/>
            <p:nvPr/>
          </p:nvSpPr>
          <p:spPr>
            <a:xfrm>
              <a:off x="3636000" y="46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&gt;60</a:t>
              </a:r>
            </a:p>
          </p:txBody>
        </p:sp>
        <p:sp>
          <p:nvSpPr>
            <p:cNvPr id="1201" name="Cell_12_1_14_1"/>
            <p:cNvSpPr txBox="1"/>
            <p:nvPr/>
          </p:nvSpPr>
          <p:spPr>
            <a:xfrm>
              <a:off x="612000" y="4920000"/>
              <a:ext cx="3024000" cy="9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Empl. Rate</a:t>
              </a:r>
            </a:p>
          </p:txBody>
        </p:sp>
        <p:sp>
          <p:nvSpPr>
            <p:cNvPr id="1202" name="Cell_12_2_12_2"/>
            <p:cNvSpPr txBox="1"/>
            <p:nvPr/>
          </p:nvSpPr>
          <p:spPr>
            <a:xfrm>
              <a:off x="3636000" y="49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Full-time</a:t>
              </a:r>
            </a:p>
          </p:txBody>
        </p:sp>
        <p:sp>
          <p:nvSpPr>
            <p:cNvPr id="1302" name="Cell_13_2_13_2"/>
            <p:cNvSpPr txBox="1"/>
            <p:nvPr/>
          </p:nvSpPr>
          <p:spPr>
            <a:xfrm>
              <a:off x="3636000" y="52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Part-time</a:t>
              </a:r>
            </a:p>
          </p:txBody>
        </p:sp>
        <p:sp>
          <p:nvSpPr>
            <p:cNvPr id="1402" name="Cell_14_2_14_2"/>
            <p:cNvSpPr txBox="1"/>
            <p:nvPr/>
          </p:nvSpPr>
          <p:spPr>
            <a:xfrm>
              <a:off x="3636000" y="5520000"/>
              <a:ext cx="2016000" cy="3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&lt;50%</a:t>
              </a:r>
            </a:p>
          </p:txBody>
        </p:sp>
        <p:graphicFrame>
          <p:nvGraphicFramePr>
            <p:cNvPr id="2" name="Chart_2_3_2_4"/>
            <p:cNvGraphicFramePr>
              <a:graphicFrameLocks/>
            </p:cNvGraphicFramePr>
            <p:nvPr/>
          </p:nvGraphicFramePr>
          <p:xfrm>
            <a:off x="5652000" y="19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3_3_4"/>
            <p:cNvGraphicFramePr>
              <a:graphicFrameLocks/>
            </p:cNvGraphicFramePr>
            <p:nvPr/>
          </p:nvGraphicFramePr>
          <p:xfrm>
            <a:off x="5652000" y="22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3_4_4"/>
            <p:cNvGraphicFramePr>
              <a:graphicFrameLocks/>
            </p:cNvGraphicFramePr>
            <p:nvPr/>
          </p:nvGraphicFramePr>
          <p:xfrm>
            <a:off x="5652000" y="25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3_5_4"/>
            <p:cNvGraphicFramePr>
              <a:graphicFrameLocks/>
            </p:cNvGraphicFramePr>
            <p:nvPr/>
          </p:nvGraphicFramePr>
          <p:xfrm>
            <a:off x="5652000" y="28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5006" name="Chart_6_3_6_4"/>
            <p:cNvGraphicFramePr>
              <a:graphicFrameLocks/>
            </p:cNvGraphicFramePr>
            <p:nvPr/>
          </p:nvGraphicFramePr>
          <p:xfrm>
            <a:off x="5652000" y="31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5007" name="Chart_7_3_7_4"/>
            <p:cNvGraphicFramePr>
              <a:graphicFrameLocks/>
            </p:cNvGraphicFramePr>
            <p:nvPr/>
          </p:nvGraphicFramePr>
          <p:xfrm>
            <a:off x="5652000" y="34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5008" name="Chart_8_3_8_4"/>
            <p:cNvGraphicFramePr>
              <a:graphicFrameLocks/>
            </p:cNvGraphicFramePr>
            <p:nvPr/>
          </p:nvGraphicFramePr>
          <p:xfrm>
            <a:off x="5652000" y="37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  <p:graphicFrame>
          <p:nvGraphicFramePr>
            <p:cNvPr id="5009" name="Chart_9_3_9_4"/>
            <p:cNvGraphicFramePr>
              <a:graphicFrameLocks/>
            </p:cNvGraphicFramePr>
            <p:nvPr/>
          </p:nvGraphicFramePr>
          <p:xfrm>
            <a:off x="5652000" y="40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9"/>
            </a:graphicData>
          </a:graphic>
        </p:graphicFrame>
        <p:graphicFrame>
          <p:nvGraphicFramePr>
            <p:cNvPr id="5010" name="Chart_10_3_10_4"/>
            <p:cNvGraphicFramePr>
              <a:graphicFrameLocks/>
            </p:cNvGraphicFramePr>
            <p:nvPr/>
          </p:nvGraphicFramePr>
          <p:xfrm>
            <a:off x="5652000" y="43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0"/>
            </a:graphicData>
          </a:graphic>
        </p:graphicFrame>
        <p:graphicFrame>
          <p:nvGraphicFramePr>
            <p:cNvPr id="5011" name="Chart_11_3_11_4"/>
            <p:cNvGraphicFramePr>
              <a:graphicFrameLocks/>
            </p:cNvGraphicFramePr>
            <p:nvPr/>
          </p:nvGraphicFramePr>
          <p:xfrm>
            <a:off x="5652000" y="46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1"/>
            </a:graphicData>
          </a:graphic>
        </p:graphicFrame>
        <p:graphicFrame>
          <p:nvGraphicFramePr>
            <p:cNvPr id="5012" name="Chart_12_3_12_4"/>
            <p:cNvGraphicFramePr>
              <a:graphicFrameLocks/>
            </p:cNvGraphicFramePr>
            <p:nvPr/>
          </p:nvGraphicFramePr>
          <p:xfrm>
            <a:off x="5652000" y="49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2"/>
            </a:graphicData>
          </a:graphic>
        </p:graphicFrame>
        <p:graphicFrame>
          <p:nvGraphicFramePr>
            <p:cNvPr id="5013" name="Chart_13_3_13_4"/>
            <p:cNvGraphicFramePr>
              <a:graphicFrameLocks/>
            </p:cNvGraphicFramePr>
            <p:nvPr/>
          </p:nvGraphicFramePr>
          <p:xfrm>
            <a:off x="5652000" y="5220000"/>
            <a:ext cx="5040000" cy="3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graphicFrame>
          <p:nvGraphicFramePr>
            <p:cNvPr id="5014" name="Chart_14_3_14_4"/>
            <p:cNvGraphicFramePr>
              <a:graphicFrameLocks/>
            </p:cNvGraphicFramePr>
            <p:nvPr/>
          </p:nvGraphicFramePr>
          <p:xfrm>
            <a:off x="5652000" y="5520000"/>
            <a:ext cx="5040000" cy="6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Center">
            <a:extLst>
              <a:ext uri="{FF2B5EF4-FFF2-40B4-BE49-F238E27FC236}">
                <a16:creationId xmlns:a16="http://schemas.microsoft.com/office/drawing/2014/main" id="{F30F02F0-8D44-BB94-D823-6BBFB381F7ED}"/>
              </a:ext>
            </a:extLst>
          </p:cNvPr>
          <p:cNvSpPr txBox="1">
            <a:spLocks/>
          </p:cNvSpPr>
          <p:nvPr/>
        </p:nvSpPr>
        <p:spPr>
          <a:xfrm>
            <a:off x="844550" y="1019431"/>
            <a:ext cx="10515600" cy="3774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Development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620000"/>
            <a:ext cx="1572405" cy="351649"/>
            <a:chOff x="612000" y="162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62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US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21634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NPS = Promoters - Detractors</a:t>
            </a: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noProof="1"/>
              <a:t>NPS per Month 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620000"/>
            <a:ext cx="10080000" cy="4500000"/>
            <a:chOff x="612000" y="1620000"/>
            <a:chExt cx="10080000" cy="450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620000"/>
            <a:ext cx="10080000" cy="22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5" name="BodyContentTable"/>
            <p:cNvGraphicFramePr>
              <a:graphicFrameLocks/>
            </p:cNvGraphicFramePr>
            <p:nvPr/>
          </p:nvGraphicFramePr>
          <p:xfrm>
            <a:off x="612000" y="3870000"/>
            <a:ext cx="10080000" cy="22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NPS = Promoters - Detractors</a:t>
            </a: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NPS per Quarter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620000"/>
            <a:ext cx="10080000" cy="4500000"/>
            <a:chOff x="612000" y="1620000"/>
            <a:chExt cx="10080000" cy="450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620000"/>
            <a:ext cx="10080000" cy="3750000"/>
          </p:xfrm>
          <a:graphic>
            <a:graphicData uri="http://schemas.openxmlformats.org/drawingml/2006/table">
              <a:tbl>
                <a:tblPr/>
                <a:tblGrid>
                  <a:gridCol w="360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80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80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288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750000"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75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75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19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75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75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</a:tbl>
            </a:graphicData>
          </a:graphic>
        </p:graphicFrame>
        <p:sp>
          <p:nvSpPr>
            <p:cNvPr id="104" name="Cell_1_4_1_4"/>
            <p:cNvSpPr txBox="1"/>
            <p:nvPr/>
          </p:nvSpPr>
          <p:spPr>
            <a:xfrm>
              <a:off x="7812000" y="1620000"/>
              <a:ext cx="2880000" cy="75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NPS</a:t>
              </a:r>
            </a:p>
          </p:txBody>
        </p:sp>
        <p:sp>
          <p:nvSpPr>
            <p:cNvPr id="201" name="Cell_2_1_2_1"/>
            <p:cNvSpPr txBox="1"/>
            <p:nvPr/>
          </p:nvSpPr>
          <p:spPr>
            <a:xfrm>
              <a:off x="612000" y="2370000"/>
              <a:ext cx="3600000" cy="75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2023-4</a:t>
              </a:r>
            </a:p>
          </p:txBody>
        </p:sp>
        <p:sp>
          <p:nvSpPr>
            <p:cNvPr id="301" name="Cell_3_1_3_1"/>
            <p:cNvSpPr txBox="1"/>
            <p:nvPr/>
          </p:nvSpPr>
          <p:spPr>
            <a:xfrm>
              <a:off x="612000" y="3120000"/>
              <a:ext cx="3600000" cy="75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2023-3</a:t>
              </a:r>
            </a:p>
          </p:txBody>
        </p:sp>
        <p:sp>
          <p:nvSpPr>
            <p:cNvPr id="401" name="Cell_4_1_4_1"/>
            <p:cNvSpPr txBox="1"/>
            <p:nvPr/>
          </p:nvSpPr>
          <p:spPr>
            <a:xfrm>
              <a:off x="612000" y="3870000"/>
              <a:ext cx="3600000" cy="75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2023-2</a:t>
              </a:r>
            </a:p>
          </p:txBody>
        </p:sp>
        <p:sp>
          <p:nvSpPr>
            <p:cNvPr id="501" name="Cell_5_1_5_1"/>
            <p:cNvSpPr txBox="1"/>
            <p:nvPr/>
          </p:nvSpPr>
          <p:spPr>
            <a:xfrm>
              <a:off x="612000" y="4620000"/>
              <a:ext cx="3600000" cy="75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2023-1</a:t>
              </a:r>
            </a:p>
          </p:txBody>
        </p:sp>
        <p:graphicFrame>
          <p:nvGraphicFramePr>
            <p:cNvPr id="3" name="Chart_2_2_2_3"/>
            <p:cNvGraphicFramePr>
              <a:graphicFrameLocks/>
            </p:cNvGraphicFramePr>
            <p:nvPr/>
          </p:nvGraphicFramePr>
          <p:xfrm>
            <a:off x="4212000" y="2370000"/>
            <a:ext cx="3600000" cy="7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5003" name="Chart_3_2_3_3"/>
            <p:cNvGraphicFramePr>
              <a:graphicFrameLocks/>
            </p:cNvGraphicFramePr>
            <p:nvPr/>
          </p:nvGraphicFramePr>
          <p:xfrm>
            <a:off x="4212000" y="3120000"/>
            <a:ext cx="3600000" cy="7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5004" name="Chart_4_2_4_3"/>
            <p:cNvGraphicFramePr>
              <a:graphicFrameLocks/>
            </p:cNvGraphicFramePr>
            <p:nvPr/>
          </p:nvGraphicFramePr>
          <p:xfrm>
            <a:off x="4212000" y="3870000"/>
            <a:ext cx="3600000" cy="7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5005" name="Chart_5_2_5_3"/>
            <p:cNvGraphicFramePr>
              <a:graphicFrameLocks/>
            </p:cNvGraphicFramePr>
            <p:nvPr/>
          </p:nvGraphicFramePr>
          <p:xfrm>
            <a:off x="4212000" y="4620000"/>
            <a:ext cx="3600000" cy="1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Center">
            <a:extLst>
              <a:ext uri="{FF2B5EF4-FFF2-40B4-BE49-F238E27FC236}">
                <a16:creationId xmlns:a16="http://schemas.microsoft.com/office/drawing/2014/main" id="{F30F02F0-8D44-BB94-D823-6BBFB381F7ED}"/>
              </a:ext>
            </a:extLst>
          </p:cNvPr>
          <p:cNvSpPr txBox="1">
            <a:spLocks/>
          </p:cNvSpPr>
          <p:nvPr/>
        </p:nvSpPr>
        <p:spPr>
          <a:xfrm>
            <a:off x="844550" y="1019431"/>
            <a:ext cx="10515600" cy="37745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/>
              <a:t>Business unit comparisons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620000"/>
            <a:ext cx="1572405" cy="351649"/>
            <a:chOff x="612000" y="1620000"/>
            <a:chExt cx="1572405" cy="351649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620000"/>
            <a:ext cx="1572405" cy="351649"/>
          </p:xfrm>
          <a:graphic>
            <a:graphicData uri="http://schemas.openxmlformats.org/drawingml/2006/table">
              <a:tbl>
                <a:tblPr/>
                <a:tblGrid>
                  <a:gridCol w="1572405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</a:tblGrid>
                <a:tr h="351649">
                  <a:tc>
                    <a:txBody>
                      <a:bodyPr/>
                      <a:lstStyle/>
                      <a:p>
                        <a:endParaRPr lang="en-US"/>
                      </a:p>
                    </a:txBody>
                    <a:tcPr marL="0" marR="0" marT="0" marB="0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</a:tbl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821634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noProof="1"/>
              <a:t>NPS per business unit</a:t>
            </a:r>
          </a:p>
        </p:txBody>
      </p:sp>
      <p:grpSp>
        <p:nvGrpSpPr>
          <p:cNvPr id="5000" name="BodyContent"/>
          <p:cNvGrpSpPr/>
          <p:nvPr/>
        </p:nvGrpSpPr>
        <p:grpSpPr>
          <a:xfrm>
            <a:off x="612000" y="1620000"/>
            <a:ext cx="9360000" cy="4500000"/>
            <a:chOff x="612000" y="1620000"/>
            <a:chExt cx="9360000" cy="4500000"/>
          </a:xfrm>
        </p:grpSpPr>
        <p:graphicFrame>
          <p:nvGraphicFramePr>
            <p:cNvPr id="5002" name="BodyContentTable"/>
            <p:cNvGraphicFramePr>
              <a:graphicFrameLocks/>
            </p:cNvGraphicFramePr>
            <p:nvPr/>
          </p:nvGraphicFramePr>
          <p:xfrm>
            <a:off x="612000" y="1620000"/>
            <a:ext cx="9360000" cy="4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  <p:sp>
        <p:nvSpPr>
          <p:cNvPr id="2" name="Title2Right">
            <a:extLst>
              <a:ext uri="{FF2B5EF4-FFF2-40B4-BE49-F238E27FC236}">
                <a16:creationId xmlns:a16="http://schemas.microsoft.com/office/drawing/2014/main" id="{52544291-683A-4B41-ABE0-278861783CDE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NPS = Promoters - Detractors</a:t>
            </a:r>
          </a:p>
        </p:txBody>
      </p: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NPS = Promoters - Detractors</a:t>
            </a:r>
          </a:p>
        </p:txBody>
      </p:sp>
      <p:sp>
        <p:nvSpPr>
          <p:cNvPr id="4" name="Title1Center">
            <a:extLst>
              <a:ext uri="{FF2B5EF4-FFF2-40B4-BE49-F238E27FC236}">
                <a16:creationId xmlns:a16="http://schemas.microsoft.com/office/drawing/2014/main" id="{01EC2064-4164-D900-9C11-C3A37863475C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noProof="1"/>
              <a:t>NPS per business unit</a:t>
            </a:r>
          </a:p>
        </p:txBody>
      </p:sp>
      <p:grpSp>
        <p:nvGrpSpPr>
          <p:cNvPr id="6" name="BodyContent">
            <a:extLst>
              <a:ext uri="{FF2B5EF4-FFF2-40B4-BE49-F238E27FC236}">
                <a16:creationId xmlns:a16="http://schemas.microsoft.com/office/drawing/2014/main" id="{BC575ABA-1689-A723-7ABC-FD1323531C01}"/>
              </a:ext>
            </a:extLst>
          </p:cNvPr>
          <p:cNvGrpSpPr/>
          <p:nvPr/>
        </p:nvGrpSpPr>
        <p:grpSpPr>
          <a:xfrm>
            <a:off x="612000" y="1620000"/>
            <a:ext cx="6300000" cy="4500000"/>
            <a:chOff x="612000" y="1620000"/>
            <a:chExt cx="6300000" cy="4500000"/>
          </a:xfrm>
        </p:grpSpPr>
        <p:graphicFrame>
          <p:nvGraphicFramePr>
            <p:cNvPr id="7" name="BodyContentTable">
              <a:extLst>
                <a:ext uri="{FF2B5EF4-FFF2-40B4-BE49-F238E27FC236}">
                  <a16:creationId xmlns:a16="http://schemas.microsoft.com/office/drawing/2014/main" id="{80EB73EC-7446-846D-24E5-19D03593DE6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2000" y="1620000"/>
            <a:ext cx="6300000" cy="4000000"/>
          </p:xfrm>
          <a:graphic>
            <a:graphicData uri="http://schemas.openxmlformats.org/drawingml/2006/table">
              <a:tbl>
                <a:tblPr/>
                <a:tblGrid>
                  <a:gridCol w="288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4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44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54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</a:tblGrid>
                <a:tr h="500000"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</a:tbl>
            </a:graphicData>
          </a:graphic>
        </p:graphicFrame>
        <p:sp>
          <p:nvSpPr>
            <p:cNvPr id="8" name="Cell_1_4_1_4">
              <a:extLst>
                <a:ext uri="{FF2B5EF4-FFF2-40B4-BE49-F238E27FC236}">
                  <a16:creationId xmlns:a16="http://schemas.microsoft.com/office/drawing/2014/main" id="{E6AF8EE3-BFD7-E040-6028-1EC2AC21F951}"/>
                </a:ext>
              </a:extLst>
            </p:cNvPr>
            <p:cNvSpPr txBox="1"/>
            <p:nvPr/>
          </p:nvSpPr>
          <p:spPr>
            <a:xfrm>
              <a:off x="6372000" y="1620000"/>
              <a:ext cx="54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NPS</a:t>
              </a:r>
            </a:p>
          </p:txBody>
        </p:sp>
        <p:sp>
          <p:nvSpPr>
            <p:cNvPr id="9" name="Cell_2_1_2_1">
              <a:extLst>
                <a:ext uri="{FF2B5EF4-FFF2-40B4-BE49-F238E27FC236}">
                  <a16:creationId xmlns:a16="http://schemas.microsoft.com/office/drawing/2014/main" id="{BC0EAB44-4159-E2AD-BFB2-9B1AAFC2CBA2}"/>
                </a:ext>
              </a:extLst>
            </p:cNvPr>
            <p:cNvSpPr txBox="1"/>
            <p:nvPr/>
          </p:nvSpPr>
          <p:spPr>
            <a:xfrm>
              <a:off x="612000" y="2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Peter</a:t>
              </a:r>
            </a:p>
          </p:txBody>
        </p:sp>
        <p:sp>
          <p:nvSpPr>
            <p:cNvPr id="10" name="Cell_3_1_3_1">
              <a:extLst>
                <a:ext uri="{FF2B5EF4-FFF2-40B4-BE49-F238E27FC236}">
                  <a16:creationId xmlns:a16="http://schemas.microsoft.com/office/drawing/2014/main" id="{84657679-BF61-EE2B-76FD-F7B4E807116D}"/>
                </a:ext>
              </a:extLst>
            </p:cNvPr>
            <p:cNvSpPr txBox="1"/>
            <p:nvPr/>
          </p:nvSpPr>
          <p:spPr>
            <a:xfrm>
              <a:off x="612000" y="2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Britta</a:t>
              </a:r>
            </a:p>
          </p:txBody>
        </p:sp>
        <p:sp>
          <p:nvSpPr>
            <p:cNvPr id="11" name="Cell_4_1_4_1">
              <a:extLst>
                <a:ext uri="{FF2B5EF4-FFF2-40B4-BE49-F238E27FC236}">
                  <a16:creationId xmlns:a16="http://schemas.microsoft.com/office/drawing/2014/main" id="{D692DBE8-7504-7983-91D7-7CB52B72B628}"/>
                </a:ext>
              </a:extLst>
            </p:cNvPr>
            <p:cNvSpPr txBox="1"/>
            <p:nvPr/>
          </p:nvSpPr>
          <p:spPr>
            <a:xfrm>
              <a:off x="612000" y="3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Kalle</a:t>
              </a:r>
            </a:p>
          </p:txBody>
        </p:sp>
        <p:sp>
          <p:nvSpPr>
            <p:cNvPr id="12" name="Cell_5_1_5_1">
              <a:extLst>
                <a:ext uri="{FF2B5EF4-FFF2-40B4-BE49-F238E27FC236}">
                  <a16:creationId xmlns:a16="http://schemas.microsoft.com/office/drawing/2014/main" id="{8BF982F7-B901-D27A-5BC0-609A0F971B02}"/>
                </a:ext>
              </a:extLst>
            </p:cNvPr>
            <p:cNvSpPr txBox="1"/>
            <p:nvPr/>
          </p:nvSpPr>
          <p:spPr>
            <a:xfrm>
              <a:off x="612000" y="3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Rob</a:t>
              </a:r>
            </a:p>
          </p:txBody>
        </p:sp>
        <p:sp>
          <p:nvSpPr>
            <p:cNvPr id="13" name="Cell_6_1_6_1">
              <a:extLst>
                <a:ext uri="{FF2B5EF4-FFF2-40B4-BE49-F238E27FC236}">
                  <a16:creationId xmlns:a16="http://schemas.microsoft.com/office/drawing/2014/main" id="{62B9F9A6-6084-469C-28AB-36BF37C93000}"/>
                </a:ext>
              </a:extLst>
            </p:cNvPr>
            <p:cNvSpPr txBox="1"/>
            <p:nvPr/>
          </p:nvSpPr>
          <p:spPr>
            <a:xfrm>
              <a:off x="612000" y="4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Günter</a:t>
              </a:r>
            </a:p>
          </p:txBody>
        </p:sp>
        <p:sp>
          <p:nvSpPr>
            <p:cNvPr id="14" name="Cell_7_1_7_1">
              <a:extLst>
                <a:ext uri="{FF2B5EF4-FFF2-40B4-BE49-F238E27FC236}">
                  <a16:creationId xmlns:a16="http://schemas.microsoft.com/office/drawing/2014/main" id="{1004E9B1-7873-1ECE-40DC-7E4D035EE76B}"/>
                </a:ext>
              </a:extLst>
            </p:cNvPr>
            <p:cNvSpPr txBox="1"/>
            <p:nvPr/>
          </p:nvSpPr>
          <p:spPr>
            <a:xfrm>
              <a:off x="612000" y="4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Anna</a:t>
              </a:r>
            </a:p>
          </p:txBody>
        </p:sp>
        <p:sp>
          <p:nvSpPr>
            <p:cNvPr id="15" name="Cell_8_1_8_1">
              <a:extLst>
                <a:ext uri="{FF2B5EF4-FFF2-40B4-BE49-F238E27FC236}">
                  <a16:creationId xmlns:a16="http://schemas.microsoft.com/office/drawing/2014/main" id="{B493BA56-1183-6D32-FB35-193B8644C3D2}"/>
                </a:ext>
              </a:extLst>
            </p:cNvPr>
            <p:cNvSpPr txBox="1"/>
            <p:nvPr/>
          </p:nvSpPr>
          <p:spPr>
            <a:xfrm>
              <a:off x="612000" y="5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Yvonne</a:t>
              </a:r>
            </a:p>
          </p:txBody>
        </p:sp>
        <p:graphicFrame>
          <p:nvGraphicFramePr>
            <p:cNvPr id="16" name="Chart_2_2_2_3">
              <a:extLst>
                <a:ext uri="{FF2B5EF4-FFF2-40B4-BE49-F238E27FC236}">
                  <a16:creationId xmlns:a16="http://schemas.microsoft.com/office/drawing/2014/main" id="{0B868665-6AAE-3EB7-A7CC-A6095283F3E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2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7" name="Chart_3_2_3_3">
              <a:extLst>
                <a:ext uri="{FF2B5EF4-FFF2-40B4-BE49-F238E27FC236}">
                  <a16:creationId xmlns:a16="http://schemas.microsoft.com/office/drawing/2014/main" id="{4A0997C6-B97F-96FE-141F-4A87DCF86C2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2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8" name="Chart_4_2_4_3">
              <a:extLst>
                <a:ext uri="{FF2B5EF4-FFF2-40B4-BE49-F238E27FC236}">
                  <a16:creationId xmlns:a16="http://schemas.microsoft.com/office/drawing/2014/main" id="{952E39A4-D4A5-9A72-D27D-BA779734D467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3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9" name="Chart_5_2_5_3">
              <a:extLst>
                <a:ext uri="{FF2B5EF4-FFF2-40B4-BE49-F238E27FC236}">
                  <a16:creationId xmlns:a16="http://schemas.microsoft.com/office/drawing/2014/main" id="{75DD9D67-897A-840C-213D-0FD764BC167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3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0" name="Chart_6_2_6_3">
              <a:extLst>
                <a:ext uri="{FF2B5EF4-FFF2-40B4-BE49-F238E27FC236}">
                  <a16:creationId xmlns:a16="http://schemas.microsoft.com/office/drawing/2014/main" id="{10F20252-13AD-9111-8AA9-65FE3028E10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4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21" name="Chart_7_2_7_3">
              <a:extLst>
                <a:ext uri="{FF2B5EF4-FFF2-40B4-BE49-F238E27FC236}">
                  <a16:creationId xmlns:a16="http://schemas.microsoft.com/office/drawing/2014/main" id="{E7452A5F-69F5-FF38-460B-0E3E84571680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4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2" name="Chart_8_2_8_3">
              <a:extLst>
                <a:ext uri="{FF2B5EF4-FFF2-40B4-BE49-F238E27FC236}">
                  <a16:creationId xmlns:a16="http://schemas.microsoft.com/office/drawing/2014/main" id="{2B9E3543-BFBD-4F10-A785-D0FA35A1AD4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5120000"/>
            <a:ext cx="2880000" cy="10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Sorted by NPS</a:t>
            </a: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noProof="1"/>
              <a:t>NPS development per unit</a:t>
            </a:r>
          </a:p>
        </p:txBody>
      </p:sp>
      <p:grpSp>
        <p:nvGrpSpPr>
          <p:cNvPr id="4" name="BodyContent">
            <a:extLst>
              <a:ext uri="{FF2B5EF4-FFF2-40B4-BE49-F238E27FC236}">
                <a16:creationId xmlns:a16="http://schemas.microsoft.com/office/drawing/2014/main" id="{A99790CA-1040-1E4F-FD6E-3292E9B7F203}"/>
              </a:ext>
            </a:extLst>
          </p:cNvPr>
          <p:cNvGrpSpPr/>
          <p:nvPr/>
        </p:nvGrpSpPr>
        <p:grpSpPr>
          <a:xfrm>
            <a:off x="612000" y="1620000"/>
            <a:ext cx="8460000" cy="4500000"/>
            <a:chOff x="612000" y="1620000"/>
            <a:chExt cx="8460000" cy="4500000"/>
          </a:xfrm>
        </p:grpSpPr>
        <p:graphicFrame>
          <p:nvGraphicFramePr>
            <p:cNvPr id="6" name="BodyContentTable">
              <a:extLst>
                <a:ext uri="{FF2B5EF4-FFF2-40B4-BE49-F238E27FC236}">
                  <a16:creationId xmlns:a16="http://schemas.microsoft.com/office/drawing/2014/main" id="{A6D70F92-0D8E-0952-0CDF-89DC4534F3D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2000" y="1620000"/>
            <a:ext cx="8460000" cy="4000000"/>
          </p:xfrm>
          <a:graphic>
            <a:graphicData uri="http://schemas.openxmlformats.org/drawingml/2006/table">
              <a:tbl>
                <a:tblPr/>
                <a:tblGrid>
                  <a:gridCol w="288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4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44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500000"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+53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-30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+25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-5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+30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-20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</a:tbl>
            </a:graphicData>
          </a:graphic>
        </p:graphicFrame>
        <p:sp>
          <p:nvSpPr>
            <p:cNvPr id="7" name="Cell_1_4_1_4">
              <a:extLst>
                <a:ext uri="{FF2B5EF4-FFF2-40B4-BE49-F238E27FC236}">
                  <a16:creationId xmlns:a16="http://schemas.microsoft.com/office/drawing/2014/main" id="{97AF6791-A609-7923-F405-56438B791BE9}"/>
                </a:ext>
              </a:extLst>
            </p:cNvPr>
            <p:cNvSpPr txBox="1"/>
            <p:nvPr/>
          </p:nvSpPr>
          <p:spPr>
            <a:xfrm>
              <a:off x="6372000" y="1620000"/>
              <a:ext cx="90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NPS</a:t>
              </a:r>
            </a:p>
          </p:txBody>
        </p:sp>
        <p:sp>
          <p:nvSpPr>
            <p:cNvPr id="8" name="Cell_1_5_1_5">
              <a:extLst>
                <a:ext uri="{FF2B5EF4-FFF2-40B4-BE49-F238E27FC236}">
                  <a16:creationId xmlns:a16="http://schemas.microsoft.com/office/drawing/2014/main" id="{88C70BDB-CAD0-0B0B-9F85-BC7887A08D02}"/>
                </a:ext>
              </a:extLst>
            </p:cNvPr>
            <p:cNvSpPr txBox="1"/>
            <p:nvPr/>
          </p:nvSpPr>
          <p:spPr>
            <a:xfrm>
              <a:off x="7272000" y="1620000"/>
              <a:ext cx="90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Dev. since</a:t>
              </a:r>
              <a:br>
                <a:rPr lang="en-GB" sz="900" b="1" spc="50" noProof="1"/>
              </a:br>
              <a:r>
                <a:rPr lang="en-GB" sz="900" b="1" spc="50" noProof="1"/>
                <a:t>2022</a:t>
              </a:r>
            </a:p>
          </p:txBody>
        </p:sp>
        <p:sp>
          <p:nvSpPr>
            <p:cNvPr id="9" name="Cell_1_6_1_6">
              <a:extLst>
                <a:ext uri="{FF2B5EF4-FFF2-40B4-BE49-F238E27FC236}">
                  <a16:creationId xmlns:a16="http://schemas.microsoft.com/office/drawing/2014/main" id="{73AFB50E-837A-F6A6-1DFC-89249E0BF8F5}"/>
                </a:ext>
              </a:extLst>
            </p:cNvPr>
            <p:cNvSpPr txBox="1"/>
            <p:nvPr/>
          </p:nvSpPr>
          <p:spPr>
            <a:xfrm>
              <a:off x="8172000" y="1620000"/>
              <a:ext cx="90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2022</a:t>
              </a:r>
            </a:p>
          </p:txBody>
        </p:sp>
        <p:sp>
          <p:nvSpPr>
            <p:cNvPr id="10" name="Cell_2_1_2_1">
              <a:extLst>
                <a:ext uri="{FF2B5EF4-FFF2-40B4-BE49-F238E27FC236}">
                  <a16:creationId xmlns:a16="http://schemas.microsoft.com/office/drawing/2014/main" id="{A68F0EF3-134C-C76D-5ADD-65D82FDD149E}"/>
                </a:ext>
              </a:extLst>
            </p:cNvPr>
            <p:cNvSpPr txBox="1"/>
            <p:nvPr/>
          </p:nvSpPr>
          <p:spPr>
            <a:xfrm>
              <a:off x="612000" y="2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Peter</a:t>
              </a:r>
            </a:p>
          </p:txBody>
        </p:sp>
        <p:sp>
          <p:nvSpPr>
            <p:cNvPr id="12" name="Cell_3_1_3_1">
              <a:extLst>
                <a:ext uri="{FF2B5EF4-FFF2-40B4-BE49-F238E27FC236}">
                  <a16:creationId xmlns:a16="http://schemas.microsoft.com/office/drawing/2014/main" id="{D1F46A7F-1C48-AD9E-5354-695FCE54BD86}"/>
                </a:ext>
              </a:extLst>
            </p:cNvPr>
            <p:cNvSpPr txBox="1"/>
            <p:nvPr/>
          </p:nvSpPr>
          <p:spPr>
            <a:xfrm>
              <a:off x="612000" y="2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Britta</a:t>
              </a:r>
            </a:p>
          </p:txBody>
        </p:sp>
        <p:sp>
          <p:nvSpPr>
            <p:cNvPr id="13" name="Cell_4_1_4_1">
              <a:extLst>
                <a:ext uri="{FF2B5EF4-FFF2-40B4-BE49-F238E27FC236}">
                  <a16:creationId xmlns:a16="http://schemas.microsoft.com/office/drawing/2014/main" id="{3E3121B6-EE47-38D2-03F6-1E37D13DCBD6}"/>
                </a:ext>
              </a:extLst>
            </p:cNvPr>
            <p:cNvSpPr txBox="1"/>
            <p:nvPr/>
          </p:nvSpPr>
          <p:spPr>
            <a:xfrm>
              <a:off x="612000" y="3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Kalle</a:t>
              </a:r>
            </a:p>
          </p:txBody>
        </p:sp>
        <p:sp>
          <p:nvSpPr>
            <p:cNvPr id="14" name="Cell_5_1_5_1">
              <a:extLst>
                <a:ext uri="{FF2B5EF4-FFF2-40B4-BE49-F238E27FC236}">
                  <a16:creationId xmlns:a16="http://schemas.microsoft.com/office/drawing/2014/main" id="{02798277-F18A-87B3-EA7E-DF41A2D70307}"/>
                </a:ext>
              </a:extLst>
            </p:cNvPr>
            <p:cNvSpPr txBox="1"/>
            <p:nvPr/>
          </p:nvSpPr>
          <p:spPr>
            <a:xfrm>
              <a:off x="612000" y="3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Rob</a:t>
              </a:r>
            </a:p>
          </p:txBody>
        </p:sp>
        <p:sp>
          <p:nvSpPr>
            <p:cNvPr id="15" name="Cell_6_1_6_1">
              <a:extLst>
                <a:ext uri="{FF2B5EF4-FFF2-40B4-BE49-F238E27FC236}">
                  <a16:creationId xmlns:a16="http://schemas.microsoft.com/office/drawing/2014/main" id="{CF556C12-DA18-C58C-6311-BCCFBC87510C}"/>
                </a:ext>
              </a:extLst>
            </p:cNvPr>
            <p:cNvSpPr txBox="1"/>
            <p:nvPr/>
          </p:nvSpPr>
          <p:spPr>
            <a:xfrm>
              <a:off x="612000" y="4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Günter</a:t>
              </a:r>
            </a:p>
          </p:txBody>
        </p:sp>
        <p:sp>
          <p:nvSpPr>
            <p:cNvPr id="16" name="Cell_7_1_7_1">
              <a:extLst>
                <a:ext uri="{FF2B5EF4-FFF2-40B4-BE49-F238E27FC236}">
                  <a16:creationId xmlns:a16="http://schemas.microsoft.com/office/drawing/2014/main" id="{56682C69-6A0C-86DF-2CF9-C02E03C40A73}"/>
                </a:ext>
              </a:extLst>
            </p:cNvPr>
            <p:cNvSpPr txBox="1"/>
            <p:nvPr/>
          </p:nvSpPr>
          <p:spPr>
            <a:xfrm>
              <a:off x="612000" y="4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Anna</a:t>
              </a:r>
            </a:p>
          </p:txBody>
        </p:sp>
        <p:sp>
          <p:nvSpPr>
            <p:cNvPr id="17" name="Cell_8_1_8_1">
              <a:extLst>
                <a:ext uri="{FF2B5EF4-FFF2-40B4-BE49-F238E27FC236}">
                  <a16:creationId xmlns:a16="http://schemas.microsoft.com/office/drawing/2014/main" id="{88090C62-9459-01C1-D4ED-207EE8A780D0}"/>
                </a:ext>
              </a:extLst>
            </p:cNvPr>
            <p:cNvSpPr txBox="1"/>
            <p:nvPr/>
          </p:nvSpPr>
          <p:spPr>
            <a:xfrm>
              <a:off x="612000" y="5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Yvonne</a:t>
              </a:r>
            </a:p>
          </p:txBody>
        </p:sp>
        <p:graphicFrame>
          <p:nvGraphicFramePr>
            <p:cNvPr id="18" name="Chart_2_2_2_3">
              <a:extLst>
                <a:ext uri="{FF2B5EF4-FFF2-40B4-BE49-F238E27FC236}">
                  <a16:creationId xmlns:a16="http://schemas.microsoft.com/office/drawing/2014/main" id="{A2901F41-E535-71EE-1DB7-2777BDD79CD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2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19" name="Chart_3_2_3_3">
              <a:extLst>
                <a:ext uri="{FF2B5EF4-FFF2-40B4-BE49-F238E27FC236}">
                  <a16:creationId xmlns:a16="http://schemas.microsoft.com/office/drawing/2014/main" id="{21DFE6C8-182A-043E-CDC7-3DD8C9018D5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2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20" name="Chart_4_2_4_3">
              <a:extLst>
                <a:ext uri="{FF2B5EF4-FFF2-40B4-BE49-F238E27FC236}">
                  <a16:creationId xmlns:a16="http://schemas.microsoft.com/office/drawing/2014/main" id="{4BE5C285-0FD0-51D7-5F17-BA6B8552DDC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3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21" name="Chart_5_2_5_3">
              <a:extLst>
                <a:ext uri="{FF2B5EF4-FFF2-40B4-BE49-F238E27FC236}">
                  <a16:creationId xmlns:a16="http://schemas.microsoft.com/office/drawing/2014/main" id="{0309A482-BE33-AF1D-77BA-A4DAA20FA0B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3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22" name="Chart_6_2_6_3">
              <a:extLst>
                <a:ext uri="{FF2B5EF4-FFF2-40B4-BE49-F238E27FC236}">
                  <a16:creationId xmlns:a16="http://schemas.microsoft.com/office/drawing/2014/main" id="{8A15218D-538F-1B6B-B50E-D366CE7A270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4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23" name="Chart_7_2_7_3">
              <a:extLst>
                <a:ext uri="{FF2B5EF4-FFF2-40B4-BE49-F238E27FC236}">
                  <a16:creationId xmlns:a16="http://schemas.microsoft.com/office/drawing/2014/main" id="{3D01E1E1-3607-A1A2-68BF-CD9A1DE17BA3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4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24" name="Chart_8_2_8_3">
              <a:extLst>
                <a:ext uri="{FF2B5EF4-FFF2-40B4-BE49-F238E27FC236}">
                  <a16:creationId xmlns:a16="http://schemas.microsoft.com/office/drawing/2014/main" id="{C150ADD2-8650-2C7D-E386-0E6E7F6366D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5120000"/>
            <a:ext cx="2880000" cy="10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Number of responses: 1 079</a:t>
            </a:r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Sorted by development</a:t>
            </a:r>
          </a:p>
        </p:txBody>
      </p:sp>
      <p:sp>
        <p:nvSpPr>
          <p:cNvPr id="4" name="Title1Center">
            <a:extLst>
              <a:ext uri="{FF2B5EF4-FFF2-40B4-BE49-F238E27FC236}">
                <a16:creationId xmlns:a16="http://schemas.microsoft.com/office/drawing/2014/main" id="{FB8A574F-60D4-5726-F440-3B8BC643E0A8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800" noProof="1"/>
              <a:t>NPS development per unit</a:t>
            </a:r>
          </a:p>
        </p:txBody>
      </p:sp>
      <p:grpSp>
        <p:nvGrpSpPr>
          <p:cNvPr id="25" name="BodyContent">
            <a:extLst>
              <a:ext uri="{FF2B5EF4-FFF2-40B4-BE49-F238E27FC236}">
                <a16:creationId xmlns:a16="http://schemas.microsoft.com/office/drawing/2014/main" id="{80AEF19D-5A8B-3197-61FA-2BC3E4BB113D}"/>
              </a:ext>
            </a:extLst>
          </p:cNvPr>
          <p:cNvGrpSpPr/>
          <p:nvPr/>
        </p:nvGrpSpPr>
        <p:grpSpPr>
          <a:xfrm>
            <a:off x="612000" y="1620000"/>
            <a:ext cx="8460000" cy="4500000"/>
            <a:chOff x="612000" y="1620000"/>
            <a:chExt cx="8460000" cy="4500000"/>
          </a:xfrm>
        </p:grpSpPr>
        <p:graphicFrame>
          <p:nvGraphicFramePr>
            <p:cNvPr id="26" name="BodyContentTable">
              <a:extLst>
                <a:ext uri="{FF2B5EF4-FFF2-40B4-BE49-F238E27FC236}">
                  <a16:creationId xmlns:a16="http://schemas.microsoft.com/office/drawing/2014/main" id="{D3FBA493-DEBA-5E8A-2381-F76E916934EA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2000" y="1620000"/>
            <a:ext cx="8460000" cy="4000000"/>
          </p:xfrm>
          <a:graphic>
            <a:graphicData uri="http://schemas.openxmlformats.org/drawingml/2006/table">
              <a:tbl>
                <a:tblPr/>
                <a:tblGrid>
                  <a:gridCol w="2880000">
                    <a:extLst>
                      <a:ext uri="{9D8B030D-6E8A-4147-A177-3AD203B41FA5}">
                        <a16:colId xmlns:a16="http://schemas.microsoft.com/office/drawing/2014/main" val="20000"/>
                      </a:ext>
                    </a:extLst>
                  </a:gridCol>
                  <a:gridCol w="1440000">
                    <a:extLst>
                      <a:ext uri="{9D8B030D-6E8A-4147-A177-3AD203B41FA5}">
                        <a16:colId xmlns:a16="http://schemas.microsoft.com/office/drawing/2014/main" val="20001"/>
                      </a:ext>
                    </a:extLst>
                  </a:gridCol>
                  <a:gridCol w="1440000">
                    <a:extLst>
                      <a:ext uri="{9D8B030D-6E8A-4147-A177-3AD203B41FA5}">
                        <a16:colId xmlns:a16="http://schemas.microsoft.com/office/drawing/2014/main" val="20002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3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4"/>
                      </a:ext>
                    </a:extLst>
                  </a:gridCol>
                  <a:gridCol w="900000">
                    <a:extLst>
                      <a:ext uri="{9D8B030D-6E8A-4147-A177-3AD203B41FA5}">
                        <a16:colId xmlns:a16="http://schemas.microsoft.com/office/drawing/2014/main" val="20005"/>
                      </a:ext>
                    </a:extLst>
                  </a:gridCol>
                </a:tblGrid>
                <a:tr h="500000"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endParaRPr sz="9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0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+53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-30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1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+30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-20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2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+25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-5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3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4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13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8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5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20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71B6DA"/>
                            </a:solidFill>
                          </a:rPr>
                          <a:t>+5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15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  <a:solidFill>
                        <a:srgbClr val="7F7F7F">
                          <a:alpha val="5000"/>
                        </a:srgbClr>
                      </a:solidFill>
                    </a:tcPr>
                  </a:tc>
                  <a:extLst>
                    <a:ext uri="{0D108BD9-81ED-4DB2-BD59-A6C34878D82A}">
                      <a16:rowId xmlns:a16="http://schemas.microsoft.com/office/drawing/2014/main" val="10006"/>
                    </a:ext>
                  </a:extLst>
                </a:tr>
                <a:tr h="500000"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r" fontAlgn="ctr">
                          <a:defRPr spc="50"/>
                        </a:pPr>
                        <a:endParaRPr sz="1100" dirty="0"/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>
                            <a:solidFill>
                              <a:srgbClr val="DF6C55"/>
                            </a:solidFill>
                          </a:rPr>
                          <a:t>-4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 fontAlgn="ctr">
                          <a:defRPr spc="50"/>
                        </a:pPr>
                        <a:r>
                          <a:rPr lang="en-GB" sz="1400" spc="50" noProof="1"/>
                          <a:t>17</a:t>
                        </a:r>
                      </a:p>
                    </a:txBody>
                    <a:tcPr marL="72000" marR="7200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0007"/>
                    </a:ext>
                  </a:extLst>
                </a:tr>
              </a:tbl>
            </a:graphicData>
          </a:graphic>
        </p:graphicFrame>
        <p:sp>
          <p:nvSpPr>
            <p:cNvPr id="27" name="Cell_1_4_1_4">
              <a:extLst>
                <a:ext uri="{FF2B5EF4-FFF2-40B4-BE49-F238E27FC236}">
                  <a16:creationId xmlns:a16="http://schemas.microsoft.com/office/drawing/2014/main" id="{805EB284-1E89-7BAB-E33D-18646898F1C0}"/>
                </a:ext>
              </a:extLst>
            </p:cNvPr>
            <p:cNvSpPr txBox="1"/>
            <p:nvPr/>
          </p:nvSpPr>
          <p:spPr>
            <a:xfrm>
              <a:off x="6372000" y="1620000"/>
              <a:ext cx="90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NPS</a:t>
              </a:r>
            </a:p>
          </p:txBody>
        </p:sp>
        <p:sp>
          <p:nvSpPr>
            <p:cNvPr id="28" name="Cell_1_5_1_5">
              <a:extLst>
                <a:ext uri="{FF2B5EF4-FFF2-40B4-BE49-F238E27FC236}">
                  <a16:creationId xmlns:a16="http://schemas.microsoft.com/office/drawing/2014/main" id="{04D6B037-4486-5E81-2049-67F3C381FB28}"/>
                </a:ext>
              </a:extLst>
            </p:cNvPr>
            <p:cNvSpPr txBox="1"/>
            <p:nvPr/>
          </p:nvSpPr>
          <p:spPr>
            <a:xfrm>
              <a:off x="7272000" y="1620000"/>
              <a:ext cx="90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Dev. since</a:t>
              </a:r>
              <a:br>
                <a:rPr lang="en-GB" sz="900" b="1" spc="50" noProof="1"/>
              </a:br>
              <a:r>
                <a:rPr lang="en-GB" sz="900" b="1" spc="50" noProof="1"/>
                <a:t>2022</a:t>
              </a:r>
            </a:p>
          </p:txBody>
        </p:sp>
        <p:sp>
          <p:nvSpPr>
            <p:cNvPr id="29" name="Cell_1_6_1_6">
              <a:extLst>
                <a:ext uri="{FF2B5EF4-FFF2-40B4-BE49-F238E27FC236}">
                  <a16:creationId xmlns:a16="http://schemas.microsoft.com/office/drawing/2014/main" id="{373647BE-EE2E-A024-E549-751116E5A4C8}"/>
                </a:ext>
              </a:extLst>
            </p:cNvPr>
            <p:cNvSpPr txBox="1"/>
            <p:nvPr/>
          </p:nvSpPr>
          <p:spPr>
            <a:xfrm>
              <a:off x="8172000" y="1620000"/>
              <a:ext cx="90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0" tIns="0" rIns="72000" bIns="0" anchor="ctr">
              <a:normAutofit/>
            </a:bodyPr>
            <a:lstStyle/>
            <a:p>
              <a:pPr algn="ctr" fontAlgn="ctr">
                <a:defRPr spc="50"/>
              </a:pPr>
              <a:r>
                <a:rPr lang="en-GB" sz="900" b="1" spc="50" noProof="1"/>
                <a:t>2022</a:t>
              </a:r>
            </a:p>
          </p:txBody>
        </p:sp>
        <p:sp>
          <p:nvSpPr>
            <p:cNvPr id="30" name="Cell_2_1_2_1">
              <a:extLst>
                <a:ext uri="{FF2B5EF4-FFF2-40B4-BE49-F238E27FC236}">
                  <a16:creationId xmlns:a16="http://schemas.microsoft.com/office/drawing/2014/main" id="{0356F41B-D706-56CB-F534-1B6C23BAE451}"/>
                </a:ext>
              </a:extLst>
            </p:cNvPr>
            <p:cNvSpPr txBox="1"/>
            <p:nvPr/>
          </p:nvSpPr>
          <p:spPr>
            <a:xfrm>
              <a:off x="612000" y="2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Peter</a:t>
              </a:r>
            </a:p>
          </p:txBody>
        </p:sp>
        <p:sp>
          <p:nvSpPr>
            <p:cNvPr id="31" name="Cell_3_1_3_1">
              <a:extLst>
                <a:ext uri="{FF2B5EF4-FFF2-40B4-BE49-F238E27FC236}">
                  <a16:creationId xmlns:a16="http://schemas.microsoft.com/office/drawing/2014/main" id="{44668E57-ECC4-BBB0-F3A6-7E0ED332BB29}"/>
                </a:ext>
              </a:extLst>
            </p:cNvPr>
            <p:cNvSpPr txBox="1"/>
            <p:nvPr/>
          </p:nvSpPr>
          <p:spPr>
            <a:xfrm>
              <a:off x="612000" y="2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Yvonne</a:t>
              </a:r>
            </a:p>
          </p:txBody>
        </p:sp>
        <p:sp>
          <p:nvSpPr>
            <p:cNvPr id="32" name="Cell_4_1_4_1">
              <a:extLst>
                <a:ext uri="{FF2B5EF4-FFF2-40B4-BE49-F238E27FC236}">
                  <a16:creationId xmlns:a16="http://schemas.microsoft.com/office/drawing/2014/main" id="{01C8C64A-A5A1-2228-76C2-A734384480F1}"/>
                </a:ext>
              </a:extLst>
            </p:cNvPr>
            <p:cNvSpPr txBox="1"/>
            <p:nvPr/>
          </p:nvSpPr>
          <p:spPr>
            <a:xfrm>
              <a:off x="612000" y="3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Kalle</a:t>
              </a:r>
            </a:p>
          </p:txBody>
        </p:sp>
        <p:sp>
          <p:nvSpPr>
            <p:cNvPr id="33" name="Cell_5_1_5_1">
              <a:extLst>
                <a:ext uri="{FF2B5EF4-FFF2-40B4-BE49-F238E27FC236}">
                  <a16:creationId xmlns:a16="http://schemas.microsoft.com/office/drawing/2014/main" id="{D7A19323-337D-9F14-5C1C-9E5A5A7E0F5E}"/>
                </a:ext>
              </a:extLst>
            </p:cNvPr>
            <p:cNvSpPr txBox="1"/>
            <p:nvPr/>
          </p:nvSpPr>
          <p:spPr>
            <a:xfrm>
              <a:off x="612000" y="3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Britta</a:t>
              </a:r>
            </a:p>
          </p:txBody>
        </p:sp>
        <p:sp>
          <p:nvSpPr>
            <p:cNvPr id="34" name="Cell_6_1_6_1">
              <a:extLst>
                <a:ext uri="{FF2B5EF4-FFF2-40B4-BE49-F238E27FC236}">
                  <a16:creationId xmlns:a16="http://schemas.microsoft.com/office/drawing/2014/main" id="{8F70A0EB-07AC-F279-7FCE-CAFF42DB89D4}"/>
                </a:ext>
              </a:extLst>
            </p:cNvPr>
            <p:cNvSpPr txBox="1"/>
            <p:nvPr/>
          </p:nvSpPr>
          <p:spPr>
            <a:xfrm>
              <a:off x="612000" y="4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Anna</a:t>
              </a:r>
            </a:p>
          </p:txBody>
        </p:sp>
        <p:sp>
          <p:nvSpPr>
            <p:cNvPr id="35" name="Cell_7_1_7_1">
              <a:extLst>
                <a:ext uri="{FF2B5EF4-FFF2-40B4-BE49-F238E27FC236}">
                  <a16:creationId xmlns:a16="http://schemas.microsoft.com/office/drawing/2014/main" id="{2201135A-7550-D146-BDA3-FCD29758B979}"/>
                </a:ext>
              </a:extLst>
            </p:cNvPr>
            <p:cNvSpPr txBox="1"/>
            <p:nvPr/>
          </p:nvSpPr>
          <p:spPr>
            <a:xfrm>
              <a:off x="612000" y="46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Rob</a:t>
              </a:r>
            </a:p>
          </p:txBody>
        </p:sp>
        <p:sp>
          <p:nvSpPr>
            <p:cNvPr id="36" name="Cell_8_1_8_1">
              <a:extLst>
                <a:ext uri="{FF2B5EF4-FFF2-40B4-BE49-F238E27FC236}">
                  <a16:creationId xmlns:a16="http://schemas.microsoft.com/office/drawing/2014/main" id="{C364A010-6EC2-9D82-FE2F-4DC40D3A5E9F}"/>
                </a:ext>
              </a:extLst>
            </p:cNvPr>
            <p:cNvSpPr txBox="1"/>
            <p:nvPr/>
          </p:nvSpPr>
          <p:spPr>
            <a:xfrm>
              <a:off x="612000" y="5120000"/>
              <a:ext cx="2880000" cy="500000"/>
            </a:xfrm>
            <a:prstGeom prst="rect">
              <a:avLst/>
            </a:prstGeom>
            <a:no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vertOverflow="clip" wrap="square" lIns="72000" tIns="0" rIns="72000" bIns="0" anchor="ctr">
              <a:normAutofit/>
            </a:bodyPr>
            <a:lstStyle/>
            <a:p>
              <a:pPr algn="r" fontAlgn="ctr">
                <a:defRPr spc="50"/>
              </a:pPr>
              <a:r>
                <a:rPr lang="en-GB" sz="1200" spc="50" noProof="1"/>
                <a:t>Günter</a:t>
              </a:r>
            </a:p>
          </p:txBody>
        </p:sp>
        <p:graphicFrame>
          <p:nvGraphicFramePr>
            <p:cNvPr id="37" name="Chart_2_2_2_3">
              <a:extLst>
                <a:ext uri="{FF2B5EF4-FFF2-40B4-BE49-F238E27FC236}">
                  <a16:creationId xmlns:a16="http://schemas.microsoft.com/office/drawing/2014/main" id="{525E867A-F5B0-9A7C-84B9-18D8723F1351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2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38" name="Chart_3_2_3_3">
              <a:extLst>
                <a:ext uri="{FF2B5EF4-FFF2-40B4-BE49-F238E27FC236}">
                  <a16:creationId xmlns:a16="http://schemas.microsoft.com/office/drawing/2014/main" id="{9C07B0EC-3737-DFC6-411D-CF4BE51FBD9D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2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9" name="Chart_4_2_4_3">
              <a:extLst>
                <a:ext uri="{FF2B5EF4-FFF2-40B4-BE49-F238E27FC236}">
                  <a16:creationId xmlns:a16="http://schemas.microsoft.com/office/drawing/2014/main" id="{5B13F19D-8065-1A1B-0103-48A146343262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3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40" name="Chart_5_2_5_3">
              <a:extLst>
                <a:ext uri="{FF2B5EF4-FFF2-40B4-BE49-F238E27FC236}">
                  <a16:creationId xmlns:a16="http://schemas.microsoft.com/office/drawing/2014/main" id="{21D78D89-F4DC-AC67-C5B5-C716880CED3F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3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graphicFrame>
          <p:nvGraphicFramePr>
            <p:cNvPr id="41" name="Chart_6_2_6_3">
              <a:extLst>
                <a:ext uri="{FF2B5EF4-FFF2-40B4-BE49-F238E27FC236}">
                  <a16:creationId xmlns:a16="http://schemas.microsoft.com/office/drawing/2014/main" id="{0A98F3B7-FDEB-14AF-8EF7-62289D70FE06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41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6"/>
            </a:graphicData>
          </a:graphic>
        </p:graphicFrame>
        <p:graphicFrame>
          <p:nvGraphicFramePr>
            <p:cNvPr id="42" name="Chart_7_2_7_3">
              <a:extLst>
                <a:ext uri="{FF2B5EF4-FFF2-40B4-BE49-F238E27FC236}">
                  <a16:creationId xmlns:a16="http://schemas.microsoft.com/office/drawing/2014/main" id="{DE0AD0AF-7A28-1026-E96F-70BB1B27906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4620000"/>
            <a:ext cx="2880000" cy="5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7"/>
            </a:graphicData>
          </a:graphic>
        </p:graphicFrame>
        <p:graphicFrame>
          <p:nvGraphicFramePr>
            <p:cNvPr id="43" name="Chart_8_2_8_3">
              <a:extLst>
                <a:ext uri="{FF2B5EF4-FFF2-40B4-BE49-F238E27FC236}">
                  <a16:creationId xmlns:a16="http://schemas.microsoft.com/office/drawing/2014/main" id="{03AB76A8-50D9-3D17-8C68-D0387357821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3492000" y="5120000"/>
            <a:ext cx="2880000" cy="100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8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odyFooterCenter">
            <a:extLst>
              <a:ext uri="{FF2B5EF4-FFF2-40B4-BE49-F238E27FC236}">
                <a16:creationId xmlns:a16="http://schemas.microsoft.com/office/drawing/2014/main" id="{DFE4BCA6-2397-AE74-A731-340376245DD1}"/>
              </a:ext>
            </a:extLst>
          </p:cNvPr>
          <p:cNvSpPr/>
          <p:nvPr/>
        </p:nvSpPr>
        <p:spPr>
          <a:xfrm>
            <a:off x="592666" y="5815584"/>
            <a:ext cx="5503333" cy="75926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b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sv-SE" sz="1050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Question: How likely are you to recommend our business to a friend or colleague?</a:t>
            </a:r>
            <a:endParaRPr lang="sv-SE" sz="1200" noProof="1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" name="Title2Right">
            <a:extLst>
              <a:ext uri="{FF2B5EF4-FFF2-40B4-BE49-F238E27FC236}">
                <a16:creationId xmlns:a16="http://schemas.microsoft.com/office/drawing/2014/main" id="{AB0F9432-4811-3EEC-E09E-C15A42544CAF}"/>
              </a:ext>
            </a:extLst>
          </p:cNvPr>
          <p:cNvSpPr/>
          <p:nvPr/>
        </p:nvSpPr>
        <p:spPr>
          <a:xfrm>
            <a:off x="10032831" y="194706"/>
            <a:ext cx="1931497" cy="19314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ID4096" sz="1300" noProof="1"/>
              <a:t>Top, bottom, first and latest values shown</a:t>
            </a:r>
          </a:p>
        </p:txBody>
      </p:sp>
      <p:sp>
        <p:nvSpPr>
          <p:cNvPr id="11" name="Title1Center">
            <a:extLst>
              <a:ext uri="{FF2B5EF4-FFF2-40B4-BE49-F238E27FC236}">
                <a16:creationId xmlns:a16="http://schemas.microsoft.com/office/drawing/2014/main" id="{692B0D21-9951-F63F-2D4E-9E8817D05D76}"/>
              </a:ext>
            </a:extLst>
          </p:cNvPr>
          <p:cNvSpPr txBox="1">
            <a:spLocks/>
          </p:cNvSpPr>
          <p:nvPr/>
        </p:nvSpPr>
        <p:spPr>
          <a:xfrm>
            <a:off x="592666" y="849212"/>
            <a:ext cx="8840135" cy="622484"/>
          </a:xfrm>
          <a:prstGeom prst="rect">
            <a:avLst/>
          </a:prstGeom>
        </p:spPr>
        <p:txBody>
          <a:bodyPr vert="horz" lIns="0" tIns="45720" rIns="9144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SE" sz="3800" dirty="0"/>
              <a:t>NPS per </a:t>
            </a:r>
            <a:r>
              <a:rPr lang="sv-SE" sz="3800" dirty="0"/>
              <a:t>Country and</a:t>
            </a:r>
            <a:r>
              <a:rPr lang="en-SE" sz="3800" dirty="0"/>
              <a:t> Month</a:t>
            </a:r>
          </a:p>
        </p:txBody>
      </p:sp>
      <p:grpSp>
        <p:nvGrpSpPr>
          <p:cNvPr id="3" name="BodyContent">
            <a:extLst>
              <a:ext uri="{FF2B5EF4-FFF2-40B4-BE49-F238E27FC236}">
                <a16:creationId xmlns:a16="http://schemas.microsoft.com/office/drawing/2014/main" id="{EF63BABD-0D23-CAF8-5193-3108EEAD1496}"/>
              </a:ext>
            </a:extLst>
          </p:cNvPr>
          <p:cNvGrpSpPr/>
          <p:nvPr/>
        </p:nvGrpSpPr>
        <p:grpSpPr>
          <a:xfrm>
            <a:off x="612000" y="1620000"/>
            <a:ext cx="10800000" cy="4500000"/>
            <a:chOff x="612000" y="1620000"/>
            <a:chExt cx="10800000" cy="4500000"/>
          </a:xfrm>
        </p:grpSpPr>
        <p:graphicFrame>
          <p:nvGraphicFramePr>
            <p:cNvPr id="4" name="BodyContentTable">
              <a:extLst>
                <a:ext uri="{FF2B5EF4-FFF2-40B4-BE49-F238E27FC236}">
                  <a16:creationId xmlns:a16="http://schemas.microsoft.com/office/drawing/2014/main" id="{3E116D7E-0352-6BE1-2697-BCF1428A19CB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2000" y="1620000"/>
            <a:ext cx="5382000" cy="22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graphicFrame>
          <p:nvGraphicFramePr>
            <p:cNvPr id="6" name="BodyContentTable">
              <a:extLst>
                <a:ext uri="{FF2B5EF4-FFF2-40B4-BE49-F238E27FC236}">
                  <a16:creationId xmlns:a16="http://schemas.microsoft.com/office/drawing/2014/main" id="{12D51269-6804-FE49-F3E0-49F2823C1925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030000" y="1620000"/>
            <a:ext cx="5382000" cy="22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7" name="BodyContentTable">
              <a:extLst>
                <a:ext uri="{FF2B5EF4-FFF2-40B4-BE49-F238E27FC236}">
                  <a16:creationId xmlns:a16="http://schemas.microsoft.com/office/drawing/2014/main" id="{321D9401-8A96-DE25-E55B-7F699878747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12000" y="3870000"/>
            <a:ext cx="5382000" cy="22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8" name="BodyContentTable">
              <a:extLst>
                <a:ext uri="{FF2B5EF4-FFF2-40B4-BE49-F238E27FC236}">
                  <a16:creationId xmlns:a16="http://schemas.microsoft.com/office/drawing/2014/main" id="{31626E23-A85D-3197-B133-6FED8CB68894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6030000" y="3870000"/>
            <a:ext cx="5382000" cy="225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060075503"/>
      </p:ext>
    </p:extLst>
  </p:cSld>
  <p:clrMapOvr>
    <a:masterClrMapping/>
  </p:clrMapOvr>
</p:sld>
</file>

<file path=ppt/theme/theme1.xml><?xml version="1.0" encoding="utf-8"?>
<a:theme xmlns:a="http://schemas.openxmlformats.org/drawingml/2006/main" name="MCminimalist2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Custom 3">
      <a:majorFont>
        <a:latin typeface="Biome Light"/>
        <a:ea typeface=""/>
        <a:cs typeface=""/>
      </a:majorFont>
      <a:minorFont>
        <a:latin typeface="Biom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minimalist2" id="{B674783B-AB9D-4237-8AB4-EB0AF59865D6}" vid="{9AA3D221-A128-45B4-9EF8-4E004A0FB3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620</Words>
  <Application>Microsoft Office PowerPoint</Application>
  <PresentationFormat>Widescreen</PresentationFormat>
  <Paragraphs>220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Biome Light</vt:lpstr>
      <vt:lpstr>Franklin Gothic Book</vt:lpstr>
      <vt:lpstr>MCminimalist2</vt:lpstr>
      <vt:lpstr>NPS Chart Templates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</dc:title>
  <dc:creator>ADP</dc:creator>
  <cp:lastModifiedBy> </cp:lastModifiedBy>
  <cp:revision>3</cp:revision>
  <dcterms:created xsi:type="dcterms:W3CDTF">2024-02-20T10:18:28Z</dcterms:created>
  <dcterms:modified xsi:type="dcterms:W3CDTF">2024-02-20T13:21:47Z</dcterms:modified>
</cp:coreProperties>
</file>