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328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66" y="3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8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5"/>
              <c:pt idx="0">
                <c:v>How well does your immediate supervisor communicate the company's goals and visions?</c:v>
              </c:pt>
              <c:pt idx="1">
                <c:v>To what extent does your supervisor provide clear guidelines and expectations?</c:v>
              </c:pt>
              <c:pt idx="2">
                <c:v>How supportive and accessible do you find your supervisor when you need help or advice?</c:v>
              </c:pt>
              <c:pt idx="3">
                <c:v>To what extent does your supervisor encourage your professional development?</c:v>
              </c:pt>
              <c:pt idx="4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5"/>
              <c:pt idx="0">
                <c:v>0.65979399999999999</c:v>
              </c:pt>
              <c:pt idx="1">
                <c:v>0.71217699999999995</c:v>
              </c:pt>
              <c:pt idx="2">
                <c:v>0.53968300000000002</c:v>
              </c:pt>
              <c:pt idx="3">
                <c:v>0.76383800000000002</c:v>
              </c:pt>
              <c:pt idx="4">
                <c:v>0.727599</c:v>
              </c:pt>
            </c:numLit>
          </c:val>
          <c:extLst>
            <c:ext xmlns:c16="http://schemas.microsoft.com/office/drawing/2014/chart" uri="{C3380CC4-5D6E-409C-BE32-E72D297353CC}">
              <c16:uniqueId val="{00000000-BE7C-47DA-BD6F-AEBF3AC2C0C5}"/>
            </c:ext>
          </c:extLst>
        </c:ser>
        <c:ser>
          <c:idx val="1"/>
          <c:order val="1"/>
          <c:tx>
            <c:v>4</c:v>
          </c:tx>
          <c:spPr>
            <a:solidFill>
              <a:srgbClr val="A6D854"/>
            </a:solidFill>
            <a:ln>
              <a:solidFill>
                <a:srgbClr val="A6D854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5"/>
              <c:pt idx="0">
                <c:v>How well does your immediate supervisor communicate the company's goals and visions?</c:v>
              </c:pt>
              <c:pt idx="1">
                <c:v>To what extent does your supervisor provide clear guidelines and expectations?</c:v>
              </c:pt>
              <c:pt idx="2">
                <c:v>How supportive and accessible do you find your supervisor when you need help or advice?</c:v>
              </c:pt>
              <c:pt idx="3">
                <c:v>To what extent does your supervisor encourage your professional development?</c:v>
              </c:pt>
              <c:pt idx="4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5"/>
              <c:pt idx="0">
                <c:v>0.175258</c:v>
              </c:pt>
              <c:pt idx="1">
                <c:v>0.184502</c:v>
              </c:pt>
              <c:pt idx="2">
                <c:v>0.26455000000000001</c:v>
              </c:pt>
              <c:pt idx="3">
                <c:v>0.13284099999999999</c:v>
              </c:pt>
              <c:pt idx="4">
                <c:v>0.13978499999999999</c:v>
              </c:pt>
            </c:numLit>
          </c:val>
          <c:extLst>
            <c:ext xmlns:c16="http://schemas.microsoft.com/office/drawing/2014/chart" uri="{C3380CC4-5D6E-409C-BE32-E72D297353CC}">
              <c16:uniqueId val="{00000001-BE7C-47DA-BD6F-AEBF3AC2C0C5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5"/>
              <c:pt idx="0">
                <c:v>How well does your immediate supervisor communicate the company's goals and visions?</c:v>
              </c:pt>
              <c:pt idx="1">
                <c:v>To what extent does your supervisor provide clear guidelines and expectations?</c:v>
              </c:pt>
              <c:pt idx="2">
                <c:v>How supportive and accessible do you find your supervisor when you need help or advice?</c:v>
              </c:pt>
              <c:pt idx="3">
                <c:v>To what extent does your supervisor encourage your professional development?</c:v>
              </c:pt>
              <c:pt idx="4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5"/>
              <c:pt idx="0">
                <c:v>7.2165000000000007E-2</c:v>
              </c:pt>
              <c:pt idx="1">
                <c:v>6.6420999999999994E-2</c:v>
              </c:pt>
              <c:pt idx="2">
                <c:v>0.13756599999999999</c:v>
              </c:pt>
              <c:pt idx="3">
                <c:v>5.5350999999999997E-2</c:v>
              </c:pt>
              <c:pt idx="4">
                <c:v>5.0179000000000001E-2</c:v>
              </c:pt>
            </c:numLit>
          </c:val>
          <c:extLst>
            <c:ext xmlns:c16="http://schemas.microsoft.com/office/drawing/2014/chart" uri="{C3380CC4-5D6E-409C-BE32-E72D297353CC}">
              <c16:uniqueId val="{00000002-BE7C-47DA-BD6F-AEBF3AC2C0C5}"/>
            </c:ext>
          </c:extLst>
        </c:ser>
        <c:ser>
          <c:idx val="3"/>
          <c:order val="3"/>
          <c:tx>
            <c:v>2</c:v>
          </c:tx>
          <c:spPr>
            <a:solidFill>
              <a:srgbClr val="FC8D62"/>
            </a:solidFill>
            <a:ln>
              <a:solidFill>
                <a:srgbClr val="FC8D62"/>
              </a:solidFill>
            </a:ln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7C-47DA-BD6F-AEBF3AC2C0C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7C-47DA-BD6F-AEBF3AC2C0C5}"/>
                </c:ext>
              </c:extLst>
            </c:dLbl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5"/>
              <c:pt idx="0">
                <c:v>How well does your immediate supervisor communicate the company's goals and visions?</c:v>
              </c:pt>
              <c:pt idx="1">
                <c:v>To what extent does your supervisor provide clear guidelines and expectations?</c:v>
              </c:pt>
              <c:pt idx="2">
                <c:v>How supportive and accessible do you find your supervisor when you need help or advice?</c:v>
              </c:pt>
              <c:pt idx="3">
                <c:v>To what extent does your supervisor encourage your professional development?</c:v>
              </c:pt>
              <c:pt idx="4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5"/>
              <c:pt idx="0">
                <c:v>3.7801000000000001E-2</c:v>
              </c:pt>
              <c:pt idx="1">
                <c:v>2.5829999999999999E-2</c:v>
              </c:pt>
              <c:pt idx="2">
                <c:v>1.5873000000000002E-2</c:v>
              </c:pt>
              <c:pt idx="3">
                <c:v>1.107E-2</c:v>
              </c:pt>
              <c:pt idx="4">
                <c:v>3.5841999999999999E-2</c:v>
              </c:pt>
            </c:numLit>
          </c:val>
          <c:extLst>
            <c:ext xmlns:c16="http://schemas.microsoft.com/office/drawing/2014/chart" uri="{C3380CC4-5D6E-409C-BE32-E72D297353CC}">
              <c16:uniqueId val="{00000005-BE7C-47DA-BD6F-AEBF3AC2C0C5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D95F02"/>
            </a:solidFill>
            <a:ln>
              <a:solidFill>
                <a:srgbClr val="D95F02"/>
              </a:solidFill>
            </a:ln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7C-47DA-BD6F-AEBF3AC2C0C5}"/>
                </c:ext>
              </c:extLst>
            </c:dLbl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5"/>
              <c:pt idx="0">
                <c:v>How well does your immediate supervisor communicate the company's goals and visions?</c:v>
              </c:pt>
              <c:pt idx="1">
                <c:v>To what extent does your supervisor provide clear guidelines and expectations?</c:v>
              </c:pt>
              <c:pt idx="2">
                <c:v>How supportive and accessible do you find your supervisor when you need help or advice?</c:v>
              </c:pt>
              <c:pt idx="3">
                <c:v>To what extent does your supervisor encourage your professional development?</c:v>
              </c:pt>
              <c:pt idx="4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5"/>
              <c:pt idx="0">
                <c:v>5.4982999999999997E-2</c:v>
              </c:pt>
              <c:pt idx="1">
                <c:v>1.107E-2</c:v>
              </c:pt>
              <c:pt idx="2">
                <c:v>4.2327999999999998E-2</c:v>
              </c:pt>
              <c:pt idx="3">
                <c:v>3.6900000000000002E-2</c:v>
              </c:pt>
              <c:pt idx="4">
                <c:v>4.6594999999999998E-2</c:v>
              </c:pt>
            </c:numLit>
          </c:val>
          <c:extLst>
            <c:ext xmlns:c16="http://schemas.microsoft.com/office/drawing/2014/chart" uri="{C3380CC4-5D6E-409C-BE32-E72D297353CC}">
              <c16:uniqueId val="{00000007-BE7C-47DA-BD6F-AEBF3AC2C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How satisfactory is the physical work environment (e.g., workspace, lighting)?</c:v>
              </c:pt>
              <c:pt idx="1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2"/>
              <c:pt idx="0">
                <c:v>0.74285699999999999</c:v>
              </c:pt>
              <c:pt idx="1">
                <c:v>0.63309400000000005</c:v>
              </c:pt>
            </c:numLit>
          </c:val>
          <c:extLst>
            <c:ext xmlns:c16="http://schemas.microsoft.com/office/drawing/2014/chart" uri="{C3380CC4-5D6E-409C-BE32-E72D297353CC}">
              <c16:uniqueId val="{00000000-DA08-4C8F-BA1D-B140627EBF92}"/>
            </c:ext>
          </c:extLst>
        </c:ser>
        <c:ser>
          <c:idx val="1"/>
          <c:order val="1"/>
          <c:tx>
            <c:v>4</c:v>
          </c:tx>
          <c:spPr>
            <a:solidFill>
              <a:srgbClr val="A6D854"/>
            </a:solidFill>
            <a:ln>
              <a:solidFill>
                <a:srgbClr val="A6D854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How satisfactory is the physical work environment (e.g., workspace, lighting)?</c:v>
              </c:pt>
              <c:pt idx="1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2"/>
              <c:pt idx="0">
                <c:v>0.15</c:v>
              </c:pt>
              <c:pt idx="1">
                <c:v>0.13669100000000001</c:v>
              </c:pt>
            </c:numLit>
          </c:val>
          <c:extLst>
            <c:ext xmlns:c16="http://schemas.microsoft.com/office/drawing/2014/chart" uri="{C3380CC4-5D6E-409C-BE32-E72D297353CC}">
              <c16:uniqueId val="{00000001-DA08-4C8F-BA1D-B140627EBF92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How satisfactory is the physical work environment (e.g., workspace, lighting)?</c:v>
              </c:pt>
              <c:pt idx="1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2"/>
              <c:pt idx="0">
                <c:v>3.9286000000000001E-2</c:v>
              </c:pt>
              <c:pt idx="1">
                <c:v>8.9927999999999994E-2</c:v>
              </c:pt>
            </c:numLit>
          </c:val>
          <c:extLst>
            <c:ext xmlns:c16="http://schemas.microsoft.com/office/drawing/2014/chart" uri="{C3380CC4-5D6E-409C-BE32-E72D297353CC}">
              <c16:uniqueId val="{00000002-DA08-4C8F-BA1D-B140627EBF92}"/>
            </c:ext>
          </c:extLst>
        </c:ser>
        <c:ser>
          <c:idx val="3"/>
          <c:order val="3"/>
          <c:tx>
            <c:v>2</c:v>
          </c:tx>
          <c:spPr>
            <a:solidFill>
              <a:srgbClr val="FC8D62"/>
            </a:solidFill>
            <a:ln>
              <a:solidFill>
                <a:srgbClr val="FC8D62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How satisfactory is the physical work environment (e.g., workspace, lighting)?</c:v>
              </c:pt>
              <c:pt idx="1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2"/>
              <c:pt idx="0">
                <c:v>4.2856999999999999E-2</c:v>
              </c:pt>
              <c:pt idx="1">
                <c:v>6.1150999999999997E-2</c:v>
              </c:pt>
            </c:numLit>
          </c:val>
          <c:extLst>
            <c:ext xmlns:c16="http://schemas.microsoft.com/office/drawing/2014/chart" uri="{C3380CC4-5D6E-409C-BE32-E72D297353CC}">
              <c16:uniqueId val="{00000003-DA08-4C8F-BA1D-B140627EBF92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D95F02"/>
            </a:solidFill>
            <a:ln>
              <a:solidFill>
                <a:srgbClr val="D95F02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How satisfactory is the physical work environment (e.g., workspace, lighting)?</c:v>
              </c:pt>
              <c:pt idx="1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2"/>
              <c:pt idx="0">
                <c:v>2.5000000000000001E-2</c:v>
              </c:pt>
              <c:pt idx="1">
                <c:v>7.9136999999999999E-2</c:v>
              </c:pt>
            </c:numLit>
          </c:val>
          <c:extLst>
            <c:ext xmlns:c16="http://schemas.microsoft.com/office/drawing/2014/chart" uri="{C3380CC4-5D6E-409C-BE32-E72D297353CC}">
              <c16:uniqueId val="{00000004-DA08-4C8F-BA1D-B140627EB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To what extent do your tasks match your skills and interests?</c:v>
              </c:pt>
              <c:pt idx="1">
                <c:v>How clear is your career path within the organization?</c:v>
              </c:pt>
              <c:pt idx="2">
                <c:v>How well does the organization support your professional development through training and workshops?</c:v>
              </c:pt>
              <c:pt idx="3">
                <c:v>How satisfied are you with the diversity of tasks you have?</c:v>
              </c:pt>
              <c:pt idx="4">
                <c:v>To what extent does the organization encourage innovation and new ideas?</c:v>
              </c:pt>
              <c:pt idx="5">
                <c:v>How well do you feel the organization promotes opportunities for advancement?</c:v>
              </c:pt>
              <c:pt idx="6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7"/>
              <c:pt idx="0">
                <c:v>0.63175700000000001</c:v>
              </c:pt>
              <c:pt idx="1">
                <c:v>0.59385699999999997</c:v>
              </c:pt>
              <c:pt idx="2">
                <c:v>0.59450199999999997</c:v>
              </c:pt>
              <c:pt idx="3">
                <c:v>0.57142899999999996</c:v>
              </c:pt>
              <c:pt idx="4">
                <c:v>0.46281</c:v>
              </c:pt>
              <c:pt idx="5">
                <c:v>0.61774700000000005</c:v>
              </c:pt>
              <c:pt idx="6">
                <c:v>0.55782299999999996</c:v>
              </c:pt>
            </c:numLit>
          </c:val>
          <c:extLst>
            <c:ext xmlns:c16="http://schemas.microsoft.com/office/drawing/2014/chart" uri="{C3380CC4-5D6E-409C-BE32-E72D297353CC}">
              <c16:uniqueId val="{00000000-CEDA-46F2-959F-4C757ADD3EFF}"/>
            </c:ext>
          </c:extLst>
        </c:ser>
        <c:ser>
          <c:idx val="1"/>
          <c:order val="1"/>
          <c:tx>
            <c:v>4</c:v>
          </c:tx>
          <c:spPr>
            <a:solidFill>
              <a:srgbClr val="A6D854"/>
            </a:solidFill>
            <a:ln>
              <a:solidFill>
                <a:srgbClr val="A6D854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To what extent do your tasks match your skills and interests?</c:v>
              </c:pt>
              <c:pt idx="1">
                <c:v>How clear is your career path within the organization?</c:v>
              </c:pt>
              <c:pt idx="2">
                <c:v>How well does the organization support your professional development through training and workshops?</c:v>
              </c:pt>
              <c:pt idx="3">
                <c:v>How satisfied are you with the diversity of tasks you have?</c:v>
              </c:pt>
              <c:pt idx="4">
                <c:v>To what extent does the organization encourage innovation and new ideas?</c:v>
              </c:pt>
              <c:pt idx="5">
                <c:v>How well do you feel the organization promotes opportunities for advancement?</c:v>
              </c:pt>
              <c:pt idx="6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7"/>
              <c:pt idx="0">
                <c:v>0.15540499999999999</c:v>
              </c:pt>
              <c:pt idx="1">
                <c:v>0.17747399999999999</c:v>
              </c:pt>
              <c:pt idx="2">
                <c:v>0.17869399999999999</c:v>
              </c:pt>
              <c:pt idx="3">
                <c:v>0.20408200000000001</c:v>
              </c:pt>
              <c:pt idx="4">
                <c:v>0.21487600000000001</c:v>
              </c:pt>
              <c:pt idx="5">
                <c:v>0.17064799999999999</c:v>
              </c:pt>
              <c:pt idx="6">
                <c:v>0.19727900000000001</c:v>
              </c:pt>
            </c:numLit>
          </c:val>
          <c:extLst>
            <c:ext xmlns:c16="http://schemas.microsoft.com/office/drawing/2014/chart" uri="{C3380CC4-5D6E-409C-BE32-E72D297353CC}">
              <c16:uniqueId val="{00000001-CEDA-46F2-959F-4C757ADD3EFF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To what extent do your tasks match your skills and interests?</c:v>
              </c:pt>
              <c:pt idx="1">
                <c:v>How clear is your career path within the organization?</c:v>
              </c:pt>
              <c:pt idx="2">
                <c:v>How well does the organization support your professional development through training and workshops?</c:v>
              </c:pt>
              <c:pt idx="3">
                <c:v>How satisfied are you with the diversity of tasks you have?</c:v>
              </c:pt>
              <c:pt idx="4">
                <c:v>To what extent does the organization encourage innovation and new ideas?</c:v>
              </c:pt>
              <c:pt idx="5">
                <c:v>How well do you feel the organization promotes opportunities for advancement?</c:v>
              </c:pt>
              <c:pt idx="6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7"/>
              <c:pt idx="0">
                <c:v>9.1216000000000005E-2</c:v>
              </c:pt>
              <c:pt idx="1">
                <c:v>8.8736999999999996E-2</c:v>
              </c:pt>
              <c:pt idx="2">
                <c:v>0.116838</c:v>
              </c:pt>
              <c:pt idx="3">
                <c:v>0.108844</c:v>
              </c:pt>
              <c:pt idx="4">
                <c:v>0.14876</c:v>
              </c:pt>
              <c:pt idx="5">
                <c:v>7.8497999999999998E-2</c:v>
              </c:pt>
              <c:pt idx="6">
                <c:v>8.8435E-2</c:v>
              </c:pt>
            </c:numLit>
          </c:val>
          <c:extLst>
            <c:ext xmlns:c16="http://schemas.microsoft.com/office/drawing/2014/chart" uri="{C3380CC4-5D6E-409C-BE32-E72D297353CC}">
              <c16:uniqueId val="{00000002-CEDA-46F2-959F-4C757ADD3EFF}"/>
            </c:ext>
          </c:extLst>
        </c:ser>
        <c:ser>
          <c:idx val="3"/>
          <c:order val="3"/>
          <c:tx>
            <c:v>2</c:v>
          </c:tx>
          <c:spPr>
            <a:solidFill>
              <a:srgbClr val="FC8D62"/>
            </a:solidFill>
            <a:ln>
              <a:solidFill>
                <a:srgbClr val="FC8D62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To what extent do your tasks match your skills and interests?</c:v>
              </c:pt>
              <c:pt idx="1">
                <c:v>How clear is your career path within the organization?</c:v>
              </c:pt>
              <c:pt idx="2">
                <c:v>How well does the organization support your professional development through training and workshops?</c:v>
              </c:pt>
              <c:pt idx="3">
                <c:v>How satisfied are you with the diversity of tasks you have?</c:v>
              </c:pt>
              <c:pt idx="4">
                <c:v>To what extent does the organization encourage innovation and new ideas?</c:v>
              </c:pt>
              <c:pt idx="5">
                <c:v>How well do you feel the organization promotes opportunities for advancement?</c:v>
              </c:pt>
              <c:pt idx="6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7"/>
              <c:pt idx="0">
                <c:v>5.7431999999999997E-2</c:v>
              </c:pt>
              <c:pt idx="1">
                <c:v>5.1194999999999997E-2</c:v>
              </c:pt>
              <c:pt idx="2">
                <c:v>4.1237000000000003E-2</c:v>
              </c:pt>
              <c:pt idx="3">
                <c:v>5.1020000000000003E-2</c:v>
              </c:pt>
              <c:pt idx="4">
                <c:v>6.6115999999999994E-2</c:v>
              </c:pt>
              <c:pt idx="5">
                <c:v>5.1194999999999997E-2</c:v>
              </c:pt>
              <c:pt idx="6">
                <c:v>7.1429000000000006E-2</c:v>
              </c:pt>
            </c:numLit>
          </c:val>
          <c:extLst>
            <c:ext xmlns:c16="http://schemas.microsoft.com/office/drawing/2014/chart" uri="{C3380CC4-5D6E-409C-BE32-E72D297353CC}">
              <c16:uniqueId val="{00000003-CEDA-46F2-959F-4C757ADD3EFF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D95F02"/>
            </a:solidFill>
            <a:ln>
              <a:solidFill>
                <a:srgbClr val="D95F02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To what extent do your tasks match your skills and interests?</c:v>
              </c:pt>
              <c:pt idx="1">
                <c:v>How clear is your career path within the organization?</c:v>
              </c:pt>
              <c:pt idx="2">
                <c:v>How well does the organization support your professional development through training and workshops?</c:v>
              </c:pt>
              <c:pt idx="3">
                <c:v>How satisfied are you with the diversity of tasks you have?</c:v>
              </c:pt>
              <c:pt idx="4">
                <c:v>To what extent does the organization encourage innovation and new ideas?</c:v>
              </c:pt>
              <c:pt idx="5">
                <c:v>How well do you feel the organization promotes opportunities for advancement?</c:v>
              </c:pt>
              <c:pt idx="6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7"/>
              <c:pt idx="0">
                <c:v>6.4188999999999996E-2</c:v>
              </c:pt>
              <c:pt idx="1">
                <c:v>8.8736999999999996E-2</c:v>
              </c:pt>
              <c:pt idx="2">
                <c:v>6.8728999999999998E-2</c:v>
              </c:pt>
              <c:pt idx="3">
                <c:v>6.4626000000000003E-2</c:v>
              </c:pt>
              <c:pt idx="4">
                <c:v>0.10743800000000001</c:v>
              </c:pt>
              <c:pt idx="5">
                <c:v>8.1910999999999998E-2</c:v>
              </c:pt>
              <c:pt idx="6">
                <c:v>8.5033999999999998E-2</c:v>
              </c:pt>
            </c:numLit>
          </c:val>
          <c:extLst>
            <c:ext xmlns:c16="http://schemas.microsoft.com/office/drawing/2014/chart" uri="{C3380CC4-5D6E-409C-BE32-E72D297353CC}">
              <c16:uniqueId val="{00000004-CEDA-46F2-959F-4C757ADD3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How clear and regular is the overall communication from management?</c:v>
              </c:pt>
              <c:pt idx="1">
                <c:v>How well does the organization listen to and act on employee feedback and suggestions?</c:v>
              </c:pt>
              <c:pt idx="2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3"/>
              <c:pt idx="0">
                <c:v>0.54736799999999997</c:v>
              </c:pt>
              <c:pt idx="1">
                <c:v>0.43840600000000002</c:v>
              </c:pt>
              <c:pt idx="2">
                <c:v>0.53024899999999997</c:v>
              </c:pt>
            </c:numLit>
          </c:val>
          <c:extLst>
            <c:ext xmlns:c16="http://schemas.microsoft.com/office/drawing/2014/chart" uri="{C3380CC4-5D6E-409C-BE32-E72D297353CC}">
              <c16:uniqueId val="{00000000-4C38-42BD-8B2B-3131585AFB4E}"/>
            </c:ext>
          </c:extLst>
        </c:ser>
        <c:ser>
          <c:idx val="1"/>
          <c:order val="1"/>
          <c:tx>
            <c:v>4</c:v>
          </c:tx>
          <c:spPr>
            <a:solidFill>
              <a:srgbClr val="A6D854"/>
            </a:solidFill>
            <a:ln>
              <a:solidFill>
                <a:srgbClr val="A6D854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How clear and regular is the overall communication from management?</c:v>
              </c:pt>
              <c:pt idx="1">
                <c:v>How well does the organization listen to and act on employee feedback and suggestions?</c:v>
              </c:pt>
              <c:pt idx="2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3"/>
              <c:pt idx="0">
                <c:v>0.22456100000000001</c:v>
              </c:pt>
              <c:pt idx="1">
                <c:v>0.21376800000000001</c:v>
              </c:pt>
              <c:pt idx="2">
                <c:v>0.18149499999999999</c:v>
              </c:pt>
            </c:numLit>
          </c:val>
          <c:extLst>
            <c:ext xmlns:c16="http://schemas.microsoft.com/office/drawing/2014/chart" uri="{C3380CC4-5D6E-409C-BE32-E72D297353CC}">
              <c16:uniqueId val="{00000001-4C38-42BD-8B2B-3131585AFB4E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How clear and regular is the overall communication from management?</c:v>
              </c:pt>
              <c:pt idx="1">
                <c:v>How well does the organization listen to and act on employee feedback and suggestions?</c:v>
              </c:pt>
              <c:pt idx="2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3"/>
              <c:pt idx="0">
                <c:v>0.122807</c:v>
              </c:pt>
              <c:pt idx="1">
                <c:v>0.12681200000000001</c:v>
              </c:pt>
              <c:pt idx="2">
                <c:v>0.11387899999999999</c:v>
              </c:pt>
            </c:numLit>
          </c:val>
          <c:extLst>
            <c:ext xmlns:c16="http://schemas.microsoft.com/office/drawing/2014/chart" uri="{C3380CC4-5D6E-409C-BE32-E72D297353CC}">
              <c16:uniqueId val="{00000002-4C38-42BD-8B2B-3131585AFB4E}"/>
            </c:ext>
          </c:extLst>
        </c:ser>
        <c:ser>
          <c:idx val="3"/>
          <c:order val="3"/>
          <c:tx>
            <c:v>2</c:v>
          </c:tx>
          <c:spPr>
            <a:solidFill>
              <a:srgbClr val="FC8D62"/>
            </a:solidFill>
            <a:ln>
              <a:solidFill>
                <a:srgbClr val="FC8D62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How clear and regular is the overall communication from management?</c:v>
              </c:pt>
              <c:pt idx="1">
                <c:v>How well does the organization listen to and act on employee feedback and suggestions?</c:v>
              </c:pt>
              <c:pt idx="2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3"/>
              <c:pt idx="0">
                <c:v>3.8595999999999998E-2</c:v>
              </c:pt>
              <c:pt idx="1">
                <c:v>5.0724999999999999E-2</c:v>
              </c:pt>
              <c:pt idx="2">
                <c:v>6.4057000000000003E-2</c:v>
              </c:pt>
            </c:numLit>
          </c:val>
          <c:extLst>
            <c:ext xmlns:c16="http://schemas.microsoft.com/office/drawing/2014/chart" uri="{C3380CC4-5D6E-409C-BE32-E72D297353CC}">
              <c16:uniqueId val="{00000003-4C38-42BD-8B2B-3131585AFB4E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D95F02"/>
            </a:solidFill>
            <a:ln>
              <a:solidFill>
                <a:srgbClr val="D95F02"/>
              </a:solidFill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How clear and regular is the overall communication from management?</c:v>
              </c:pt>
              <c:pt idx="1">
                <c:v>How well does the organization listen to and act on employee feedback and suggestions?</c:v>
              </c:pt>
              <c:pt idx="2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3"/>
              <c:pt idx="0">
                <c:v>6.6667000000000004E-2</c:v>
              </c:pt>
              <c:pt idx="1">
                <c:v>0.17029</c:v>
              </c:pt>
              <c:pt idx="2">
                <c:v>0.11032</c:v>
              </c:pt>
            </c:numLit>
          </c:val>
          <c:extLst>
            <c:ext xmlns:c16="http://schemas.microsoft.com/office/drawing/2014/chart" uri="{C3380CC4-5D6E-409C-BE32-E72D297353CC}">
              <c16:uniqueId val="{00000004-4C38-42BD-8B2B-3131585AF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Employee conversations</c:v>
          </c:tx>
          <c:spPr>
            <a:solidFill>
              <a:srgbClr val="4572A7"/>
            </a:solidFill>
            <a:ln>
              <a:solidFill>
                <a:srgbClr val="4572A7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66A61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E59-44F1-889D-A970B28E947C}"/>
              </c:ext>
            </c:extLst>
          </c:dPt>
          <c:dPt>
            <c:idx val="1"/>
            <c:invertIfNegative val="0"/>
            <c:bubble3D val="0"/>
            <c:spPr>
              <a:solidFill>
                <a:srgbClr val="D95F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E59-44F1-889D-A970B28E947C}"/>
              </c:ext>
            </c:extLst>
          </c:dPt>
          <c:dPt>
            <c:idx val="2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E59-44F1-889D-A970B28E947C}"/>
              </c:ext>
            </c:extLst>
          </c:dPt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Yes</c:v>
              </c:pt>
              <c:pt idx="1">
                <c:v>No</c:v>
              </c:pt>
              <c:pt idx="2">
                <c:v>Do not know</c:v>
              </c:pt>
            </c:strLit>
          </c:cat>
          <c:val>
            <c:numLit>
              <c:formatCode>General</c:formatCode>
              <c:ptCount val="3"/>
              <c:pt idx="0">
                <c:v>0.60135099999999997</c:v>
              </c:pt>
              <c:pt idx="1">
                <c:v>0.111486</c:v>
              </c:pt>
              <c:pt idx="2">
                <c:v>0.28716199999999997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572A7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1E59-44F1-889D-A970B28E9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65135100000000001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Salary conversations</c:v>
          </c:tx>
          <c:spPr>
            <a:solidFill>
              <a:srgbClr val="4572A7"/>
            </a:solidFill>
            <a:ln>
              <a:solidFill>
                <a:srgbClr val="4572A7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66A61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BA6-45C2-86ED-21942507CFA5}"/>
              </c:ext>
            </c:extLst>
          </c:dPt>
          <c:dPt>
            <c:idx val="1"/>
            <c:invertIfNegative val="0"/>
            <c:bubble3D val="0"/>
            <c:spPr>
              <a:solidFill>
                <a:srgbClr val="D95F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DBA6-45C2-86ED-21942507CFA5}"/>
              </c:ext>
            </c:extLst>
          </c:dPt>
          <c:dPt>
            <c:idx val="2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DBA6-45C2-86ED-21942507CFA5}"/>
              </c:ext>
            </c:extLst>
          </c:dPt>
          <c:dPt>
            <c:idx val="3"/>
            <c:invertIfNegative val="0"/>
            <c:bubble3D val="0"/>
            <c:spPr>
              <a:solidFill>
                <a:srgbClr val="4572A7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DBA6-45C2-86ED-21942507CFA5}"/>
              </c:ext>
            </c:extLst>
          </c:dPt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Yes</c:v>
              </c:pt>
              <c:pt idx="1">
                <c:v>No</c:v>
              </c:pt>
              <c:pt idx="2">
                <c:v>Do not know</c:v>
              </c:pt>
              <c:pt idx="3">
                <c:v>I am a new employee</c:v>
              </c:pt>
            </c:strLit>
          </c:cat>
          <c:val>
            <c:numLit>
              <c:formatCode>General</c:formatCode>
              <c:ptCount val="4"/>
              <c:pt idx="0">
                <c:v>0.35472999999999999</c:v>
              </c:pt>
              <c:pt idx="1">
                <c:v>0.29391899999999999</c:v>
              </c:pt>
              <c:pt idx="2">
                <c:v>0.11486499999999999</c:v>
              </c:pt>
              <c:pt idx="3">
                <c:v>0.236486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572A7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8-DBA6-45C2-86ED-21942507C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40472999999999998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Overall satisfaction</c:v>
          </c:tx>
          <c:spPr>
            <a:solidFill>
              <a:srgbClr val="4572A7"/>
            </a:solidFill>
            <a:ln>
              <a:solidFill>
                <a:srgbClr val="4572A7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D95F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8A7-4BE9-B551-94E252F9AC4B}"/>
              </c:ext>
            </c:extLst>
          </c:dPt>
          <c:dPt>
            <c:idx val="1"/>
            <c:invertIfNegative val="0"/>
            <c:bubble3D val="0"/>
            <c:spPr>
              <a:solidFill>
                <a:srgbClr val="FC8D6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B8A7-4BE9-B551-94E252F9AC4B}"/>
              </c:ext>
            </c:extLst>
          </c:dPt>
          <c:dPt>
            <c:idx val="2"/>
            <c:invertIfNegative val="0"/>
            <c:bubble3D val="0"/>
            <c:spPr>
              <a:solidFill>
                <a:srgbClr val="FFFF6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B8A7-4BE9-B551-94E252F9AC4B}"/>
              </c:ext>
            </c:extLst>
          </c:dPt>
          <c:dPt>
            <c:idx val="3"/>
            <c:invertIfNegative val="0"/>
            <c:bubble3D val="0"/>
            <c:spPr>
              <a:solidFill>
                <a:srgbClr val="A6D85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B8A7-4BE9-B551-94E252F9AC4B}"/>
              </c:ext>
            </c:extLst>
          </c:dPt>
          <c:dPt>
            <c:idx val="4"/>
            <c:invertIfNegative val="0"/>
            <c:bubble3D val="0"/>
            <c:spPr>
              <a:solidFill>
                <a:srgbClr val="66A61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B8A7-4BE9-B551-94E252F9AC4B}"/>
              </c:ext>
            </c:extLst>
          </c:dPt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5"/>
              <c:pt idx="0">
                <c:v>1 Lowest score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 Highest score</c:v>
              </c:pt>
            </c:strLit>
          </c:cat>
          <c:val>
            <c:numLit>
              <c:formatCode>General</c:formatCode>
              <c:ptCount val="5"/>
              <c:pt idx="0">
                <c:v>8.4746000000000002E-2</c:v>
              </c:pt>
              <c:pt idx="1">
                <c:v>5.4237E-2</c:v>
              </c:pt>
              <c:pt idx="2">
                <c:v>8.8136000000000006E-2</c:v>
              </c:pt>
              <c:pt idx="3">
                <c:v>0.186441</c:v>
              </c:pt>
              <c:pt idx="4">
                <c:v>0.58644099999999999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572A7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B8A7-4BE9-B551-94E252F9A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63644100000000003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v>Gender</c:v>
          </c:tx>
          <c:explosion val="2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45-834E-A4EB-84A37F9BF72F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45-834E-A4EB-84A37F9BF72F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645-834E-A4EB-84A37F9BF72F}"/>
              </c:ext>
            </c:extLst>
          </c:dPt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tIns="0" bIns="0" anchor="ctr" anchorCtr="1"/>
              <a:lstStyle/>
              <a:p>
                <a:pPr>
                  <a:defRPr sz="1800" b="1" i="0" u="none" strike="noStrike" kern="1200" spc="50" baseline="0">
                    <a:solidFill>
                      <a:schemeClr val="tx1">
                        <a:lumMod val="166234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Lit>
              <c:ptCount val="2"/>
              <c:pt idx="0">
                <c:v>female</c:v>
              </c:pt>
              <c:pt idx="1">
                <c:v>male</c:v>
              </c:pt>
            </c:strLit>
          </c:cat>
          <c:val>
            <c:numLit>
              <c:formatCode>General</c:formatCode>
              <c:ptCount val="2"/>
              <c:pt idx="0">
                <c:v>0.70608099999999996</c:v>
              </c:pt>
              <c:pt idx="1">
                <c:v>0.28040500000000002</c:v>
              </c:pt>
            </c:numLit>
          </c:val>
          <c:extLst>
            <c:ext xmlns:c16="http://schemas.microsoft.com/office/drawing/2014/chart" uri="{C3380CC4-5D6E-409C-BE32-E72D297353CC}">
              <c16:uniqueId val="{00000006-0645-834E-A4EB-84A37F9BF7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SE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</a:ln>
    <a:effectLst/>
  </c:spPr>
  <c:txPr>
    <a:bodyPr/>
    <a:lstStyle/>
    <a:p>
      <a:pPr>
        <a:defRPr/>
      </a:pPr>
      <a:endParaRPr lang="en-SE"/>
    </a:p>
  </c:tx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Meetings</c:v>
          </c:tx>
          <c:spPr>
            <a:solidFill>
              <a:srgbClr val="4572A7"/>
            </a:solidFill>
            <a:ln>
              <a:noFill/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3-6 hours per week</c:v>
              </c:pt>
              <c:pt idx="1">
                <c:v>More than 10 hours per week</c:v>
              </c:pt>
              <c:pt idx="2">
                <c:v>7-10 hours per week</c:v>
              </c:pt>
              <c:pt idx="3">
                <c:v>0-2 hours per week</c:v>
              </c:pt>
            </c:strLit>
          </c:cat>
          <c:val>
            <c:numLit>
              <c:formatCode>General</c:formatCode>
              <c:ptCount val="4"/>
              <c:pt idx="0">
                <c:v>0.317241</c:v>
              </c:pt>
              <c:pt idx="1">
                <c:v>0.3</c:v>
              </c:pt>
              <c:pt idx="2">
                <c:v>0.210345</c:v>
              </c:pt>
              <c:pt idx="3">
                <c:v>0.17241400000000001</c:v>
              </c:pt>
            </c:numLit>
          </c:val>
          <c:extLst>
            <c:ext xmlns:c16="http://schemas.microsoft.com/office/drawing/2014/chart" uri="{C3380CC4-5D6E-409C-BE32-E72D297353CC}">
              <c16:uniqueId val="{00000000-2008-4246-A5EE-571F99679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36724099999999998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v>Best job aspects</c:v>
          </c:tx>
          <c:spPr>
            <a:solidFill>
              <a:srgbClr val="4572A7"/>
            </a:solidFill>
            <a:ln>
              <a:noFill/>
            </a:ln>
          </c:spPr>
          <c:invertIfNegative val="0"/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24C9-471F-8A6A-E763016D54EC}"/>
              </c:ext>
            </c:extLst>
          </c:dPt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The variation and that no day is the same as the other.</c:v>
              </c:pt>
              <c:pt idx="1">
                <c:v>Being able to make a difference and help other people.</c:v>
              </c:pt>
              <c:pt idx="2">
                <c:v>Being able to influence and make my own decisions in my work.</c:v>
              </c:pt>
              <c:pt idx="3">
                <c:v>The opportunity to develop and learn new things every day.</c:v>
              </c:pt>
              <c:pt idx="4">
                <c:v>The fantastic team and the good cohesion in the workplace.</c:v>
              </c:pt>
              <c:pt idx="5">
                <c:v>The benefits and advantages that come with the job, such as flexible working hours or the company's wellness allowance.</c:v>
              </c:pt>
              <c:pt idx="6">
                <c:v>Other</c:v>
              </c:pt>
            </c:strLit>
          </c:cat>
          <c:val>
            <c:numLit>
              <c:formatCode>General</c:formatCode>
              <c:ptCount val="7"/>
              <c:pt idx="0">
                <c:v>0.53125</c:v>
              </c:pt>
              <c:pt idx="1">
                <c:v>0.35416700000000001</c:v>
              </c:pt>
              <c:pt idx="2">
                <c:v>0.33333299999999999</c:v>
              </c:pt>
              <c:pt idx="3">
                <c:v>0.29166700000000001</c:v>
              </c:pt>
              <c:pt idx="4">
                <c:v>0.26041700000000001</c:v>
              </c:pt>
              <c:pt idx="5">
                <c:v>0.215278</c:v>
              </c:pt>
              <c:pt idx="6">
                <c:v>4.5138999999999999E-2</c:v>
              </c:pt>
            </c:numLit>
          </c:val>
          <c:extLst>
            <c:ext xmlns:c16="http://schemas.microsoft.com/office/drawing/2014/chart" uri="{C3380CC4-5D6E-409C-BE32-E72D297353CC}">
              <c16:uniqueId val="{00000000-24C9-471F-8A6A-E763016D5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58125000000000004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title>
      <c:tx>
        <c:rich>
          <a:bodyPr/>
          <a:lstStyle/>
          <a:p>
            <a:pPr>
              <a:defRPr sz="1200" b="0" spc="50"/>
            </a:pPr>
            <a:r>
              <a:rPr lang="sv-SE"/>
              <a:t>Gender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v>Gender</c:v>
          </c:tx>
          <c:spPr>
            <a:solidFill>
              <a:srgbClr val="4572A7"/>
            </a:solidFill>
            <a:ln>
              <a:noFill/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male</c:v>
              </c:pt>
              <c:pt idx="1">
                <c:v>female</c:v>
              </c:pt>
            </c:strLit>
          </c:cat>
          <c:val>
            <c:numLit>
              <c:formatCode>General</c:formatCode>
              <c:ptCount val="2"/>
              <c:pt idx="0">
                <c:v>0.28424700000000003</c:v>
              </c:pt>
              <c:pt idx="1">
                <c:v>0.71575299999999997</c:v>
              </c:pt>
            </c:numLit>
          </c:val>
          <c:extLst>
            <c:ext xmlns:c16="http://schemas.microsoft.com/office/drawing/2014/chart" uri="{C3380CC4-5D6E-409C-BE32-E72D297353CC}">
              <c16:uniqueId val="{00000000-4E6A-4AB3-9468-9A7D0285F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76575300000000002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title>
      <c:tx>
        <c:rich>
          <a:bodyPr/>
          <a:lstStyle/>
          <a:p>
            <a:pPr>
              <a:defRPr sz="1200" b="0" spc="50"/>
            </a:pPr>
            <a:r>
              <a:rPr lang="sv-SE"/>
              <a:t>Age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v>Age</c:v>
          </c:tx>
          <c:spPr>
            <a:solidFill>
              <a:srgbClr val="4572A7"/>
            </a:solidFill>
            <a:ln>
              <a:noFill/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18-24</c:v>
              </c:pt>
              <c:pt idx="1">
                <c:v>25-30</c:v>
              </c:pt>
              <c:pt idx="2">
                <c:v>31-35</c:v>
              </c:pt>
              <c:pt idx="3">
                <c:v>36-40</c:v>
              </c:pt>
              <c:pt idx="4">
                <c:v>41-50</c:v>
              </c:pt>
              <c:pt idx="5">
                <c:v>51-60</c:v>
              </c:pt>
              <c:pt idx="6">
                <c:v>&gt;60</c:v>
              </c:pt>
            </c:strLit>
          </c:cat>
          <c:val>
            <c:numLit>
              <c:formatCode>General</c:formatCode>
              <c:ptCount val="7"/>
              <c:pt idx="0">
                <c:v>1.6892000000000001E-2</c:v>
              </c:pt>
              <c:pt idx="1">
                <c:v>0.15878400000000001</c:v>
              </c:pt>
              <c:pt idx="2">
                <c:v>0.23986499999999999</c:v>
              </c:pt>
              <c:pt idx="3">
                <c:v>0.175676</c:v>
              </c:pt>
              <c:pt idx="4">
                <c:v>0.108108</c:v>
              </c:pt>
              <c:pt idx="5">
                <c:v>0.222973</c:v>
              </c:pt>
              <c:pt idx="6">
                <c:v>7.7702999999999994E-2</c:v>
              </c:pt>
            </c:numLit>
          </c:val>
          <c:extLst>
            <c:ext xmlns:c16="http://schemas.microsoft.com/office/drawing/2014/chart" uri="{C3380CC4-5D6E-409C-BE32-E72D297353CC}">
              <c16:uniqueId val="{00000000-E126-4BCC-9246-376370BF0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76575300000000002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title>
      <c:tx>
        <c:rich>
          <a:bodyPr/>
          <a:lstStyle/>
          <a:p>
            <a:pPr>
              <a:defRPr sz="1300" b="0" spc="50"/>
            </a:pPr>
            <a:r>
              <a:rPr lang="sv-SE"/>
              <a:t>Empl. Rate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v>Empl. Rate</c:v>
          </c:tx>
          <c:spPr>
            <a:solidFill>
              <a:srgbClr val="4572A7"/>
            </a:solidFill>
            <a:ln>
              <a:noFill/>
            </a:ln>
          </c:spPr>
          <c:invertIfNegative val="0"/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Full-time (100%-90%)</c:v>
              </c:pt>
              <c:pt idx="1">
                <c:v>Part-time (90% - 50%)</c:v>
              </c:pt>
              <c:pt idx="2">
                <c:v>Less than part-time</c:v>
              </c:pt>
            </c:strLit>
          </c:cat>
          <c:val>
            <c:numLit>
              <c:formatCode>General</c:formatCode>
              <c:ptCount val="3"/>
              <c:pt idx="0">
                <c:v>0.61034500000000003</c:v>
              </c:pt>
              <c:pt idx="1">
                <c:v>0.317241</c:v>
              </c:pt>
              <c:pt idx="2">
                <c:v>7.2414000000000006E-2</c:v>
              </c:pt>
            </c:numLit>
          </c:val>
          <c:extLst>
            <c:ext xmlns:c16="http://schemas.microsoft.com/office/drawing/2014/chart" uri="{C3380CC4-5D6E-409C-BE32-E72D297353CC}">
              <c16:uniqueId val="{00000000-006C-4744-B304-AC6778DFE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66034499999999996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67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36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8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7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8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64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4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5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5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83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48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tion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7;p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6304B5E-0D8D-49D7-8E18-00CCA2934B97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3624" y="6036337"/>
            <a:ext cx="487156" cy="6216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1Center">
            <a:extLst>
              <a:ext uri="{FF2B5EF4-FFF2-40B4-BE49-F238E27FC236}">
                <a16:creationId xmlns:a16="http://schemas.microsoft.com/office/drawing/2014/main" id="{4BEA7562-F21D-4B1B-88F7-69A995D7A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603" y="2386593"/>
            <a:ext cx="10160001" cy="20848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21724694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020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2" r:id="rId3"/>
    <p:sldLayoutId id="2147483661" r:id="rId4"/>
    <p:sldLayoutId id="2147483659" r:id="rId5"/>
    <p:sldLayoutId id="2147483657" r:id="rId6"/>
    <p:sldLayoutId id="2147483653" r:id="rId7"/>
    <p:sldLayoutId id="2147483651" r:id="rId8"/>
    <p:sldLayoutId id="2147483662" r:id="rId9"/>
    <p:sldLayoutId id="2147483660" r:id="rId10"/>
    <p:sldLayoutId id="2147483658" r:id="rId11"/>
    <p:sldLayoutId id="2147483654" r:id="rId12"/>
    <p:sldLayoutId id="214748366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researchautomators.com/powerpoint-reports/" TargetMode="Externa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2B7F7-C298-9EDC-99B0-38A226A90F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74834" y="1729581"/>
            <a:ext cx="4667250" cy="3398837"/>
          </a:xfrm>
        </p:spPr>
        <p:txBody>
          <a:bodyPr>
            <a:normAutofit/>
          </a:bodyPr>
          <a:lstStyle/>
          <a:p>
            <a:r>
              <a:rPr lang="en-GB" sz="1800" dirty="0"/>
              <a:t>Feel free to use this PowerPoint template to create reports of your own.</a:t>
            </a:r>
          </a:p>
          <a:p>
            <a:r>
              <a:rPr lang="en-GB" sz="1800" dirty="0"/>
              <a:t>If you want to automatically populate it with your data – read more about our services and platform here:</a:t>
            </a:r>
          </a:p>
          <a:p>
            <a:r>
              <a:rPr lang="sv-SE" sz="16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https://researchautomators.com/powerpoint-reports/</a:t>
            </a:r>
            <a:endParaRPr lang="en-GB" sz="1600" dirty="0">
              <a:solidFill>
                <a:schemeClr val="tx2"/>
              </a:solidFill>
            </a:endParaRPr>
          </a:p>
          <a:p>
            <a:endParaRPr lang="en-S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719C39-71C3-80DD-E889-3FB1F84E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4" y="1508477"/>
            <a:ext cx="5181486" cy="4056945"/>
          </a:xfrm>
        </p:spPr>
        <p:txBody>
          <a:bodyPr>
            <a:normAutofit/>
          </a:bodyPr>
          <a:lstStyle/>
          <a:p>
            <a:br>
              <a:rPr lang="en-GB" sz="6600" dirty="0"/>
            </a:br>
            <a:r>
              <a:rPr lang="en-GB" sz="6600" dirty="0"/>
              <a:t>Basic charts template</a:t>
            </a:r>
            <a:endParaRPr lang="en-SE" sz="6600" dirty="0"/>
          </a:p>
        </p:txBody>
      </p:sp>
      <p:pic>
        <p:nvPicPr>
          <p:cNvPr id="4" name="Google Shape;95;p31" descr="Google Shape;95;p31">
            <a:extLst>
              <a:ext uri="{FF2B5EF4-FFF2-40B4-BE49-F238E27FC236}">
                <a16:creationId xmlns:a16="http://schemas.microsoft.com/office/drawing/2014/main" id="{4F8E7543-A5B4-A45F-E924-8DA36273CA5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49695" y="4997315"/>
            <a:ext cx="1871940" cy="467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4950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93576D7A-01F6-F3AD-73EE-D7F710CA2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3000" b="1" noProof="1">
                <a:solidFill>
                  <a:schemeClr val="tx1">
                    <a:alpha val="90000"/>
                  </a:schemeClr>
                </a:solidFill>
                <a:latin typeface="Arial"/>
              </a:rPr>
              <a:t>Employee survey 2023</a:t>
            </a:r>
          </a:p>
        </p:txBody>
      </p:sp>
      <p:sp>
        <p:nvSpPr>
          <p:cNvPr id="3" name="Title2Center">
            <a:extLst>
              <a:ext uri="{FF2B5EF4-FFF2-40B4-BE49-F238E27FC236}">
                <a16:creationId xmlns:a16="http://schemas.microsoft.com/office/drawing/2014/main" id="{8BB189A1-EA4A-26DE-4DD8-AB8D066644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GB" dirty="0"/>
              <a:t>Company total</a:t>
            </a:r>
            <a:endParaRPr lang="en-SE" dirty="0"/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274320"/>
            <a:chOff x="720000" y="1620000"/>
            <a:chExt cx="10800000" cy="27432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274320"/>
          </p:xfrm>
          <a:graphic>
            <a:graphicData uri="http://schemas.openxmlformats.org/drawingml/2006/table">
              <a:tbl>
                <a:tblPr/>
                <a:tblGrid>
                  <a:gridCol w="108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0">
                  <a:tc>
                    <a:txBody>
                      <a:bodyPr/>
                      <a:lstStyle/>
                      <a:p>
                        <a:pPr algn="ctr" fontAlgn="ctr"/>
                        <a:endParaRPr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1778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Center">
            <a:extLst>
              <a:ext uri="{FF2B5EF4-FFF2-40B4-BE49-F238E27FC236}">
                <a16:creationId xmlns:a16="http://schemas.microsoft.com/office/drawing/2014/main" id="{6CCAAEF1-3865-4523-928B-5192B799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000" b="1" noProof="1">
                <a:solidFill>
                  <a:schemeClr val="tx1">
                    <a:alpha val="90000"/>
                  </a:schemeClr>
                </a:solidFill>
                <a:latin typeface="Arial"/>
              </a:rPr>
              <a:t>About the survey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F45009-4AD4-EF00-8D69-ED68A8884D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89903" y="0"/>
            <a:ext cx="6102097" cy="6858000"/>
          </a:xfrm>
        </p:spPr>
        <p:txBody>
          <a:bodyPr/>
          <a:lstStyle/>
          <a:p>
            <a:r>
              <a:rPr lang="en-GB" dirty="0"/>
              <a:t> </a:t>
            </a:r>
            <a:endParaRPr lang="en-SE" dirty="0"/>
          </a:p>
        </p:txBody>
      </p:sp>
      <p:sp>
        <p:nvSpPr>
          <p:cNvPr id="7" name="Title2Center">
            <a:extLst>
              <a:ext uri="{FF2B5EF4-FFF2-40B4-BE49-F238E27FC236}">
                <a16:creationId xmlns:a16="http://schemas.microsoft.com/office/drawing/2014/main" id="{FDDEE423-5488-8FB7-3EF2-2BA395235CED}"/>
              </a:ext>
            </a:extLst>
          </p:cNvPr>
          <p:cNvSpPr txBox="1">
            <a:spLocks/>
          </p:cNvSpPr>
          <p:nvPr/>
        </p:nvSpPr>
        <p:spPr>
          <a:xfrm>
            <a:off x="6164388" y="539739"/>
            <a:ext cx="5953125" cy="972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4629" tIns="84629" rIns="84629" bIns="84629" anchor="ctr">
            <a:normAutofit fontScale="47500" lnSpcReduction="20000"/>
          </a:bodyPr>
          <a:lstStyle>
            <a:lvl1pPr marL="211661" marR="0" indent="-97364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1pPr>
            <a:lvl2pPr marL="606408" marR="0" indent="-298442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–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2pPr>
            <a:lvl3pPr marL="862941" marR="0" indent="-324793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3pPr>
            <a:lvl4pPr marL="1091534" marR="0" indent="-324793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–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4pPr>
            <a:lvl5pPr marL="1320128" marR="0" indent="-324793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»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5pPr>
            <a:lvl6pPr marL="1389341" marR="0" indent="-195575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1617935" marR="0" indent="-195575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1846528" marR="0" indent="-195574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2075121" marR="0" indent="-195574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r>
              <a:rPr lang="en-GB" sz="2800" dirty="0" err="1">
                <a:latin typeface="+mj-lt"/>
              </a:rPr>
              <a:t>The survey took place between 2023-10-05 and 2023-11-14. </a:t>
            </a:r>
            <a:br>
              <a:rPr lang="en-GB" sz="2800" dirty="0" err="1">
                <a:latin typeface="+mj-lt"/>
              </a:rPr>
            </a:br>
            <a:r>
              <a:rPr lang="en-GB" sz="2800" dirty="0">
                <a:latin typeface="+mj-lt"/>
              </a:rPr>
              <a:t>The response rate for the company as a whole was 94% (296 responses).</a:t>
            </a:r>
            <a:endParaRPr lang="en-SE" sz="2800" dirty="0">
              <a:latin typeface="+mj-lt"/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620000"/>
            <a:ext cx="1572405" cy="351649"/>
            <a:chOff x="720000" y="162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998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/>
              <a:t>Reporting of all questions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Here is a detailed report of all the survey's questions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620000"/>
            <a:ext cx="1572405" cy="351649"/>
            <a:chOff x="720000" y="162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Leadership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88F382DD-59FD-8DD5-AC78-43DC05D9BAF7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Work environment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AAC835C8-8B4C-BE65-9593-91D4545D2F22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Tasks and Development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1B6F9169-19F2-E4A3-3A3C-67D28B018F2B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Communication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F906A3D9-AD14-2A3F-3C97-D8211FCC315F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Employee conversations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I have had an employee conversation in the last 6 months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A34BCB07-ED92-7D8A-2BB1-7394D6B5665C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Salary conversations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I have had a salary conversation in the last 12 months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B60157F1-6CCD-B237-D20B-721271B86E0D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Overall satisfaction 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How satisfied are you overall with your work situation?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D64162F0-F5EA-90A0-81CB-CE8C0C6DB622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BodyContent">
            <a:extLst>
              <a:ext uri="{FF2B5EF4-FFF2-40B4-BE49-F238E27FC236}">
                <a16:creationId xmlns:a16="http://schemas.microsoft.com/office/drawing/2014/main" id="{A27BA73D-01A6-3D6B-B11A-C587E48BE1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623194"/>
              </p:ext>
            </p:extLst>
          </p:nvPr>
        </p:nvGraphicFramePr>
        <p:xfrm>
          <a:off x="946772" y="1532493"/>
          <a:ext cx="5697536" cy="4361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Gender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I am: </a:t>
            </a:r>
          </a:p>
        </p:txBody>
      </p: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D4AB5064-A3CA-210F-6052-9B43178BD933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39083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Native language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What is your native language?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800000"/>
            <a:ext cx="10800000" cy="4320000"/>
            <a:chOff x="720000" y="1800000"/>
            <a:chExt cx="10800000" cy="432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80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pic>
          <p:nvPicPr>
            <p:cNvPr id="5003" name="BodyContentGraph" descr="bodyContentRP166C1.png"/>
            <p:cNvPicPr>
              <a:picLocks noChangeAspect="1"/>
            </p:cNvPicPr>
            <p:nvPr/>
          </p:nvPicPr>
          <p:blipFill>
            <a:blip r:embed="rId2" cstate="print"/>
            <a:stretch/>
          </p:blipFill>
          <p:spPr>
            <a:xfrm>
              <a:off x="1150814" y="1800000"/>
              <a:ext cx="4520371" cy="4320000"/>
            </a:xfrm>
            <a:prstGeom prst="rect">
              <a:avLst/>
            </a:prstGeom>
            <a:noFill/>
          </p:spPr>
        </p:pic>
        <p:graphicFrame>
          <p:nvGraphicFramePr>
            <p:cNvPr id="5005" name="BodyContentTable"/>
            <p:cNvGraphicFramePr>
              <a:graphicFrameLocks/>
            </p:cNvGraphicFramePr>
            <p:nvPr/>
          </p:nvGraphicFramePr>
          <p:xfrm>
            <a:off x="6138000" y="1800000"/>
            <a:ext cx="5382000" cy="3897240"/>
          </p:xfrm>
          <a:graphic>
            <a:graphicData uri="http://schemas.openxmlformats.org/drawingml/2006/table">
              <a:tbl>
                <a:tblPr/>
                <a:tblGrid>
                  <a:gridCol w="4482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Swedish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32%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Entish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14%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Arabic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12%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Rohirric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8%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Tigrinja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7%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Quenya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5%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Thai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3%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Dari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3%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Persian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3%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English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2%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French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1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Turkish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12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Bosnian/Croatian/Serbian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3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Hindi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14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Other language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5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Swahili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16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Punjabi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1%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7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Sorani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18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Slovak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9"/>
                    </a:ext>
                  </a:extLst>
                </a:tr>
                <a:tr h="100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Indonesian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20"/>
                    </a:ext>
                  </a:extLst>
                </a:tr>
              </a:tbl>
            </a:graphicData>
          </a:graphic>
        </p:graphicFrame>
      </p:grpSp>
      <p:sp>
        <p:nvSpPr>
          <p:cNvPr id="3" name="BodyFooterCenter">
            <a:extLst>
              <a:ext uri="{FF2B5EF4-FFF2-40B4-BE49-F238E27FC236}">
                <a16:creationId xmlns:a16="http://schemas.microsoft.com/office/drawing/2014/main" id="{5918DCB4-9436-451D-9888-EA0CF52C7085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Meetings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How much time do you spend on meetings each week?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73FDC813-2C03-621A-71F1-80266971D796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Best job aspects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What do you think is the best thing about your job?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62438919"/>
                </p:ext>
              </p:extLst>
            </p:nvPr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9CB325AB-902A-262D-F64D-B2BD4FA7DFEE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Background questions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5382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/>
          </p:nvGraphicFramePr>
          <p:xfrm>
            <a:off x="6138000" y="1620000"/>
            <a:ext cx="5382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78A816E6-3499-4E21-B0D1-CBB5E4A90FC5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296</a:t>
            </a: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Background questions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Number of responses: 290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0"/>
            <a:chOff x="720000" y="162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Improvement suggestions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What can be done to improve your work situation even more?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620000"/>
            <a:ext cx="10800000" cy="4680004"/>
            <a:chOff x="720000" y="1620000"/>
            <a:chExt cx="10800000" cy="4680004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620000"/>
            <a:ext cx="10800000" cy="4680004"/>
          </p:xfrm>
          <a:graphic>
            <a:graphicData uri="http://schemas.openxmlformats.org/drawingml/2006/table">
              <a:tbl>
                <a:tblPr/>
                <a:tblGrid>
                  <a:gridCol w="99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Tydligare kommunikation om företagets långsiktiga mål och riktning.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Mer regelbunden och konstruktiv feedback från ledningen.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Utökade möjligheter för professionell utveckling och vidareutbildning.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Förbättrade arbetsprocesser och verktyg för att öka effektiviteten.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En tydligare karriärväg och möjligheter till avancemang.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Mer flexibilitet när det gäller arbetsplats och arbetstid.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Förbättrad arbetslivsbalans och stöd för hälsoprogram.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Ökad möjlighet till internt samarbete och teamaktiviteter.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Bättre belöningssystem och erkännande för prestationer.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Minskad arbetsbelastning och bättre fördelning av ansvar.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Förbättrad teknisk infrastruktur och IT-support.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Ökad möjlighet till delaktighet i beslutsfattandet.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11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Utveckling av en positiv och inkluderande arbetskultur.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2"/>
                    </a:ext>
                  </a:extLst>
                </a:tr>
                <a:tr h="334286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4D4D4D"/>
                            </a:solidFill>
                          </a:rPr>
                          <a:t>Bättre möjligheter till feedback och dialog med överordnade.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13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theme/theme1.xml><?xml version="1.0" encoding="utf-8"?>
<a:theme xmlns:a="http://schemas.openxmlformats.org/drawingml/2006/main" name="ADP Them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Georgia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" cap="flat" cmpd="sng" algn="ctr">
          <a:noFill/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cel RA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445</Words>
  <Application>Microsoft Office PowerPoint</Application>
  <PresentationFormat>Widescreen</PresentationFormat>
  <Paragraphs>105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Biome Light</vt:lpstr>
      <vt:lpstr>Franklin Gothic Book</vt:lpstr>
      <vt:lpstr>Gill Sans MT</vt:lpstr>
      <vt:lpstr>ADP Theme</vt:lpstr>
      <vt:lpstr>Parcel RA</vt:lpstr>
      <vt:lpstr> Basic charts template</vt:lpstr>
      <vt:lpstr>Employee survey 2023</vt:lpstr>
      <vt:lpstr>About the survey</vt:lpstr>
      <vt:lpstr>Reporting of all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</dc:title>
  <dc:creator>ADP</dc:creator>
  <cp:lastModifiedBy>jonas ortman</cp:lastModifiedBy>
  <cp:revision>2</cp:revision>
  <dcterms:created xsi:type="dcterms:W3CDTF">2024-02-10T10:00:40Z</dcterms:created>
  <dcterms:modified xsi:type="dcterms:W3CDTF">2024-02-10T10:16:29Z</dcterms:modified>
</cp:coreProperties>
</file>