
<file path=[Content_Types].xml><?xml version="1.0" encoding="utf-8"?>
<Types xmlns="http://schemas.openxmlformats.org/package/2006/content-types">
  <Default Extension="bin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sldIdLst>
    <p:sldId id="347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0" r:id="rId30"/>
    <p:sldId id="341" r:id="rId31"/>
    <p:sldId id="342" r:id="rId32"/>
    <p:sldId id="343" r:id="rId33"/>
    <p:sldId id="344" r:id="rId34"/>
    <p:sldId id="345" r:id="rId35"/>
    <p:sldId id="34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8F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4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4.5714290000000002</c:v>
              </c:pt>
            </c:numLit>
          </c:val>
          <c:extLst>
            <c:ext xmlns:c16="http://schemas.microsoft.com/office/drawing/2014/chart" uri="{C3380CC4-5D6E-409C-BE32-E72D297353CC}">
              <c16:uniqueId val="{00000000-9A57-482A-B782-5AD7666B5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4.2142860000000004</c:v>
              </c:pt>
            </c:numLit>
          </c:val>
          <c:extLst>
            <c:ext xmlns:c16="http://schemas.microsoft.com/office/drawing/2014/chart" uri="{C3380CC4-5D6E-409C-BE32-E72D297353CC}">
              <c16:uniqueId val="{00000000-DC79-4501-948A-B3EBC2EC4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4.0714290000000002</c:v>
              </c:pt>
            </c:numLit>
          </c:val>
          <c:extLst>
            <c:ext xmlns:c16="http://schemas.microsoft.com/office/drawing/2014/chart" uri="{C3380CC4-5D6E-409C-BE32-E72D297353CC}">
              <c16:uniqueId val="{00000000-8CF5-43A1-BA99-7CBBFC410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4.0714290000000002</c:v>
              </c:pt>
            </c:numLit>
          </c:val>
          <c:extLst>
            <c:ext xmlns:c16="http://schemas.microsoft.com/office/drawing/2014/chart" uri="{C3380CC4-5D6E-409C-BE32-E72D297353CC}">
              <c16:uniqueId val="{00000000-4F93-4CAA-B402-20A046126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4.0370369999999998</c:v>
              </c:pt>
            </c:numLit>
          </c:val>
          <c:extLst>
            <c:ext xmlns:c16="http://schemas.microsoft.com/office/drawing/2014/chart" uri="{C3380CC4-5D6E-409C-BE32-E72D297353CC}">
              <c16:uniqueId val="{00000000-AC8E-400D-BBE7-3DFB6D26B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042118380062305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2.9230770000000001</c:v>
              </c:pt>
            </c:numLit>
          </c:val>
          <c:extLst>
            <c:ext xmlns:c16="http://schemas.microsoft.com/office/drawing/2014/chart" uri="{C3380CC4-5D6E-409C-BE32-E72D297353CC}">
              <c16:uniqueId val="{00000000-AF58-46DD-A63B-5FD66F175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3.9111107999999999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3.045455</c:v>
              </c:pt>
            </c:numLit>
          </c:val>
          <c:extLst>
            <c:ext xmlns:c16="http://schemas.microsoft.com/office/drawing/2014/chart" uri="{C3380CC4-5D6E-409C-BE32-E72D297353CC}">
              <c16:uniqueId val="{00000000-B5F5-4C13-B4F6-29AB89E56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3.9111107999999999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3.1923080000000001</c:v>
              </c:pt>
            </c:numLit>
          </c:val>
          <c:extLst>
            <c:ext xmlns:c16="http://schemas.microsoft.com/office/drawing/2014/chart" uri="{C3380CC4-5D6E-409C-BE32-E72D297353CC}">
              <c16:uniqueId val="{00000000-68A7-4A35-8137-E61C4E97C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3.9111107999999999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3.25</c:v>
              </c:pt>
            </c:numLit>
          </c:val>
          <c:extLst>
            <c:ext xmlns:c16="http://schemas.microsoft.com/office/drawing/2014/chart" uri="{C3380CC4-5D6E-409C-BE32-E72D297353CC}">
              <c16:uniqueId val="{00000000-A39E-4590-AAED-8AC2D9F55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3.9111107999999999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3.2592590000000001</c:v>
              </c:pt>
            </c:numLit>
          </c:val>
          <c:extLst>
            <c:ext xmlns:c16="http://schemas.microsoft.com/office/drawing/2014/chart" uri="{C3380CC4-5D6E-409C-BE32-E72D297353CC}">
              <c16:uniqueId val="{00000000-A38F-4308-ABCF-DF2AB1E21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3.9111107999999999"/>
          <c:min val="0"/>
        </c:scaling>
        <c:delete val="0"/>
        <c:axPos val="b"/>
        <c:numFmt formatCode="0.0;\-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042118380062305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radarChart>
        <c:radarStyle val="marker"/>
        <c:varyColors val="0"/>
        <c:ser>
          <c:idx val="0"/>
          <c:order val="0"/>
          <c:tx>
            <c:v>England</c:v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Lit>
              <c:ptCount val="6"/>
              <c:pt idx="0">
                <c:v>Overall satisfaction</c:v>
              </c:pt>
              <c:pt idx="1">
                <c:v>Leadership</c:v>
              </c:pt>
              <c:pt idx="2">
                <c:v>Work environment</c:v>
              </c:pt>
              <c:pt idx="3">
                <c:v>Tasks and Development</c:v>
              </c:pt>
              <c:pt idx="4">
                <c:v>Communication</c:v>
              </c:pt>
              <c:pt idx="5">
                <c:v>Collaboration</c:v>
              </c:pt>
            </c:strLit>
          </c:cat>
          <c:val>
            <c:numLit>
              <c:formatCode>General</c:formatCode>
              <c:ptCount val="6"/>
              <c:pt idx="0">
                <c:v>3.285714</c:v>
              </c:pt>
              <c:pt idx="1">
                <c:v>3.91791</c:v>
              </c:pt>
              <c:pt idx="2">
                <c:v>3.660714</c:v>
              </c:pt>
              <c:pt idx="3">
                <c:v>3.385027</c:v>
              </c:pt>
              <c:pt idx="4">
                <c:v>3.2025320000000002</c:v>
              </c:pt>
              <c:pt idx="5">
                <c:v>4.1833330000000002</c:v>
              </c:pt>
            </c:numLit>
          </c:val>
          <c:extLst>
            <c:ext xmlns:c16="http://schemas.microsoft.com/office/drawing/2014/chart" uri="{C3380CC4-5D6E-409C-BE32-E72D297353CC}">
              <c16:uniqueId val="{00000006-46EC-4EE1-966B-32C5FB2FD4C1}"/>
            </c:ext>
          </c:extLst>
        </c:ser>
        <c:ser>
          <c:idx val="1"/>
          <c:order val="1"/>
          <c:tx>
            <c:v>Company total</c:v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strLit>
              <c:ptCount val="6"/>
              <c:pt idx="0">
                <c:v>Overall satisfaction</c:v>
              </c:pt>
              <c:pt idx="1">
                <c:v>Leadership</c:v>
              </c:pt>
              <c:pt idx="2">
                <c:v>Work environment</c:v>
              </c:pt>
              <c:pt idx="3">
                <c:v>Tasks and Development</c:v>
              </c:pt>
              <c:pt idx="4">
                <c:v>Communication</c:v>
              </c:pt>
              <c:pt idx="5">
                <c:v>Collaboration</c:v>
              </c:pt>
            </c:strLit>
          </c:cat>
          <c:val>
            <c:numLit>
              <c:formatCode>General</c:formatCode>
              <c:ptCount val="6"/>
              <c:pt idx="0">
                <c:v>4.1355930000000001</c:v>
              </c:pt>
              <c:pt idx="1">
                <c:v>4.4496539999999998</c:v>
              </c:pt>
              <c:pt idx="2">
                <c:v>4.3637990000000002</c:v>
              </c:pt>
              <c:pt idx="3">
                <c:v>4.1450579999999997</c:v>
              </c:pt>
              <c:pt idx="4">
                <c:v>3.937055</c:v>
              </c:pt>
              <c:pt idx="5">
                <c:v>4.5107910000000002</c:v>
              </c:pt>
            </c:numLit>
          </c:val>
          <c:extLst>
            <c:ext xmlns:c16="http://schemas.microsoft.com/office/drawing/2014/chart" uri="{C3380CC4-5D6E-409C-BE32-E72D297353CC}">
              <c16:uniqueId val="{0000000D-46EC-4EE1-966B-32C5FB2FD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877568"/>
        <c:axId val="46285952"/>
      </c:radarChart>
      <c:catAx>
        <c:axId val="54877568"/>
        <c:scaling>
          <c:orientation val="minMax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0.0;\-0.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in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1.3820451851851852"/>
        </c:manualLayout>
      </c:layout>
      <c:overlay val="0"/>
      <c:spPr>
        <a:noFill/>
      </c:spPr>
      <c:txPr>
        <a:bodyPr/>
        <a:lstStyle/>
        <a:p>
          <a:pPr>
            <a:defRPr sz="12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4.0370369999999998</c:v>
              </c:pt>
            </c:numLit>
          </c:val>
          <c:extLst>
            <c:ext xmlns:c16="http://schemas.microsoft.com/office/drawing/2014/chart" uri="{C3380CC4-5D6E-409C-BE32-E72D297353CC}">
              <c16:uniqueId val="{00000000-CB0F-4967-AE64-468C933EB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4.5714290000000002</c:v>
              </c:pt>
            </c:numLit>
          </c:val>
          <c:extLst>
            <c:ext xmlns:c16="http://schemas.microsoft.com/office/drawing/2014/chart" uri="{C3380CC4-5D6E-409C-BE32-E72D297353CC}">
              <c16:uniqueId val="{00000000-0D99-4EB6-9D28-687840B2A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4.0714290000000002</c:v>
              </c:pt>
            </c:numLit>
          </c:val>
          <c:extLst>
            <c:ext xmlns:c16="http://schemas.microsoft.com/office/drawing/2014/chart" uri="{C3380CC4-5D6E-409C-BE32-E72D297353CC}">
              <c16:uniqueId val="{00000000-4484-428E-9ED3-AB5306144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4.0714290000000002</c:v>
              </c:pt>
            </c:numLit>
          </c:val>
          <c:extLst>
            <c:ext xmlns:c16="http://schemas.microsoft.com/office/drawing/2014/chart" uri="{C3380CC4-5D6E-409C-BE32-E72D297353CC}">
              <c16:uniqueId val="{00000000-C186-4958-8E95-A5BAC3E4E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4.2142860000000004</c:v>
              </c:pt>
            </c:numLit>
          </c:val>
          <c:extLst>
            <c:ext xmlns:c16="http://schemas.microsoft.com/office/drawing/2014/chart" uri="{C3380CC4-5D6E-409C-BE32-E72D297353CC}">
              <c16:uniqueId val="{00000000-DCAC-407B-9EDB-34351DBD5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042118380062305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2.9230770000000001</c:v>
              </c:pt>
            </c:numLit>
          </c:val>
          <c:extLst>
            <c:ext xmlns:c16="http://schemas.microsoft.com/office/drawing/2014/chart" uri="{C3380CC4-5D6E-409C-BE32-E72D297353CC}">
              <c16:uniqueId val="{00000000-EC65-4018-B59F-077C6A73E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3.9428567999999999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3.045455</c:v>
              </c:pt>
            </c:numLit>
          </c:val>
          <c:extLst>
            <c:ext xmlns:c16="http://schemas.microsoft.com/office/drawing/2014/chart" uri="{C3380CC4-5D6E-409C-BE32-E72D297353CC}">
              <c16:uniqueId val="{00000000-2E1F-474F-A317-8BF11440C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3.9428567999999999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3.1923080000000001</c:v>
              </c:pt>
            </c:numLit>
          </c:val>
          <c:extLst>
            <c:ext xmlns:c16="http://schemas.microsoft.com/office/drawing/2014/chart" uri="{C3380CC4-5D6E-409C-BE32-E72D297353CC}">
              <c16:uniqueId val="{00000000-3B05-4107-9739-D8BE61895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3.9428567999999999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3.2592590000000001</c:v>
              </c:pt>
            </c:numLit>
          </c:val>
          <c:extLst>
            <c:ext xmlns:c16="http://schemas.microsoft.com/office/drawing/2014/chart" uri="{C3380CC4-5D6E-409C-BE32-E72D297353CC}">
              <c16:uniqueId val="{00000000-CDF2-4805-A8B5-F8F0013E7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3.9428567999999999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3.285714</c:v>
              </c:pt>
            </c:numLit>
          </c:val>
          <c:extLst>
            <c:ext xmlns:c16="http://schemas.microsoft.com/office/drawing/2014/chart" uri="{C3380CC4-5D6E-409C-BE32-E72D297353CC}">
              <c16:uniqueId val="{00000000-26E7-4F9F-9D58-243F7878D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3.9428567999999999"/>
          <c:min val="0"/>
        </c:scaling>
        <c:delete val="0"/>
        <c:axPos val="b"/>
        <c:numFmt formatCode="0.0;\-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042118380062305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radarChart>
        <c:radarStyle val="marker"/>
        <c:varyColors val="0"/>
        <c:ser>
          <c:idx val="0"/>
          <c:order val="0"/>
          <c:tx>
            <c:v>2023</c:v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Lit>
              <c:ptCount val="6"/>
              <c:pt idx="0">
                <c:v>Overall satisfaction</c:v>
              </c:pt>
              <c:pt idx="1">
                <c:v>Leadership</c:v>
              </c:pt>
              <c:pt idx="2">
                <c:v>Work environment</c:v>
              </c:pt>
              <c:pt idx="3">
                <c:v>Tasks and Development</c:v>
              </c:pt>
              <c:pt idx="4">
                <c:v>Communication</c:v>
              </c:pt>
              <c:pt idx="5">
                <c:v>Collaboration</c:v>
              </c:pt>
            </c:strLit>
          </c:cat>
          <c:val>
            <c:numLit>
              <c:formatCode>General</c:formatCode>
              <c:ptCount val="6"/>
              <c:pt idx="0">
                <c:v>3.285714</c:v>
              </c:pt>
              <c:pt idx="1">
                <c:v>3.91791</c:v>
              </c:pt>
              <c:pt idx="2">
                <c:v>3.660714</c:v>
              </c:pt>
              <c:pt idx="3">
                <c:v>3.385027</c:v>
              </c:pt>
              <c:pt idx="4">
                <c:v>3.2025320000000002</c:v>
              </c:pt>
              <c:pt idx="5">
                <c:v>4.1833330000000002</c:v>
              </c:pt>
            </c:numLit>
          </c:val>
          <c:extLst>
            <c:ext xmlns:c16="http://schemas.microsoft.com/office/drawing/2014/chart" uri="{C3380CC4-5D6E-409C-BE32-E72D297353CC}">
              <c16:uniqueId val="{00000006-81E3-4155-A72A-913CD1F51A2B}"/>
            </c:ext>
          </c:extLst>
        </c:ser>
        <c:ser>
          <c:idx val="1"/>
          <c:order val="1"/>
          <c:tx>
            <c:v>2022</c:v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strLit>
              <c:ptCount val="6"/>
              <c:pt idx="0">
                <c:v>Overall satisfaction</c:v>
              </c:pt>
              <c:pt idx="1">
                <c:v>Leadership</c:v>
              </c:pt>
              <c:pt idx="2">
                <c:v>Work environment</c:v>
              </c:pt>
              <c:pt idx="3">
                <c:v>Tasks and Development</c:v>
              </c:pt>
              <c:pt idx="4">
                <c:v>Communication</c:v>
              </c:pt>
              <c:pt idx="5">
                <c:v>Collaboration</c:v>
              </c:pt>
            </c:strLit>
          </c:cat>
          <c:val>
            <c:numLit>
              <c:formatCode>General</c:formatCode>
              <c:ptCount val="6"/>
              <c:pt idx="0">
                <c:v>3.947368</c:v>
              </c:pt>
              <c:pt idx="1">
                <c:v>4.4418600000000001</c:v>
              </c:pt>
              <c:pt idx="2">
                <c:v>4.2249999999999996</c:v>
              </c:pt>
              <c:pt idx="3">
                <c:v>4.015625</c:v>
              </c:pt>
              <c:pt idx="4">
                <c:v>3.8571430000000002</c:v>
              </c:pt>
              <c:pt idx="5">
                <c:v>4.5348839999999999</c:v>
              </c:pt>
            </c:numLit>
          </c:val>
          <c:extLst>
            <c:ext xmlns:c16="http://schemas.microsoft.com/office/drawing/2014/chart" uri="{C3380CC4-5D6E-409C-BE32-E72D297353CC}">
              <c16:uniqueId val="{0000000D-81E3-4155-A72A-913CD1F51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877568"/>
        <c:axId val="46285952"/>
      </c:radarChart>
      <c:catAx>
        <c:axId val="54877568"/>
        <c:scaling>
          <c:orientation val="minMax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0.0;\-0.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in"/>
        <c:crossBetween val="between"/>
      </c:valAx>
      <c:spPr>
        <a:noFill/>
      </c:spPr>
    </c:plotArea>
    <c:legend>
      <c:legendPos val="t"/>
      <c:layout>
        <c:manualLayout>
          <c:xMode val="edge"/>
          <c:yMode val="edge"/>
          <c:x val="1.4294444444444445"/>
        </c:manualLayout>
      </c:layout>
      <c:overlay val="0"/>
      <c:spPr>
        <a:noFill/>
      </c:spPr>
      <c:txPr>
        <a:bodyPr/>
        <a:lstStyle/>
        <a:p>
          <a:pPr>
            <a:defRPr sz="12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4.5714290000000002</c:v>
              </c:pt>
            </c:numLit>
          </c:val>
          <c:extLst>
            <c:ext xmlns:c16="http://schemas.microsoft.com/office/drawing/2014/chart" uri="{C3380CC4-5D6E-409C-BE32-E72D297353CC}">
              <c16:uniqueId val="{00000000-1FCC-4D6E-B9FA-8DFD959CCA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4.0714290000000002</c:v>
              </c:pt>
            </c:numLit>
          </c:val>
          <c:extLst>
            <c:ext xmlns:c16="http://schemas.microsoft.com/office/drawing/2014/chart" uri="{C3380CC4-5D6E-409C-BE32-E72D297353CC}">
              <c16:uniqueId val="{00000000-1103-4149-8EAF-08E78CE5C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4.0714290000000002</c:v>
              </c:pt>
            </c:numLit>
          </c:val>
          <c:extLst>
            <c:ext xmlns:c16="http://schemas.microsoft.com/office/drawing/2014/chart" uri="{C3380CC4-5D6E-409C-BE32-E72D297353CC}">
              <c16:uniqueId val="{00000000-D45B-4AC6-A04E-850A18DDF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3.5833330000000001</c:v>
              </c:pt>
            </c:numLit>
          </c:val>
          <c:extLst>
            <c:ext xmlns:c16="http://schemas.microsoft.com/office/drawing/2014/chart" uri="{C3380CC4-5D6E-409C-BE32-E72D297353CC}">
              <c16:uniqueId val="{00000000-F90F-409B-8AC7-B353444ED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3.2592590000000001</c:v>
              </c:pt>
            </c:numLit>
          </c:val>
          <c:extLst>
            <c:ext xmlns:c16="http://schemas.microsoft.com/office/drawing/2014/chart" uri="{C3380CC4-5D6E-409C-BE32-E72D297353CC}">
              <c16:uniqueId val="{00000000-6C85-4C3A-BBFE-876AA07C5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0.0;\-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042118380062305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3.25</c:v>
              </c:pt>
            </c:numLit>
          </c:val>
          <c:extLst>
            <c:ext xmlns:c16="http://schemas.microsoft.com/office/drawing/2014/chart" uri="{C3380CC4-5D6E-409C-BE32-E72D297353CC}">
              <c16:uniqueId val="{00000000-A4C8-4BDC-BE12-0685BB410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3.75</c:v>
              </c:pt>
            </c:numLit>
          </c:val>
          <c:extLst>
            <c:ext xmlns:c16="http://schemas.microsoft.com/office/drawing/2014/chart" uri="{C3380CC4-5D6E-409C-BE32-E72D297353CC}">
              <c16:uniqueId val="{00000000-7276-432E-87F7-562411A11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3.045455</c:v>
              </c:pt>
            </c:numLit>
          </c:val>
          <c:extLst>
            <c:ext xmlns:c16="http://schemas.microsoft.com/office/drawing/2014/chart" uri="{C3380CC4-5D6E-409C-BE32-E72D297353CC}">
              <c16:uniqueId val="{00000000-4306-41E0-9994-C6CF67C0C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3.3928569999999998</c:v>
              </c:pt>
            </c:numLit>
          </c:val>
          <c:extLst>
            <c:ext xmlns:c16="http://schemas.microsoft.com/office/drawing/2014/chart" uri="{C3380CC4-5D6E-409C-BE32-E72D297353CC}">
              <c16:uniqueId val="{00000000-8250-417F-B856-93AA40F56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3.5925929999999999</c:v>
              </c:pt>
            </c:numLit>
          </c:val>
          <c:extLst>
            <c:ext xmlns:c16="http://schemas.microsoft.com/office/drawing/2014/chart" uri="{C3380CC4-5D6E-409C-BE32-E72D297353CC}">
              <c16:uniqueId val="{00000000-C230-4779-91A0-151E0DB7D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"/>
          <c:min val="0"/>
        </c:scaling>
        <c:delete val="0"/>
        <c:axPos val="b"/>
        <c:numFmt formatCode="0.0;\-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042118380062305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rgbClr val="738F97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3.1363639999999999</c:v>
              </c:pt>
            </c:numLit>
          </c:val>
          <c:extLst>
            <c:ext xmlns:c16="http://schemas.microsoft.com/office/drawing/2014/chart" uri="{C3380CC4-5D6E-409C-BE32-E72D297353CC}">
              <c16:uniqueId val="{00000000-B41E-4AD0-92DB-64B959483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999996000000003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3.8333330000000001</c:v>
              </c:pt>
            </c:numLit>
          </c:val>
          <c:extLst>
            <c:ext xmlns:c16="http://schemas.microsoft.com/office/drawing/2014/chart" uri="{C3380CC4-5D6E-409C-BE32-E72D297353CC}">
              <c16:uniqueId val="{00000000-8D17-4684-B7A2-28E750A102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999996000000003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3.4285709999999998</c:v>
              </c:pt>
            </c:numLit>
          </c:val>
          <c:extLst>
            <c:ext xmlns:c16="http://schemas.microsoft.com/office/drawing/2014/chart" uri="{C3380CC4-5D6E-409C-BE32-E72D297353CC}">
              <c16:uniqueId val="{00000000-BE5F-4934-A504-9C49CECBC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999996000000003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2.5714290000000002</c:v>
              </c:pt>
            </c:numLit>
          </c:val>
          <c:extLst>
            <c:ext xmlns:c16="http://schemas.microsoft.com/office/drawing/2014/chart" uri="{C3380CC4-5D6E-409C-BE32-E72D297353CC}">
              <c16:uniqueId val="{00000000-04A8-4805-9410-66CAA5344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999996000000003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</c:v>
              </c:pt>
            </c:numLit>
          </c:val>
          <c:extLst>
            <c:ext xmlns:c16="http://schemas.microsoft.com/office/drawing/2014/chart" uri="{C3380CC4-5D6E-409C-BE32-E72D297353CC}">
              <c16:uniqueId val="{00000000-5907-46BF-A410-97BE5F390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999996000000003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3.3333330000000001</c:v>
              </c:pt>
            </c:numLit>
          </c:val>
          <c:extLst>
            <c:ext xmlns:c16="http://schemas.microsoft.com/office/drawing/2014/chart" uri="{C3380CC4-5D6E-409C-BE32-E72D297353CC}">
              <c16:uniqueId val="{00000000-5CD1-4CED-8605-55521627E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5999996000000003"/>
          <c:min val="0"/>
        </c:scaling>
        <c:delete val="0"/>
        <c:axPos val="b"/>
        <c:numFmt formatCode="0.0;\-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0900068376068375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4.1355930000000001</c:v>
              </c:pt>
            </c:numLit>
          </c:val>
          <c:extLst>
            <c:ext xmlns:c16="http://schemas.microsoft.com/office/drawing/2014/chart" uri="{C3380CC4-5D6E-409C-BE32-E72D297353CC}">
              <c16:uniqueId val="{00000000-3C82-43B5-BF7E-105B0B8B0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9627115999999996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3.285714</c:v>
              </c:pt>
            </c:numLit>
          </c:val>
          <c:extLst>
            <c:ext xmlns:c16="http://schemas.microsoft.com/office/drawing/2014/chart" uri="{C3380CC4-5D6E-409C-BE32-E72D297353CC}">
              <c16:uniqueId val="{00000000-64FE-4627-8E1A-A39E8A9D4C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9627115999999996"/>
          <c:min val="0"/>
        </c:scaling>
        <c:delete val="0"/>
        <c:axPos val="b"/>
        <c:numFmt formatCode="0.0;\-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v>Average</c:v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0.0;\-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Average</c:v>
              </c:pt>
            </c:strLit>
          </c:cat>
          <c:val>
            <c:numLit>
              <c:formatCode>General</c:formatCode>
              <c:ptCount val="1"/>
              <c:pt idx="0">
                <c:v>3.285714</c:v>
              </c:pt>
            </c:numLit>
          </c:val>
          <c:extLst>
            <c:ext xmlns:c16="http://schemas.microsoft.com/office/drawing/2014/chart" uri="{C3380CC4-5D6E-409C-BE32-E72D297353CC}">
              <c16:uniqueId val="{00000000-0438-4BE7-8E1E-92F4A427F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.9627115999999996"/>
          <c:min val="0"/>
        </c:scaling>
        <c:delete val="0"/>
        <c:axPos val="b"/>
        <c:numFmt formatCode="0.0;\-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500042735042735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your immediate supervisor communicate the company's goals and visions?</c:v>
              </c:pt>
            </c:strLit>
          </c:cat>
          <c:val>
            <c:numLit>
              <c:formatCode>General</c:formatCode>
              <c:ptCount val="1"/>
              <c:pt idx="0">
                <c:v>0.37036999999999998</c:v>
              </c:pt>
            </c:numLit>
          </c:val>
          <c:extLst>
            <c:ext xmlns:c16="http://schemas.microsoft.com/office/drawing/2014/chart" uri="{C3380CC4-5D6E-409C-BE32-E72D297353CC}">
              <c16:uniqueId val="{00000000-8A37-47F7-B4F3-10C79A2B0BC8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your immediate supervisor communicate the company's goals and visions?</c:v>
              </c:pt>
            </c:strLit>
          </c:cat>
          <c:val>
            <c:numLit>
              <c:formatCode>General</c:formatCode>
              <c:ptCount val="1"/>
              <c:pt idx="0">
                <c:v>0.25925900000000002</c:v>
              </c:pt>
            </c:numLit>
          </c:val>
          <c:extLst>
            <c:ext xmlns:c16="http://schemas.microsoft.com/office/drawing/2014/chart" uri="{C3380CC4-5D6E-409C-BE32-E72D297353CC}">
              <c16:uniqueId val="{00000001-8A37-47F7-B4F3-10C79A2B0BC8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your immediate supervisor communicate the company's goals and visions?</c:v>
              </c:pt>
            </c:strLit>
          </c:cat>
          <c:val>
            <c:numLit>
              <c:formatCode>General</c:formatCode>
              <c:ptCount val="1"/>
              <c:pt idx="0">
                <c:v>0.111111</c:v>
              </c:pt>
            </c:numLit>
          </c:val>
          <c:extLst>
            <c:ext xmlns:c16="http://schemas.microsoft.com/office/drawing/2014/chart" uri="{C3380CC4-5D6E-409C-BE32-E72D297353CC}">
              <c16:uniqueId val="{00000002-8A37-47F7-B4F3-10C79A2B0BC8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your immediate supervisor communicate the company's goals and visions?</c:v>
              </c:pt>
            </c:strLit>
          </c:cat>
          <c:val>
            <c:numLit>
              <c:formatCode>General</c:formatCode>
              <c:ptCount val="1"/>
              <c:pt idx="0">
                <c:v>0.111111</c:v>
              </c:pt>
            </c:numLit>
          </c:val>
          <c:extLst>
            <c:ext xmlns:c16="http://schemas.microsoft.com/office/drawing/2014/chart" uri="{C3380CC4-5D6E-409C-BE32-E72D297353CC}">
              <c16:uniqueId val="{00000003-8A37-47F7-B4F3-10C79A2B0BC8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your immediate supervisor communicate the company's goals and visions?</c:v>
              </c:pt>
            </c:strLit>
          </c:cat>
          <c:val>
            <c:numLit>
              <c:formatCode>General</c:formatCode>
              <c:ptCount val="1"/>
              <c:pt idx="0">
                <c:v>0.148148</c:v>
              </c:pt>
            </c:numLit>
          </c:val>
          <c:extLst>
            <c:ext xmlns:c16="http://schemas.microsoft.com/office/drawing/2014/chart" uri="{C3380CC4-5D6E-409C-BE32-E72D297353CC}">
              <c16:uniqueId val="{00000004-8A37-47F7-B4F3-10C79A2B0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your supervisor provide clear guidelines and expectations?</c:v>
              </c:pt>
            </c:strLit>
          </c:cat>
          <c:val>
            <c:numLit>
              <c:formatCode>General</c:formatCode>
              <c:ptCount val="1"/>
              <c:pt idx="0">
                <c:v>0.64285700000000001</c:v>
              </c:pt>
            </c:numLit>
          </c:val>
          <c:extLst>
            <c:ext xmlns:c16="http://schemas.microsoft.com/office/drawing/2014/chart" uri="{C3380CC4-5D6E-409C-BE32-E72D297353CC}">
              <c16:uniqueId val="{00000000-4DCF-4A54-98B5-2E4CF3C7A923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your supervisor provide clear guidelines and expectations?</c:v>
              </c:pt>
            </c:strLit>
          </c:cat>
          <c:val>
            <c:numLit>
              <c:formatCode>General</c:formatCode>
              <c:ptCount val="1"/>
              <c:pt idx="0">
                <c:v>0.32142900000000002</c:v>
              </c:pt>
            </c:numLit>
          </c:val>
          <c:extLst>
            <c:ext xmlns:c16="http://schemas.microsoft.com/office/drawing/2014/chart" uri="{C3380CC4-5D6E-409C-BE32-E72D297353CC}">
              <c16:uniqueId val="{00000001-4DCF-4A54-98B5-2E4CF3C7A923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cat>
            <c:strLit>
              <c:ptCount val="1"/>
              <c:pt idx="0">
                <c:v>To what extent does your supervisor provide clear guidelines and expectations?</c:v>
              </c:pt>
            </c:strLit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2-4DCF-4A54-98B5-2E4CF3C7A923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cat>
            <c:strLit>
              <c:ptCount val="1"/>
              <c:pt idx="0">
                <c:v>To what extent does your supervisor provide clear guidelines and expectations?</c:v>
              </c:pt>
            </c:strLit>
          </c:cat>
          <c:val>
            <c:numLit>
              <c:formatCode>General</c:formatCode>
              <c:ptCount val="1"/>
              <c:pt idx="0">
                <c:v>3.5714000000000003E-2</c:v>
              </c:pt>
            </c:numLit>
          </c:val>
          <c:extLst>
            <c:ext xmlns:c16="http://schemas.microsoft.com/office/drawing/2014/chart" uri="{C3380CC4-5D6E-409C-BE32-E72D297353CC}">
              <c16:uniqueId val="{00000003-4DCF-4A54-98B5-2E4CF3C7A923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cat>
            <c:strLit>
              <c:ptCount val="1"/>
              <c:pt idx="0">
                <c:v>To what extent does your supervisor provide clear guidelines and expectations?</c:v>
              </c:pt>
            </c:strLit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4-4DCF-4A54-98B5-2E4CF3C7A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supportive and accessible do you find your supervisor when you need help or advice?</c:v>
              </c:pt>
            </c:strLit>
          </c:cat>
          <c:val>
            <c:numLit>
              <c:formatCode>General</c:formatCode>
              <c:ptCount val="1"/>
              <c:pt idx="0">
                <c:v>0.20833299999999999</c:v>
              </c:pt>
            </c:numLit>
          </c:val>
          <c:extLst>
            <c:ext xmlns:c16="http://schemas.microsoft.com/office/drawing/2014/chart" uri="{C3380CC4-5D6E-409C-BE32-E72D297353CC}">
              <c16:uniqueId val="{00000000-CF86-4C16-BB15-ED656E30F0F8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supportive and accessible do you find your supervisor when you need help or advice?</c:v>
              </c:pt>
            </c:strLit>
          </c:cat>
          <c:val>
            <c:numLit>
              <c:formatCode>General</c:formatCode>
              <c:ptCount val="1"/>
              <c:pt idx="0">
                <c:v>0.45833299999999999</c:v>
              </c:pt>
            </c:numLit>
          </c:val>
          <c:extLst>
            <c:ext xmlns:c16="http://schemas.microsoft.com/office/drawing/2014/chart" uri="{C3380CC4-5D6E-409C-BE32-E72D297353CC}">
              <c16:uniqueId val="{00000001-CF86-4C16-BB15-ED656E30F0F8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supportive and accessible do you find your supervisor when you need help or advice?</c:v>
              </c:pt>
            </c:strLit>
          </c:cat>
          <c:val>
            <c:numLit>
              <c:formatCode>General</c:formatCode>
              <c:ptCount val="1"/>
              <c:pt idx="0">
                <c:v>0.16666700000000001</c:v>
              </c:pt>
            </c:numLit>
          </c:val>
          <c:extLst>
            <c:ext xmlns:c16="http://schemas.microsoft.com/office/drawing/2014/chart" uri="{C3380CC4-5D6E-409C-BE32-E72D297353CC}">
              <c16:uniqueId val="{00000002-CF86-4C16-BB15-ED656E30F0F8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cat>
            <c:strLit>
              <c:ptCount val="1"/>
              <c:pt idx="0">
                <c:v>How supportive and accessible do you find your supervisor when you need help or advice?</c:v>
              </c:pt>
            </c:strLit>
          </c:cat>
          <c:val>
            <c:numLit>
              <c:formatCode>General</c:formatCode>
              <c:ptCount val="1"/>
              <c:pt idx="0">
                <c:v>4.1667000000000003E-2</c:v>
              </c:pt>
            </c:numLit>
          </c:val>
          <c:extLst>
            <c:ext xmlns:c16="http://schemas.microsoft.com/office/drawing/2014/chart" uri="{C3380CC4-5D6E-409C-BE32-E72D297353CC}">
              <c16:uniqueId val="{00000003-CF86-4C16-BB15-ED656E30F0F8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supportive and accessible do you find your supervisor when you need help or advice?</c:v>
              </c:pt>
            </c:strLit>
          </c:cat>
          <c:val>
            <c:numLit>
              <c:formatCode>General</c:formatCode>
              <c:ptCount val="1"/>
              <c:pt idx="0">
                <c:v>0.125</c:v>
              </c:pt>
            </c:numLit>
          </c:val>
          <c:extLst>
            <c:ext xmlns:c16="http://schemas.microsoft.com/office/drawing/2014/chart" uri="{C3380CC4-5D6E-409C-BE32-E72D297353CC}">
              <c16:uniqueId val="{00000004-CF86-4C16-BB15-ED656E30F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your supervisor encourage your professional development?</c:v>
              </c:pt>
            </c:strLit>
          </c:cat>
          <c:val>
            <c:numLit>
              <c:formatCode>General</c:formatCode>
              <c:ptCount val="1"/>
              <c:pt idx="0">
                <c:v>0.48148099999999999</c:v>
              </c:pt>
            </c:numLit>
          </c:val>
          <c:extLst>
            <c:ext xmlns:c16="http://schemas.microsoft.com/office/drawing/2014/chart" uri="{C3380CC4-5D6E-409C-BE32-E72D297353CC}">
              <c16:uniqueId val="{00000000-CC17-4167-95FC-D21CFDA6E7EE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your supervisor encourage your professional development?</c:v>
              </c:pt>
            </c:strLit>
          </c:cat>
          <c:val>
            <c:numLit>
              <c:formatCode>General</c:formatCode>
              <c:ptCount val="1"/>
              <c:pt idx="0">
                <c:v>0.33333299999999999</c:v>
              </c:pt>
            </c:numLit>
          </c:val>
          <c:extLst>
            <c:ext xmlns:c16="http://schemas.microsoft.com/office/drawing/2014/chart" uri="{C3380CC4-5D6E-409C-BE32-E72D297353CC}">
              <c16:uniqueId val="{00000001-CC17-4167-95FC-D21CFDA6E7EE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cat>
            <c:strLit>
              <c:ptCount val="1"/>
              <c:pt idx="0">
                <c:v>To what extent does your supervisor encourage your professional development?</c:v>
              </c:pt>
            </c:strLit>
          </c:cat>
          <c:val>
            <c:numLit>
              <c:formatCode>General</c:formatCode>
              <c:ptCount val="1"/>
              <c:pt idx="0">
                <c:v>3.7037E-2</c:v>
              </c:pt>
            </c:numLit>
          </c:val>
          <c:extLst>
            <c:ext xmlns:c16="http://schemas.microsoft.com/office/drawing/2014/chart" uri="{C3380CC4-5D6E-409C-BE32-E72D297353CC}">
              <c16:uniqueId val="{00000002-CC17-4167-95FC-D21CFDA6E7EE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cat>
            <c:strLit>
              <c:ptCount val="1"/>
              <c:pt idx="0">
                <c:v>To what extent does your supervisor encourage your professional development?</c:v>
              </c:pt>
            </c:strLit>
          </c:cat>
          <c:val>
            <c:numLit>
              <c:formatCode>General</c:formatCode>
              <c:ptCount val="1"/>
              <c:pt idx="0">
                <c:v>3.7037E-2</c:v>
              </c:pt>
            </c:numLit>
          </c:val>
          <c:extLst>
            <c:ext xmlns:c16="http://schemas.microsoft.com/office/drawing/2014/chart" uri="{C3380CC4-5D6E-409C-BE32-E72D297353CC}">
              <c16:uniqueId val="{00000003-CC17-4167-95FC-D21CFDA6E7EE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your supervisor encourage your professional development?</c:v>
              </c:pt>
            </c:strLit>
          </c:cat>
          <c:val>
            <c:numLit>
              <c:formatCode>General</c:formatCode>
              <c:ptCount val="1"/>
              <c:pt idx="0">
                <c:v>0.111111</c:v>
              </c:pt>
            </c:numLit>
          </c:val>
          <c:extLst>
            <c:ext xmlns:c16="http://schemas.microsoft.com/office/drawing/2014/chart" uri="{C3380CC4-5D6E-409C-BE32-E72D297353CC}">
              <c16:uniqueId val="{00000004-CC17-4167-95FC-D21CFDA6E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your supervisor handle conflicts and challenges within the team?</c:v>
              </c:pt>
            </c:strLit>
          </c:cat>
          <c:val>
            <c:numLit>
              <c:formatCode>General</c:formatCode>
              <c:ptCount val="1"/>
              <c:pt idx="0">
                <c:v>0.42857099999999998</c:v>
              </c:pt>
            </c:numLit>
          </c:val>
          <c:extLst>
            <c:ext xmlns:c16="http://schemas.microsoft.com/office/drawing/2014/chart" uri="{C3380CC4-5D6E-409C-BE32-E72D297353CC}">
              <c16:uniqueId val="{00000000-1B5A-4A69-BFA9-B97671541734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your supervisor handle conflicts and challenges within the team?</c:v>
              </c:pt>
            </c:strLit>
          </c:cat>
          <c:val>
            <c:numLit>
              <c:formatCode>General</c:formatCode>
              <c:ptCount val="1"/>
              <c:pt idx="0">
                <c:v>0.25</c:v>
              </c:pt>
            </c:numLit>
          </c:val>
          <c:extLst>
            <c:ext xmlns:c16="http://schemas.microsoft.com/office/drawing/2014/chart" uri="{C3380CC4-5D6E-409C-BE32-E72D297353CC}">
              <c16:uniqueId val="{00000001-1B5A-4A69-BFA9-B97671541734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your supervisor handle conflicts and challenges within the team?</c:v>
              </c:pt>
            </c:strLit>
          </c:cat>
          <c:val>
            <c:numLit>
              <c:formatCode>General</c:formatCode>
              <c:ptCount val="1"/>
              <c:pt idx="0">
                <c:v>7.1429000000000006E-2</c:v>
              </c:pt>
            </c:numLit>
          </c:val>
          <c:extLst>
            <c:ext xmlns:c16="http://schemas.microsoft.com/office/drawing/2014/chart" uri="{C3380CC4-5D6E-409C-BE32-E72D297353CC}">
              <c16:uniqueId val="{00000002-1B5A-4A69-BFA9-B97671541734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your supervisor handle conflicts and challenges within the team?</c:v>
              </c:pt>
            </c:strLit>
          </c:cat>
          <c:val>
            <c:numLit>
              <c:formatCode>General</c:formatCode>
              <c:ptCount val="1"/>
              <c:pt idx="0">
                <c:v>0.14285700000000001</c:v>
              </c:pt>
            </c:numLit>
          </c:val>
          <c:extLst>
            <c:ext xmlns:c16="http://schemas.microsoft.com/office/drawing/2014/chart" uri="{C3380CC4-5D6E-409C-BE32-E72D297353CC}">
              <c16:uniqueId val="{00000003-1B5A-4A69-BFA9-B97671541734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your supervisor handle conflicts and challenges within the team?</c:v>
              </c:pt>
            </c:strLit>
          </c:cat>
          <c:val>
            <c:numLit>
              <c:formatCode>General</c:formatCode>
              <c:ptCount val="1"/>
              <c:pt idx="0">
                <c:v>0.107143</c:v>
              </c:pt>
            </c:numLit>
          </c:val>
          <c:extLst>
            <c:ext xmlns:c16="http://schemas.microsoft.com/office/drawing/2014/chart" uri="{C3380CC4-5D6E-409C-BE32-E72D297353CC}">
              <c16:uniqueId val="{00000004-1B5A-4A69-BFA9-B976715417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154357577579643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9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satisfactory is the physical work environment (e.g., workspace, lighting)?</c:v>
              </c:pt>
            </c:strLit>
          </c:cat>
          <c:val>
            <c:numLit>
              <c:formatCode>General</c:formatCode>
              <c:ptCount val="1"/>
              <c:pt idx="0">
                <c:v>0.46428599999999998</c:v>
              </c:pt>
            </c:numLit>
          </c:val>
          <c:extLst>
            <c:ext xmlns:c16="http://schemas.microsoft.com/office/drawing/2014/chart" uri="{C3380CC4-5D6E-409C-BE32-E72D297353CC}">
              <c16:uniqueId val="{00000000-A657-4FC3-9F38-EB3BE3F24CA0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satisfactory is the physical work environment (e.g., workspace, lighting)?</c:v>
              </c:pt>
            </c:strLit>
          </c:cat>
          <c:val>
            <c:numLit>
              <c:formatCode>General</c:formatCode>
              <c:ptCount val="1"/>
              <c:pt idx="0">
                <c:v>0.32142900000000002</c:v>
              </c:pt>
            </c:numLit>
          </c:val>
          <c:extLst>
            <c:ext xmlns:c16="http://schemas.microsoft.com/office/drawing/2014/chart" uri="{C3380CC4-5D6E-409C-BE32-E72D297353CC}">
              <c16:uniqueId val="{00000001-A657-4FC3-9F38-EB3BE3F24CA0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cat>
            <c:strLit>
              <c:ptCount val="1"/>
              <c:pt idx="0">
                <c:v>How satisfactory is the physical work environment (e.g., workspace, lighting)?</c:v>
              </c:pt>
            </c:strLit>
          </c:cat>
          <c:val>
            <c:numLit>
              <c:formatCode>General</c:formatCode>
              <c:ptCount val="1"/>
              <c:pt idx="0">
                <c:v>3.5714000000000003E-2</c:v>
              </c:pt>
            </c:numLit>
          </c:val>
          <c:extLst>
            <c:ext xmlns:c16="http://schemas.microsoft.com/office/drawing/2014/chart" uri="{C3380CC4-5D6E-409C-BE32-E72D297353CC}">
              <c16:uniqueId val="{00000002-A657-4FC3-9F38-EB3BE3F24CA0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satisfactory is the physical work environment (e.g., workspace, lighting)?</c:v>
              </c:pt>
            </c:strLit>
          </c:cat>
          <c:val>
            <c:numLit>
              <c:formatCode>General</c:formatCode>
              <c:ptCount val="1"/>
              <c:pt idx="0">
                <c:v>0.17857100000000001</c:v>
              </c:pt>
            </c:numLit>
          </c:val>
          <c:extLst>
            <c:ext xmlns:c16="http://schemas.microsoft.com/office/drawing/2014/chart" uri="{C3380CC4-5D6E-409C-BE32-E72D297353CC}">
              <c16:uniqueId val="{00000003-A657-4FC3-9F38-EB3BE3F24CA0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cat>
            <c:strLit>
              <c:ptCount val="1"/>
              <c:pt idx="0">
                <c:v>How satisfactory is the physical work environment (e.g., workspace, lighting)?</c:v>
              </c:pt>
            </c:strLit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4-A657-4FC3-9F38-EB3BE3F24C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the workplace promote a healthy work-life balance?</c:v>
              </c:pt>
            </c:strLit>
          </c:cat>
          <c:val>
            <c:numLit>
              <c:formatCode>General</c:formatCode>
              <c:ptCount val="1"/>
              <c:pt idx="0">
                <c:v>0.32142900000000002</c:v>
              </c:pt>
            </c:numLit>
          </c:val>
          <c:extLst>
            <c:ext xmlns:c16="http://schemas.microsoft.com/office/drawing/2014/chart" uri="{C3380CC4-5D6E-409C-BE32-E72D297353CC}">
              <c16:uniqueId val="{00000000-3153-4A99-8340-2D1D8BBE4CD8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the workplace promote a healthy work-life balance?</c:v>
              </c:pt>
            </c:strLit>
          </c:cat>
          <c:val>
            <c:numLit>
              <c:formatCode>General</c:formatCode>
              <c:ptCount val="1"/>
              <c:pt idx="0">
                <c:v>0.14285700000000001</c:v>
              </c:pt>
            </c:numLit>
          </c:val>
          <c:extLst>
            <c:ext xmlns:c16="http://schemas.microsoft.com/office/drawing/2014/chart" uri="{C3380CC4-5D6E-409C-BE32-E72D297353CC}">
              <c16:uniqueId val="{00000001-3153-4A99-8340-2D1D8BBE4CD8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the workplace promote a healthy work-life balance?</c:v>
              </c:pt>
            </c:strLit>
          </c:cat>
          <c:val>
            <c:numLit>
              <c:formatCode>General</c:formatCode>
              <c:ptCount val="1"/>
              <c:pt idx="0">
                <c:v>0.14285700000000001</c:v>
              </c:pt>
            </c:numLit>
          </c:val>
          <c:extLst>
            <c:ext xmlns:c16="http://schemas.microsoft.com/office/drawing/2014/chart" uri="{C3380CC4-5D6E-409C-BE32-E72D297353CC}">
              <c16:uniqueId val="{00000002-3153-4A99-8340-2D1D8BBE4CD8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the workplace promote a healthy work-life balance?</c:v>
              </c:pt>
            </c:strLit>
          </c:cat>
          <c:val>
            <c:numLit>
              <c:formatCode>General</c:formatCode>
              <c:ptCount val="1"/>
              <c:pt idx="0">
                <c:v>0.25</c:v>
              </c:pt>
            </c:numLit>
          </c:val>
          <c:extLst>
            <c:ext xmlns:c16="http://schemas.microsoft.com/office/drawing/2014/chart" uri="{C3380CC4-5D6E-409C-BE32-E72D297353CC}">
              <c16:uniqueId val="{00000003-3153-4A99-8340-2D1D8BBE4CD8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the workplace promote a healthy work-life balance?</c:v>
              </c:pt>
            </c:strLit>
          </c:cat>
          <c:val>
            <c:numLit>
              <c:formatCode>General</c:formatCode>
              <c:ptCount val="1"/>
              <c:pt idx="0">
                <c:v>0.14285700000000001</c:v>
              </c:pt>
            </c:numLit>
          </c:val>
          <c:extLst>
            <c:ext xmlns:c16="http://schemas.microsoft.com/office/drawing/2014/chart" uri="{C3380CC4-5D6E-409C-BE32-E72D297353CC}">
              <c16:uniqueId val="{00000004-3153-4A99-8340-2D1D8BBE4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731061965811966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9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 your tasks match your skills and interests?</c:v>
              </c:pt>
            </c:strLit>
          </c:cat>
          <c:val>
            <c:numLit>
              <c:formatCode>General</c:formatCode>
              <c:ptCount val="1"/>
              <c:pt idx="0">
                <c:v>0.35714299999999999</c:v>
              </c:pt>
            </c:numLit>
          </c:val>
          <c:extLst>
            <c:ext xmlns:c16="http://schemas.microsoft.com/office/drawing/2014/chart" uri="{C3380CC4-5D6E-409C-BE32-E72D297353CC}">
              <c16:uniqueId val="{00000000-A91A-4F84-9D48-1583A7D325CD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 your tasks match your skills and interests?</c:v>
              </c:pt>
            </c:strLit>
          </c:cat>
          <c:val>
            <c:numLit>
              <c:formatCode>General</c:formatCode>
              <c:ptCount val="1"/>
              <c:pt idx="0">
                <c:v>0.25</c:v>
              </c:pt>
            </c:numLit>
          </c:val>
          <c:extLst>
            <c:ext xmlns:c16="http://schemas.microsoft.com/office/drawing/2014/chart" uri="{C3380CC4-5D6E-409C-BE32-E72D297353CC}">
              <c16:uniqueId val="{00000001-A91A-4F84-9D48-1583A7D325CD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cat>
            <c:strLit>
              <c:ptCount val="1"/>
              <c:pt idx="0">
                <c:v>To what extent do your tasks match your skills and interests?</c:v>
              </c:pt>
            </c:strLit>
          </c:cat>
          <c:val>
            <c:numLit>
              <c:formatCode>General</c:formatCode>
              <c:ptCount val="1"/>
              <c:pt idx="0">
                <c:v>3.5714000000000003E-2</c:v>
              </c:pt>
            </c:numLit>
          </c:val>
          <c:extLst>
            <c:ext xmlns:c16="http://schemas.microsoft.com/office/drawing/2014/chart" uri="{C3380CC4-5D6E-409C-BE32-E72D297353CC}">
              <c16:uniqueId val="{00000002-A91A-4F84-9D48-1583A7D325CD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 your tasks match your skills and interests?</c:v>
              </c:pt>
            </c:strLit>
          </c:cat>
          <c:val>
            <c:numLit>
              <c:formatCode>General</c:formatCode>
              <c:ptCount val="1"/>
              <c:pt idx="0">
                <c:v>0.25</c:v>
              </c:pt>
            </c:numLit>
          </c:val>
          <c:extLst>
            <c:ext xmlns:c16="http://schemas.microsoft.com/office/drawing/2014/chart" uri="{C3380CC4-5D6E-409C-BE32-E72D297353CC}">
              <c16:uniqueId val="{00000003-A91A-4F84-9D48-1583A7D325CD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 your tasks match your skills and interests?</c:v>
              </c:pt>
            </c:strLit>
          </c:cat>
          <c:val>
            <c:numLit>
              <c:formatCode>General</c:formatCode>
              <c:ptCount val="1"/>
              <c:pt idx="0">
                <c:v>0.107143</c:v>
              </c:pt>
            </c:numLit>
          </c:val>
          <c:extLst>
            <c:ext xmlns:c16="http://schemas.microsoft.com/office/drawing/2014/chart" uri="{C3380CC4-5D6E-409C-BE32-E72D297353CC}">
              <c16:uniqueId val="{00000004-A91A-4F84-9D48-1583A7D32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clear is your career path within the organization?</c:v>
              </c:pt>
            </c:strLit>
          </c:cat>
          <c:val>
            <c:numLit>
              <c:formatCode>General</c:formatCode>
              <c:ptCount val="1"/>
              <c:pt idx="0">
                <c:v>0.42857099999999998</c:v>
              </c:pt>
            </c:numLit>
          </c:val>
          <c:extLst>
            <c:ext xmlns:c16="http://schemas.microsoft.com/office/drawing/2014/chart" uri="{C3380CC4-5D6E-409C-BE32-E72D297353CC}">
              <c16:uniqueId val="{00000000-FDCF-403C-BCE7-40DD758DE11C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clear is your career path within the organization?</c:v>
              </c:pt>
            </c:strLit>
          </c:cat>
          <c:val>
            <c:numLit>
              <c:formatCode>General</c:formatCode>
              <c:ptCount val="1"/>
              <c:pt idx="0">
                <c:v>0.107143</c:v>
              </c:pt>
            </c:numLit>
          </c:val>
          <c:extLst>
            <c:ext xmlns:c16="http://schemas.microsoft.com/office/drawing/2014/chart" uri="{C3380CC4-5D6E-409C-BE32-E72D297353CC}">
              <c16:uniqueId val="{00000001-FDCF-403C-BCE7-40DD758DE11C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clear is your career path within the organization?</c:v>
              </c:pt>
            </c:strLit>
          </c:cat>
          <c:val>
            <c:numLit>
              <c:formatCode>General</c:formatCode>
              <c:ptCount val="1"/>
              <c:pt idx="0">
                <c:v>0.14285700000000001</c:v>
              </c:pt>
            </c:numLit>
          </c:val>
          <c:extLst>
            <c:ext xmlns:c16="http://schemas.microsoft.com/office/drawing/2014/chart" uri="{C3380CC4-5D6E-409C-BE32-E72D297353CC}">
              <c16:uniqueId val="{00000002-FDCF-403C-BCE7-40DD758DE11C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clear is your career path within the organization?</c:v>
              </c:pt>
            </c:strLit>
          </c:cat>
          <c:val>
            <c:numLit>
              <c:formatCode>General</c:formatCode>
              <c:ptCount val="1"/>
              <c:pt idx="0">
                <c:v>7.1429000000000006E-2</c:v>
              </c:pt>
            </c:numLit>
          </c:val>
          <c:extLst>
            <c:ext xmlns:c16="http://schemas.microsoft.com/office/drawing/2014/chart" uri="{C3380CC4-5D6E-409C-BE32-E72D297353CC}">
              <c16:uniqueId val="{00000003-FDCF-403C-BCE7-40DD758DE11C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clear is your career path within the organization?</c:v>
              </c:pt>
            </c:strLit>
          </c:cat>
          <c:val>
            <c:numLit>
              <c:formatCode>General</c:formatCode>
              <c:ptCount val="1"/>
              <c:pt idx="0">
                <c:v>0.25</c:v>
              </c:pt>
            </c:numLit>
          </c:val>
          <c:extLst>
            <c:ext xmlns:c16="http://schemas.microsoft.com/office/drawing/2014/chart" uri="{C3380CC4-5D6E-409C-BE32-E72D297353CC}">
              <c16:uniqueId val="{00000004-FDCF-403C-BCE7-40DD758DE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organization support your professional development through training and workshops?</c:v>
              </c:pt>
            </c:strLit>
          </c:cat>
          <c:val>
            <c:numLit>
              <c:formatCode>General</c:formatCode>
              <c:ptCount val="1"/>
              <c:pt idx="0">
                <c:v>0.296296</c:v>
              </c:pt>
            </c:numLit>
          </c:val>
          <c:extLst>
            <c:ext xmlns:c16="http://schemas.microsoft.com/office/drawing/2014/chart" uri="{C3380CC4-5D6E-409C-BE32-E72D297353CC}">
              <c16:uniqueId val="{00000000-CAD2-4173-9BF6-33C03ECAF403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organization support your professional development through training and workshops?</c:v>
              </c:pt>
            </c:strLit>
          </c:cat>
          <c:val>
            <c:numLit>
              <c:formatCode>General</c:formatCode>
              <c:ptCount val="1"/>
              <c:pt idx="0">
                <c:v>0.25925900000000002</c:v>
              </c:pt>
            </c:numLit>
          </c:val>
          <c:extLst>
            <c:ext xmlns:c16="http://schemas.microsoft.com/office/drawing/2014/chart" uri="{C3380CC4-5D6E-409C-BE32-E72D297353CC}">
              <c16:uniqueId val="{00000001-CAD2-4173-9BF6-33C03ECAF403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organization support your professional development through training and workshops?</c:v>
              </c:pt>
            </c:strLit>
          </c:cat>
          <c:val>
            <c:numLit>
              <c:formatCode>General</c:formatCode>
              <c:ptCount val="1"/>
              <c:pt idx="0">
                <c:v>0.18518499999999999</c:v>
              </c:pt>
            </c:numLit>
          </c:val>
          <c:extLst>
            <c:ext xmlns:c16="http://schemas.microsoft.com/office/drawing/2014/chart" uri="{C3380CC4-5D6E-409C-BE32-E72D297353CC}">
              <c16:uniqueId val="{00000002-CAD2-4173-9BF6-33C03ECAF403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organization support your professional development through training and workshops?</c:v>
              </c:pt>
            </c:strLit>
          </c:cat>
          <c:val>
            <c:numLit>
              <c:formatCode>General</c:formatCode>
              <c:ptCount val="1"/>
              <c:pt idx="0">
                <c:v>7.4074000000000001E-2</c:v>
              </c:pt>
            </c:numLit>
          </c:val>
          <c:extLst>
            <c:ext xmlns:c16="http://schemas.microsoft.com/office/drawing/2014/chart" uri="{C3380CC4-5D6E-409C-BE32-E72D297353CC}">
              <c16:uniqueId val="{00000003-CAD2-4173-9BF6-33C03ECAF403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organization support your professional development through training and workshops?</c:v>
              </c:pt>
            </c:strLit>
          </c:cat>
          <c:val>
            <c:numLit>
              <c:formatCode>General</c:formatCode>
              <c:ptCount val="1"/>
              <c:pt idx="0">
                <c:v>0.18518499999999999</c:v>
              </c:pt>
            </c:numLit>
          </c:val>
          <c:extLst>
            <c:ext xmlns:c16="http://schemas.microsoft.com/office/drawing/2014/chart" uri="{C3380CC4-5D6E-409C-BE32-E72D297353CC}">
              <c16:uniqueId val="{00000004-CAD2-4173-9BF6-33C03ECAF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satisfied are you with the diversity of tasks you have?</c:v>
              </c:pt>
            </c:strLit>
          </c:cat>
          <c:val>
            <c:numLit>
              <c:formatCode>General</c:formatCode>
              <c:ptCount val="1"/>
              <c:pt idx="0">
                <c:v>0.37036999999999998</c:v>
              </c:pt>
            </c:numLit>
          </c:val>
          <c:extLst>
            <c:ext xmlns:c16="http://schemas.microsoft.com/office/drawing/2014/chart" uri="{C3380CC4-5D6E-409C-BE32-E72D297353CC}">
              <c16:uniqueId val="{00000000-A3B7-4CB0-A187-D3247A3F1177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satisfied are you with the diversity of tasks you have?</c:v>
              </c:pt>
            </c:strLit>
          </c:cat>
          <c:val>
            <c:numLit>
              <c:formatCode>General</c:formatCode>
              <c:ptCount val="1"/>
              <c:pt idx="0">
                <c:v>0.296296</c:v>
              </c:pt>
            </c:numLit>
          </c:val>
          <c:extLst>
            <c:ext xmlns:c16="http://schemas.microsoft.com/office/drawing/2014/chart" uri="{C3380CC4-5D6E-409C-BE32-E72D297353CC}">
              <c16:uniqueId val="{00000001-A3B7-4CB0-A187-D3247A3F1177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satisfied are you with the diversity of tasks you have?</c:v>
              </c:pt>
            </c:strLit>
          </c:cat>
          <c:val>
            <c:numLit>
              <c:formatCode>General</c:formatCode>
              <c:ptCount val="1"/>
              <c:pt idx="0">
                <c:v>0.18518499999999999</c:v>
              </c:pt>
            </c:numLit>
          </c:val>
          <c:extLst>
            <c:ext xmlns:c16="http://schemas.microsoft.com/office/drawing/2014/chart" uri="{C3380CC4-5D6E-409C-BE32-E72D297353CC}">
              <c16:uniqueId val="{00000002-A3B7-4CB0-A187-D3247A3F1177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cat>
            <c:strLit>
              <c:ptCount val="1"/>
              <c:pt idx="0">
                <c:v>How satisfied are you with the diversity of tasks you have?</c:v>
              </c:pt>
            </c:strLit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3-A3B7-4CB0-A187-D3247A3F1177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satisfied are you with the diversity of tasks you have?</c:v>
              </c:pt>
            </c:strLit>
          </c:cat>
          <c:val>
            <c:numLit>
              <c:formatCode>General</c:formatCode>
              <c:ptCount val="1"/>
              <c:pt idx="0">
                <c:v>0.148148</c:v>
              </c:pt>
            </c:numLit>
          </c:val>
          <c:extLst>
            <c:ext xmlns:c16="http://schemas.microsoft.com/office/drawing/2014/chart" uri="{C3380CC4-5D6E-409C-BE32-E72D297353CC}">
              <c16:uniqueId val="{00000004-A3B7-4CB0-A187-D3247A3F1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the organization encourage innovation and new ideas?</c:v>
              </c:pt>
            </c:strLit>
          </c:cat>
          <c:val>
            <c:numLit>
              <c:formatCode>General</c:formatCode>
              <c:ptCount val="1"/>
              <c:pt idx="0">
                <c:v>0.227273</c:v>
              </c:pt>
            </c:numLit>
          </c:val>
          <c:extLst>
            <c:ext xmlns:c16="http://schemas.microsoft.com/office/drawing/2014/chart" uri="{C3380CC4-5D6E-409C-BE32-E72D297353CC}">
              <c16:uniqueId val="{00000000-3A5E-44E5-9B0E-713CD499F829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the organization encourage innovation and new ideas?</c:v>
              </c:pt>
            </c:strLit>
          </c:cat>
          <c:val>
            <c:numLit>
              <c:formatCode>General</c:formatCode>
              <c:ptCount val="1"/>
              <c:pt idx="0">
                <c:v>0.13636400000000001</c:v>
              </c:pt>
            </c:numLit>
          </c:val>
          <c:extLst>
            <c:ext xmlns:c16="http://schemas.microsoft.com/office/drawing/2014/chart" uri="{C3380CC4-5D6E-409C-BE32-E72D297353CC}">
              <c16:uniqueId val="{00000001-3A5E-44E5-9B0E-713CD499F829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the organization encourage innovation and new ideas?</c:v>
              </c:pt>
            </c:strLit>
          </c:cat>
          <c:val>
            <c:numLit>
              <c:formatCode>General</c:formatCode>
              <c:ptCount val="1"/>
              <c:pt idx="0">
                <c:v>0.272727</c:v>
              </c:pt>
            </c:numLit>
          </c:val>
          <c:extLst>
            <c:ext xmlns:c16="http://schemas.microsoft.com/office/drawing/2014/chart" uri="{C3380CC4-5D6E-409C-BE32-E72D297353CC}">
              <c16:uniqueId val="{00000002-3A5E-44E5-9B0E-713CD499F829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the organization encourage innovation and new ideas?</c:v>
              </c:pt>
            </c:strLit>
          </c:cat>
          <c:val>
            <c:numLit>
              <c:formatCode>General</c:formatCode>
              <c:ptCount val="1"/>
              <c:pt idx="0">
                <c:v>0.18181800000000001</c:v>
              </c:pt>
            </c:numLit>
          </c:val>
          <c:extLst>
            <c:ext xmlns:c16="http://schemas.microsoft.com/office/drawing/2014/chart" uri="{C3380CC4-5D6E-409C-BE32-E72D297353CC}">
              <c16:uniqueId val="{00000003-3A5E-44E5-9B0E-713CD499F829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does the organization encourage innovation and new ideas?</c:v>
              </c:pt>
            </c:strLit>
          </c:cat>
          <c:val>
            <c:numLit>
              <c:formatCode>General</c:formatCode>
              <c:ptCount val="1"/>
              <c:pt idx="0">
                <c:v>0.18181800000000001</c:v>
              </c:pt>
            </c:numLit>
          </c:val>
          <c:extLst>
            <c:ext xmlns:c16="http://schemas.microsoft.com/office/drawing/2014/chart" uri="{C3380CC4-5D6E-409C-BE32-E72D297353CC}">
              <c16:uniqueId val="{00000004-3A5E-44E5-9B0E-713CD499F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 you feel the organization promotes opportunities for advancement?</c:v>
              </c:pt>
            </c:strLit>
          </c:cat>
          <c:val>
            <c:numLit>
              <c:formatCode>General</c:formatCode>
              <c:ptCount val="1"/>
              <c:pt idx="0">
                <c:v>0.39285700000000001</c:v>
              </c:pt>
            </c:numLit>
          </c:val>
          <c:extLst>
            <c:ext xmlns:c16="http://schemas.microsoft.com/office/drawing/2014/chart" uri="{C3380CC4-5D6E-409C-BE32-E72D297353CC}">
              <c16:uniqueId val="{00000000-1D07-4A5B-BEA3-3B3C8CB1C034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 you feel the organization promotes opportunities for advancement?</c:v>
              </c:pt>
            </c:strLit>
          </c:cat>
          <c:val>
            <c:numLit>
              <c:formatCode>General</c:formatCode>
              <c:ptCount val="1"/>
              <c:pt idx="0">
                <c:v>0.14285700000000001</c:v>
              </c:pt>
            </c:numLit>
          </c:val>
          <c:extLst>
            <c:ext xmlns:c16="http://schemas.microsoft.com/office/drawing/2014/chart" uri="{C3380CC4-5D6E-409C-BE32-E72D297353CC}">
              <c16:uniqueId val="{00000001-1D07-4A5B-BEA3-3B3C8CB1C034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 you feel the organization promotes opportunities for advancement?</c:v>
              </c:pt>
            </c:strLit>
          </c:cat>
          <c:val>
            <c:numLit>
              <c:formatCode>General</c:formatCode>
              <c:ptCount val="1"/>
              <c:pt idx="0">
                <c:v>7.1429000000000006E-2</c:v>
              </c:pt>
            </c:numLit>
          </c:val>
          <c:extLst>
            <c:ext xmlns:c16="http://schemas.microsoft.com/office/drawing/2014/chart" uri="{C3380CC4-5D6E-409C-BE32-E72D297353CC}">
              <c16:uniqueId val="{00000002-1D07-4A5B-BEA3-3B3C8CB1C034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 you feel the organization promotes opportunities for advancement?</c:v>
              </c:pt>
            </c:strLit>
          </c:cat>
          <c:val>
            <c:numLit>
              <c:formatCode>General</c:formatCode>
              <c:ptCount val="1"/>
              <c:pt idx="0">
                <c:v>0.14285700000000001</c:v>
              </c:pt>
            </c:numLit>
          </c:val>
          <c:extLst>
            <c:ext xmlns:c16="http://schemas.microsoft.com/office/drawing/2014/chart" uri="{C3380CC4-5D6E-409C-BE32-E72D297353CC}">
              <c16:uniqueId val="{00000003-1D07-4A5B-BEA3-3B3C8CB1C034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 you feel the organization promotes opportunities for advancement?</c:v>
              </c:pt>
            </c:strLit>
          </c:cat>
          <c:val>
            <c:numLit>
              <c:formatCode>General</c:formatCode>
              <c:ptCount val="1"/>
              <c:pt idx="0">
                <c:v>0.25</c:v>
              </c:pt>
            </c:numLit>
          </c:val>
          <c:extLst>
            <c:ext xmlns:c16="http://schemas.microsoft.com/office/drawing/2014/chart" uri="{C3380CC4-5D6E-409C-BE32-E72D297353CC}">
              <c16:uniqueId val="{00000004-1D07-4A5B-BEA3-3B3C8CB1C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satisfied are you with your current tasks and opportunities for development?</c:v>
              </c:pt>
            </c:strLit>
          </c:cat>
          <c:val>
            <c:numLit>
              <c:formatCode>General</c:formatCode>
              <c:ptCount val="1"/>
              <c:pt idx="0">
                <c:v>0.37036999999999998</c:v>
              </c:pt>
            </c:numLit>
          </c:val>
          <c:extLst>
            <c:ext xmlns:c16="http://schemas.microsoft.com/office/drawing/2014/chart" uri="{C3380CC4-5D6E-409C-BE32-E72D297353CC}">
              <c16:uniqueId val="{00000000-FCDF-47C1-822D-96C448E95EB3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satisfied are you with your current tasks and opportunities for development?</c:v>
              </c:pt>
            </c:strLit>
          </c:cat>
          <c:val>
            <c:numLit>
              <c:formatCode>General</c:formatCode>
              <c:ptCount val="1"/>
              <c:pt idx="0">
                <c:v>0.148148</c:v>
              </c:pt>
            </c:numLit>
          </c:val>
          <c:extLst>
            <c:ext xmlns:c16="http://schemas.microsoft.com/office/drawing/2014/chart" uri="{C3380CC4-5D6E-409C-BE32-E72D297353CC}">
              <c16:uniqueId val="{00000001-FCDF-47C1-822D-96C448E95EB3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satisfied are you with your current tasks and opportunities for development?</c:v>
              </c:pt>
            </c:strLit>
          </c:cat>
          <c:val>
            <c:numLit>
              <c:formatCode>General</c:formatCode>
              <c:ptCount val="1"/>
              <c:pt idx="0">
                <c:v>7.4074000000000001E-2</c:v>
              </c:pt>
            </c:numLit>
          </c:val>
          <c:extLst>
            <c:ext xmlns:c16="http://schemas.microsoft.com/office/drawing/2014/chart" uri="{C3380CC4-5D6E-409C-BE32-E72D297353CC}">
              <c16:uniqueId val="{00000002-FCDF-47C1-822D-96C448E95EB3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satisfied are you with your current tasks and opportunities for development?</c:v>
              </c:pt>
            </c:strLit>
          </c:cat>
          <c:val>
            <c:numLit>
              <c:formatCode>General</c:formatCode>
              <c:ptCount val="1"/>
              <c:pt idx="0">
                <c:v>0.18518499999999999</c:v>
              </c:pt>
            </c:numLit>
          </c:val>
          <c:extLst>
            <c:ext xmlns:c16="http://schemas.microsoft.com/office/drawing/2014/chart" uri="{C3380CC4-5D6E-409C-BE32-E72D297353CC}">
              <c16:uniqueId val="{00000003-FCDF-47C1-822D-96C448E95EB3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satisfied are you with your current tasks and opportunities for development?</c:v>
              </c:pt>
            </c:strLit>
          </c:cat>
          <c:val>
            <c:numLit>
              <c:formatCode>General</c:formatCode>
              <c:ptCount val="1"/>
              <c:pt idx="0">
                <c:v>0.222222</c:v>
              </c:pt>
            </c:numLit>
          </c:val>
          <c:extLst>
            <c:ext xmlns:c16="http://schemas.microsoft.com/office/drawing/2014/chart" uri="{C3380CC4-5D6E-409C-BE32-E72D297353CC}">
              <c16:uniqueId val="{00000004-FCDF-47C1-822D-96C448E95E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0769889423076924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9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clear and regular is the overall communication from management?</c:v>
              </c:pt>
            </c:strLit>
          </c:cat>
          <c:val>
            <c:numLit>
              <c:formatCode>General</c:formatCode>
              <c:ptCount val="1"/>
              <c:pt idx="0">
                <c:v>0.25925900000000002</c:v>
              </c:pt>
            </c:numLit>
          </c:val>
          <c:extLst>
            <c:ext xmlns:c16="http://schemas.microsoft.com/office/drawing/2014/chart" uri="{C3380CC4-5D6E-409C-BE32-E72D297353CC}">
              <c16:uniqueId val="{00000000-D0AB-41D9-80DD-69D006C8212C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clear and regular is the overall communication from management?</c:v>
              </c:pt>
            </c:strLit>
          </c:cat>
          <c:val>
            <c:numLit>
              <c:formatCode>General</c:formatCode>
              <c:ptCount val="1"/>
              <c:pt idx="0">
                <c:v>0.25925900000000002</c:v>
              </c:pt>
            </c:numLit>
          </c:val>
          <c:extLst>
            <c:ext xmlns:c16="http://schemas.microsoft.com/office/drawing/2014/chart" uri="{C3380CC4-5D6E-409C-BE32-E72D297353CC}">
              <c16:uniqueId val="{00000001-D0AB-41D9-80DD-69D006C8212C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clear and regular is the overall communication from management?</c:v>
              </c:pt>
            </c:strLit>
          </c:cat>
          <c:val>
            <c:numLit>
              <c:formatCode>General</c:formatCode>
              <c:ptCount val="1"/>
              <c:pt idx="0">
                <c:v>0.296296</c:v>
              </c:pt>
            </c:numLit>
          </c:val>
          <c:extLst>
            <c:ext xmlns:c16="http://schemas.microsoft.com/office/drawing/2014/chart" uri="{C3380CC4-5D6E-409C-BE32-E72D297353CC}">
              <c16:uniqueId val="{00000002-D0AB-41D9-80DD-69D006C8212C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clear and regular is the overall communication from management?</c:v>
              </c:pt>
            </c:strLit>
          </c:cat>
          <c:val>
            <c:numLit>
              <c:formatCode>General</c:formatCode>
              <c:ptCount val="1"/>
              <c:pt idx="0">
                <c:v>7.4074000000000001E-2</c:v>
              </c:pt>
            </c:numLit>
          </c:val>
          <c:extLst>
            <c:ext xmlns:c16="http://schemas.microsoft.com/office/drawing/2014/chart" uri="{C3380CC4-5D6E-409C-BE32-E72D297353CC}">
              <c16:uniqueId val="{00000003-D0AB-41D9-80DD-69D006C8212C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clear and regular is the overall communication from management?</c:v>
              </c:pt>
            </c:strLit>
          </c:cat>
          <c:val>
            <c:numLit>
              <c:formatCode>General</c:formatCode>
              <c:ptCount val="1"/>
              <c:pt idx="0">
                <c:v>0.111111</c:v>
              </c:pt>
            </c:numLit>
          </c:val>
          <c:extLst>
            <c:ext xmlns:c16="http://schemas.microsoft.com/office/drawing/2014/chart" uri="{C3380CC4-5D6E-409C-BE32-E72D297353CC}">
              <c16:uniqueId val="{00000004-D0AB-41D9-80DD-69D006C821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organization listen to and act on employee feedback and suggestions?</c:v>
              </c:pt>
            </c:strLit>
          </c:cat>
          <c:val>
            <c:numLit>
              <c:formatCode>General</c:formatCode>
              <c:ptCount val="1"/>
              <c:pt idx="0">
                <c:v>0.19230800000000001</c:v>
              </c:pt>
            </c:numLit>
          </c:val>
          <c:extLst>
            <c:ext xmlns:c16="http://schemas.microsoft.com/office/drawing/2014/chart" uri="{C3380CC4-5D6E-409C-BE32-E72D297353CC}">
              <c16:uniqueId val="{00000000-E71F-4234-84F8-9BD60C912C81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organization listen to and act on employee feedback and suggestions?</c:v>
              </c:pt>
            </c:strLit>
          </c:cat>
          <c:val>
            <c:numLit>
              <c:formatCode>General</c:formatCode>
              <c:ptCount val="1"/>
              <c:pt idx="0">
                <c:v>0.15384600000000001</c:v>
              </c:pt>
            </c:numLit>
          </c:val>
          <c:extLst>
            <c:ext xmlns:c16="http://schemas.microsoft.com/office/drawing/2014/chart" uri="{C3380CC4-5D6E-409C-BE32-E72D297353CC}">
              <c16:uniqueId val="{00000001-E71F-4234-84F8-9BD60C912C81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organization listen to and act on employee feedback and suggestions?</c:v>
              </c:pt>
            </c:strLit>
          </c:cat>
          <c:val>
            <c:numLit>
              <c:formatCode>General</c:formatCode>
              <c:ptCount val="1"/>
              <c:pt idx="0">
                <c:v>0.30769200000000002</c:v>
              </c:pt>
            </c:numLit>
          </c:val>
          <c:extLst>
            <c:ext xmlns:c16="http://schemas.microsoft.com/office/drawing/2014/chart" uri="{C3380CC4-5D6E-409C-BE32-E72D297353CC}">
              <c16:uniqueId val="{00000002-E71F-4234-84F8-9BD60C912C81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organization listen to and act on employee feedback and suggestions?</c:v>
              </c:pt>
            </c:strLit>
          </c:cat>
          <c:val>
            <c:numLit>
              <c:formatCode>General</c:formatCode>
              <c:ptCount val="1"/>
              <c:pt idx="0">
                <c:v>7.6923000000000005E-2</c:v>
              </c:pt>
            </c:numLit>
          </c:val>
          <c:extLst>
            <c:ext xmlns:c16="http://schemas.microsoft.com/office/drawing/2014/chart" uri="{C3380CC4-5D6E-409C-BE32-E72D297353CC}">
              <c16:uniqueId val="{00000003-E71F-4234-84F8-9BD60C912C81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organization listen to and act on employee feedback and suggestions?</c:v>
              </c:pt>
            </c:strLit>
          </c:cat>
          <c:val>
            <c:numLit>
              <c:formatCode>General</c:formatCode>
              <c:ptCount val="1"/>
              <c:pt idx="0">
                <c:v>0.269231</c:v>
              </c:pt>
            </c:numLit>
          </c:val>
          <c:extLst>
            <c:ext xmlns:c16="http://schemas.microsoft.com/office/drawing/2014/chart" uri="{C3380CC4-5D6E-409C-BE32-E72D297353CC}">
              <c16:uniqueId val="{00000004-E71F-4234-84F8-9BD60C912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satisfactory is the general sharing of information within the organization?</c:v>
              </c:pt>
            </c:strLit>
          </c:cat>
          <c:val>
            <c:numLit>
              <c:formatCode>General</c:formatCode>
              <c:ptCount val="1"/>
              <c:pt idx="0">
                <c:v>0.30769200000000002</c:v>
              </c:pt>
            </c:numLit>
          </c:val>
          <c:extLst>
            <c:ext xmlns:c16="http://schemas.microsoft.com/office/drawing/2014/chart" uri="{C3380CC4-5D6E-409C-BE32-E72D297353CC}">
              <c16:uniqueId val="{00000000-D7B0-4387-ADB8-5C9960E0D44F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satisfactory is the general sharing of information within the organization?</c:v>
              </c:pt>
            </c:strLit>
          </c:cat>
          <c:val>
            <c:numLit>
              <c:formatCode>General</c:formatCode>
              <c:ptCount val="1"/>
              <c:pt idx="0">
                <c:v>0.15384600000000001</c:v>
              </c:pt>
            </c:numLit>
          </c:val>
          <c:extLst>
            <c:ext xmlns:c16="http://schemas.microsoft.com/office/drawing/2014/chart" uri="{C3380CC4-5D6E-409C-BE32-E72D297353CC}">
              <c16:uniqueId val="{00000001-D7B0-4387-ADB8-5C9960E0D44F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satisfactory is the general sharing of information within the organization?</c:v>
              </c:pt>
            </c:strLit>
          </c:cat>
          <c:val>
            <c:numLit>
              <c:formatCode>General</c:formatCode>
              <c:ptCount val="1"/>
              <c:pt idx="0">
                <c:v>0.15384600000000001</c:v>
              </c:pt>
            </c:numLit>
          </c:val>
          <c:extLst>
            <c:ext xmlns:c16="http://schemas.microsoft.com/office/drawing/2014/chart" uri="{C3380CC4-5D6E-409C-BE32-E72D297353CC}">
              <c16:uniqueId val="{00000002-D7B0-4387-ADB8-5C9960E0D44F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satisfactory is the general sharing of information within the organization?</c:v>
              </c:pt>
            </c:strLit>
          </c:cat>
          <c:val>
            <c:numLit>
              <c:formatCode>General</c:formatCode>
              <c:ptCount val="1"/>
              <c:pt idx="0">
                <c:v>0.19230800000000001</c:v>
              </c:pt>
            </c:numLit>
          </c:val>
          <c:extLst>
            <c:ext xmlns:c16="http://schemas.microsoft.com/office/drawing/2014/chart" uri="{C3380CC4-5D6E-409C-BE32-E72D297353CC}">
              <c16:uniqueId val="{00000003-D7B0-4387-ADB8-5C9960E0D44F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satisfactory is the general sharing of information within the organization?</c:v>
              </c:pt>
            </c:strLit>
          </c:cat>
          <c:val>
            <c:numLit>
              <c:formatCode>General</c:formatCode>
              <c:ptCount val="1"/>
              <c:pt idx="0">
                <c:v>0.19230800000000001</c:v>
              </c:pt>
            </c:numLit>
          </c:val>
          <c:extLst>
            <c:ext xmlns:c16="http://schemas.microsoft.com/office/drawing/2014/chart" uri="{C3380CC4-5D6E-409C-BE32-E72D297353CC}">
              <c16:uniqueId val="{00000004-D7B0-4387-ADB8-5C9960E0D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538827457264957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9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cat>
            <c:strLit>
              <c:ptCount val="1"/>
              <c:pt idx="0">
                <c:v>How effectively does the team collaborate to achieve common goals?</c:v>
              </c:pt>
            </c:strLit>
          </c:cat>
          <c:val>
            <c:numLit>
              <c:formatCode>General</c:formatCode>
              <c:ptCount val="1"/>
              <c:pt idx="0">
                <c:v>#N/A</c:v>
              </c:pt>
            </c:numLit>
          </c:val>
          <c:extLst>
            <c:ext xmlns:c16="http://schemas.microsoft.com/office/drawing/2014/chart" uri="{C3380CC4-5D6E-409C-BE32-E72D297353CC}">
              <c16:uniqueId val="{00000001-9476-4739-9BBC-6D1EE9FE71DB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cat>
            <c:strLit>
              <c:ptCount val="1"/>
              <c:pt idx="0">
                <c:v>How effectively does the team collaborate to achieve common goals?</c:v>
              </c:pt>
            </c:strLit>
          </c:cat>
          <c:val>
            <c:numLit>
              <c:formatCode>General</c:formatCode>
              <c:ptCount val="1"/>
              <c:pt idx="0">
                <c:v>#N/A</c:v>
              </c:pt>
            </c:numLit>
          </c:val>
          <c:extLst>
            <c:ext xmlns:c16="http://schemas.microsoft.com/office/drawing/2014/chart" uri="{C3380CC4-5D6E-409C-BE32-E72D297353CC}">
              <c16:uniqueId val="{00000003-9476-4739-9BBC-6D1EE9FE71DB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cat>
            <c:strLit>
              <c:ptCount val="1"/>
              <c:pt idx="0">
                <c:v>How effectively does the team collaborate to achieve common goals?</c:v>
              </c:pt>
            </c:strLit>
          </c:cat>
          <c:val>
            <c:numLit>
              <c:formatCode>General</c:formatCode>
              <c:ptCount val="1"/>
              <c:pt idx="0">
                <c:v>#N/A</c:v>
              </c:pt>
            </c:numLit>
          </c:val>
          <c:extLst>
            <c:ext xmlns:c16="http://schemas.microsoft.com/office/drawing/2014/chart" uri="{C3380CC4-5D6E-409C-BE32-E72D297353CC}">
              <c16:uniqueId val="{00000005-9476-4739-9BBC-6D1EE9FE71DB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cat>
            <c:strLit>
              <c:ptCount val="1"/>
              <c:pt idx="0">
                <c:v>How effectively does the team collaborate to achieve common goals?</c:v>
              </c:pt>
            </c:strLit>
          </c:cat>
          <c:val>
            <c:numLit>
              <c:formatCode>General</c:formatCode>
              <c:ptCount val="1"/>
              <c:pt idx="0">
                <c:v>#N/A</c:v>
              </c:pt>
            </c:numLit>
          </c:val>
          <c:extLst>
            <c:ext xmlns:c16="http://schemas.microsoft.com/office/drawing/2014/chart" uri="{C3380CC4-5D6E-409C-BE32-E72D297353CC}">
              <c16:uniqueId val="{00000007-9476-4739-9BBC-6D1EE9FE71DB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cat>
            <c:strLit>
              <c:ptCount val="1"/>
              <c:pt idx="0">
                <c:v>How effectively does the team collaborate to achieve common goals?</c:v>
              </c:pt>
            </c:strLit>
          </c:cat>
          <c:val>
            <c:numLit>
              <c:formatCode>General</c:formatCode>
              <c:ptCount val="1"/>
              <c:pt idx="0">
                <c:v>#N/A</c:v>
              </c:pt>
            </c:numLit>
          </c:val>
          <c:extLst>
            <c:ext xmlns:c16="http://schemas.microsoft.com/office/drawing/2014/chart" uri="{C3380CC4-5D6E-409C-BE32-E72D297353CC}">
              <c16:uniqueId val="{00000009-9476-4739-9BBC-6D1EE9FE7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 you feel supported by your colleagues?</c:v>
              </c:pt>
            </c:strLit>
          </c:cat>
          <c:val>
            <c:numLit>
              <c:formatCode>General</c:formatCode>
              <c:ptCount val="1"/>
              <c:pt idx="0">
                <c:v>0.42857099999999998</c:v>
              </c:pt>
            </c:numLit>
          </c:val>
          <c:extLst>
            <c:ext xmlns:c16="http://schemas.microsoft.com/office/drawing/2014/chart" uri="{C3380CC4-5D6E-409C-BE32-E72D297353CC}">
              <c16:uniqueId val="{00000000-1370-44D6-84F5-B68291DF5F73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 you feel supported by your colleagues?</c:v>
              </c:pt>
            </c:strLit>
          </c:cat>
          <c:val>
            <c:numLit>
              <c:formatCode>General</c:formatCode>
              <c:ptCount val="1"/>
              <c:pt idx="0">
                <c:v>0.32142900000000002</c:v>
              </c:pt>
            </c:numLit>
          </c:val>
          <c:extLst>
            <c:ext xmlns:c16="http://schemas.microsoft.com/office/drawing/2014/chart" uri="{C3380CC4-5D6E-409C-BE32-E72D297353CC}">
              <c16:uniqueId val="{00000001-1370-44D6-84F5-B68291DF5F73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 you feel supported by your colleagues?</c:v>
              </c:pt>
            </c:strLit>
          </c:cat>
          <c:val>
            <c:numLit>
              <c:formatCode>General</c:formatCode>
              <c:ptCount val="1"/>
              <c:pt idx="0">
                <c:v>0.14285700000000001</c:v>
              </c:pt>
            </c:numLit>
          </c:val>
          <c:extLst>
            <c:ext xmlns:c16="http://schemas.microsoft.com/office/drawing/2014/chart" uri="{C3380CC4-5D6E-409C-BE32-E72D297353CC}">
              <c16:uniqueId val="{00000002-1370-44D6-84F5-B68291DF5F73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To what extent do you feel supported by your colleagues?</c:v>
              </c:pt>
            </c:strLit>
          </c:cat>
          <c:val>
            <c:numLit>
              <c:formatCode>General</c:formatCode>
              <c:ptCount val="1"/>
              <c:pt idx="0">
                <c:v>0.107143</c:v>
              </c:pt>
            </c:numLit>
          </c:val>
          <c:extLst>
            <c:ext xmlns:c16="http://schemas.microsoft.com/office/drawing/2014/chart" uri="{C3380CC4-5D6E-409C-BE32-E72D297353CC}">
              <c16:uniqueId val="{00000003-1370-44D6-84F5-B68291DF5F73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cat>
            <c:strLit>
              <c:ptCount val="1"/>
              <c:pt idx="0">
                <c:v>To what extent do you feel supported by your colleagues?</c:v>
              </c:pt>
            </c:strLit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4-1370-44D6-84F5-B68291DF5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percentStacked"/>
        <c:varyColors val="1"/>
        <c:ser>
          <c:idx val="0"/>
          <c:order val="0"/>
          <c:tx>
            <c:v>5 Highest score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communication and collaboration between different departments work?</c:v>
              </c:pt>
            </c:strLit>
          </c:cat>
          <c:val>
            <c:numLit>
              <c:formatCode>General</c:formatCode>
              <c:ptCount val="1"/>
              <c:pt idx="0">
                <c:v>0.57142899999999996</c:v>
              </c:pt>
            </c:numLit>
          </c:val>
          <c:extLst>
            <c:ext xmlns:c16="http://schemas.microsoft.com/office/drawing/2014/chart" uri="{C3380CC4-5D6E-409C-BE32-E72D297353CC}">
              <c16:uniqueId val="{00000000-6934-435E-A5C6-9FC718A275D7}"/>
            </c:ext>
          </c:extLst>
        </c:ser>
        <c:ser>
          <c:idx val="1"/>
          <c:order val="1"/>
          <c:tx>
            <c:v>4</c:v>
          </c:tx>
          <c:spPr>
            <a:solidFill>
              <a:srgbClr val="B3D342"/>
            </a:solidFill>
            <a:ln>
              <a:solidFill>
                <a:srgbClr val="B3D34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communication and collaboration between different departments work?</c:v>
              </c:pt>
            </c:strLit>
          </c:cat>
          <c:val>
            <c:numLit>
              <c:formatCode>General</c:formatCode>
              <c:ptCount val="1"/>
              <c:pt idx="0">
                <c:v>0.17857100000000001</c:v>
              </c:pt>
            </c:numLit>
          </c:val>
          <c:extLst>
            <c:ext xmlns:c16="http://schemas.microsoft.com/office/drawing/2014/chart" uri="{C3380CC4-5D6E-409C-BE32-E72D297353CC}">
              <c16:uniqueId val="{00000001-6934-435E-A5C6-9FC718A275D7}"/>
            </c:ext>
          </c:extLst>
        </c:ser>
        <c:ser>
          <c:idx val="2"/>
          <c:order val="2"/>
          <c:tx>
            <c:v>3</c:v>
          </c:tx>
          <c:spPr>
            <a:solidFill>
              <a:srgbClr val="FFFF66"/>
            </a:solidFill>
            <a:ln>
              <a:solidFill>
                <a:srgbClr val="FFFF66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1"/>
              <c:pt idx="0">
                <c:v>How well does the communication and collaboration between different departments work?</c:v>
              </c:pt>
            </c:strLit>
          </c:cat>
          <c:val>
            <c:numLit>
              <c:formatCode>General</c:formatCode>
              <c:ptCount val="1"/>
              <c:pt idx="0">
                <c:v>0.17857100000000001</c:v>
              </c:pt>
            </c:numLit>
          </c:val>
          <c:extLst>
            <c:ext xmlns:c16="http://schemas.microsoft.com/office/drawing/2014/chart" uri="{C3380CC4-5D6E-409C-BE32-E72D297353CC}">
              <c16:uniqueId val="{00000002-6934-435E-A5C6-9FC718A275D7}"/>
            </c:ext>
          </c:extLst>
        </c:ser>
        <c:ser>
          <c:idx val="3"/>
          <c:order val="3"/>
          <c:tx>
            <c:v>2</c:v>
          </c:tx>
          <c:spPr>
            <a:solidFill>
              <a:srgbClr val="E4B34C"/>
            </a:solidFill>
            <a:ln>
              <a:solidFill>
                <a:srgbClr val="E4B34C"/>
              </a:solidFill>
            </a:ln>
          </c:spPr>
          <c:invertIfNegative val="0"/>
          <c:cat>
            <c:strLit>
              <c:ptCount val="1"/>
              <c:pt idx="0">
                <c:v>How well does the communication and collaboration between different departments work?</c:v>
              </c:pt>
            </c:strLit>
          </c:cat>
          <c:val>
            <c:numLit>
              <c:formatCode>General</c:formatCode>
              <c:ptCount val="1"/>
              <c:pt idx="0">
                <c:v>3.5714000000000003E-2</c:v>
              </c:pt>
            </c:numLit>
          </c:val>
          <c:extLst>
            <c:ext xmlns:c16="http://schemas.microsoft.com/office/drawing/2014/chart" uri="{C3380CC4-5D6E-409C-BE32-E72D297353CC}">
              <c16:uniqueId val="{00000003-6934-435E-A5C6-9FC718A275D7}"/>
            </c:ext>
          </c:extLst>
        </c:ser>
        <c:ser>
          <c:idx val="4"/>
          <c:order val="4"/>
          <c:tx>
            <c:v>1 Lowest score</c:v>
          </c:tx>
          <c:spPr>
            <a:solidFill>
              <a:srgbClr val="C96731"/>
            </a:solidFill>
            <a:ln>
              <a:solidFill>
                <a:srgbClr val="C96731"/>
              </a:solidFill>
            </a:ln>
          </c:spPr>
          <c:invertIfNegative val="0"/>
          <c:cat>
            <c:strLit>
              <c:ptCount val="1"/>
              <c:pt idx="0">
                <c:v>How well does the communication and collaboration between different departments work?</c:v>
              </c:pt>
            </c:strLit>
          </c:cat>
          <c:val>
            <c:numLit>
              <c:formatCode>General</c:formatCode>
              <c:ptCount val="1"/>
              <c:pt idx="0">
                <c:v>3.5714000000000003E-2</c:v>
              </c:pt>
            </c:numLit>
          </c:val>
          <c:extLst>
            <c:ext xmlns:c16="http://schemas.microsoft.com/office/drawing/2014/chart" uri="{C3380CC4-5D6E-409C-BE32-E72D297353CC}">
              <c16:uniqueId val="{00000004-6934-435E-A5C6-9FC718A27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0%;0%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1.1538827457264957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9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v>Yes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2023</c:v>
              </c:pt>
              <c:pt idx="1">
                <c:v>2022</c:v>
              </c:pt>
            </c:strLit>
          </c:cat>
          <c:val>
            <c:numLit>
              <c:formatCode>General</c:formatCode>
              <c:ptCount val="2"/>
              <c:pt idx="0">
                <c:v>0.53571400000000002</c:v>
              </c:pt>
              <c:pt idx="1">
                <c:v>0.45</c:v>
              </c:pt>
            </c:numLit>
          </c:val>
          <c:extLst>
            <c:ext xmlns:c16="http://schemas.microsoft.com/office/drawing/2014/chart" uri="{C3380CC4-5D6E-409C-BE32-E72D297353CC}">
              <c16:uniqueId val="{00000000-CED0-4483-B201-566C42806446}"/>
            </c:ext>
          </c:extLst>
        </c:ser>
        <c:ser>
          <c:idx val="1"/>
          <c:order val="1"/>
          <c:tx>
            <c:v>No</c:v>
          </c:tx>
          <c:spPr>
            <a:solidFill>
              <a:srgbClr val="D95F02"/>
            </a:solidFill>
            <a:ln>
              <a:solidFill>
                <a:srgbClr val="D95F0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2023</c:v>
              </c:pt>
              <c:pt idx="1">
                <c:v>2022</c:v>
              </c:pt>
            </c:strLit>
          </c:cat>
          <c:val>
            <c:numLit>
              <c:formatCode>General</c:formatCode>
              <c:ptCount val="2"/>
              <c:pt idx="0">
                <c:v>0.14285700000000001</c:v>
              </c:pt>
              <c:pt idx="1">
                <c:v>0.25</c:v>
              </c:pt>
            </c:numLit>
          </c:val>
          <c:extLst>
            <c:ext xmlns:c16="http://schemas.microsoft.com/office/drawing/2014/chart" uri="{C3380CC4-5D6E-409C-BE32-E72D297353CC}">
              <c16:uniqueId val="{00000001-CED0-4483-B201-566C42806446}"/>
            </c:ext>
          </c:extLst>
        </c:ser>
        <c:ser>
          <c:idx val="2"/>
          <c:order val="2"/>
          <c:tx>
            <c:v>Do not know</c:v>
          </c:tx>
          <c:spPr>
            <a:solidFill>
              <a:srgbClr val="CCCCCC"/>
            </a:solidFill>
            <a:ln>
              <a:solidFill>
                <a:srgbClr val="CCCCC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2023</c:v>
              </c:pt>
              <c:pt idx="1">
                <c:v>2022</c:v>
              </c:pt>
            </c:strLit>
          </c:cat>
          <c:val>
            <c:numLit>
              <c:formatCode>General</c:formatCode>
              <c:ptCount val="2"/>
              <c:pt idx="0">
                <c:v>0.32142900000000002</c:v>
              </c:pt>
              <c:pt idx="1">
                <c:v>0.3</c:v>
              </c:pt>
            </c:numLit>
          </c:val>
          <c:extLst>
            <c:ext xmlns:c16="http://schemas.microsoft.com/office/drawing/2014/chart" uri="{C3380CC4-5D6E-409C-BE32-E72D297353CC}">
              <c16:uniqueId val="{00000002-CED0-4483-B201-566C42806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0%;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in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2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v>Yes</c:v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2023</c:v>
              </c:pt>
              <c:pt idx="1">
                <c:v>2022</c:v>
              </c:pt>
            </c:strLit>
          </c:cat>
          <c:val>
            <c:numLit>
              <c:formatCode>General</c:formatCode>
              <c:ptCount val="2"/>
              <c:pt idx="0">
                <c:v>0.14285700000000001</c:v>
              </c:pt>
              <c:pt idx="1">
                <c:v>0.2</c:v>
              </c:pt>
            </c:numLit>
          </c:val>
          <c:extLst>
            <c:ext xmlns:c16="http://schemas.microsoft.com/office/drawing/2014/chart" uri="{C3380CC4-5D6E-409C-BE32-E72D297353CC}">
              <c16:uniqueId val="{00000000-8571-4794-AA97-86529C390874}"/>
            </c:ext>
          </c:extLst>
        </c:ser>
        <c:ser>
          <c:idx val="1"/>
          <c:order val="1"/>
          <c:tx>
            <c:v>No</c:v>
          </c:tx>
          <c:spPr>
            <a:solidFill>
              <a:srgbClr val="D95F02"/>
            </a:solidFill>
            <a:ln>
              <a:solidFill>
                <a:srgbClr val="D95F02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2023</c:v>
              </c:pt>
              <c:pt idx="1">
                <c:v>2022</c:v>
              </c:pt>
            </c:strLit>
          </c:cat>
          <c:val>
            <c:numLit>
              <c:formatCode>General</c:formatCode>
              <c:ptCount val="2"/>
              <c:pt idx="0">
                <c:v>0.35714299999999999</c:v>
              </c:pt>
              <c:pt idx="1">
                <c:v>0.5</c:v>
              </c:pt>
            </c:numLit>
          </c:val>
          <c:extLst>
            <c:ext xmlns:c16="http://schemas.microsoft.com/office/drawing/2014/chart" uri="{C3380CC4-5D6E-409C-BE32-E72D297353CC}">
              <c16:uniqueId val="{00000001-8571-4794-AA97-86529C390874}"/>
            </c:ext>
          </c:extLst>
        </c:ser>
        <c:ser>
          <c:idx val="2"/>
          <c:order val="2"/>
          <c:tx>
            <c:v>Do not know</c:v>
          </c:tx>
          <c:spPr>
            <a:solidFill>
              <a:srgbClr val="CCCCCC"/>
            </a:solidFill>
            <a:ln>
              <a:solidFill>
                <a:srgbClr val="CCCCCC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2023</c:v>
              </c:pt>
              <c:pt idx="1">
                <c:v>2022</c:v>
              </c:pt>
            </c:strLit>
          </c:cat>
          <c:val>
            <c:numLit>
              <c:formatCode>General</c:formatCode>
              <c:ptCount val="2"/>
              <c:pt idx="0">
                <c:v>0.25</c:v>
              </c:pt>
              <c:pt idx="1">
                <c:v>0.05</c:v>
              </c:pt>
            </c:numLit>
          </c:val>
          <c:extLst>
            <c:ext xmlns:c16="http://schemas.microsoft.com/office/drawing/2014/chart" uri="{C3380CC4-5D6E-409C-BE32-E72D297353CC}">
              <c16:uniqueId val="{00000002-8571-4794-AA97-86529C390874}"/>
            </c:ext>
          </c:extLst>
        </c:ser>
        <c:ser>
          <c:idx val="3"/>
          <c:order val="3"/>
          <c:tx>
            <c:v>I am a new employee</c:v>
          </c:tx>
          <c:spPr>
            <a:solidFill>
              <a:srgbClr val="4572A7"/>
            </a:solidFill>
            <a:ln>
              <a:solidFill>
                <a:srgbClr val="4572A7"/>
              </a:solidFill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2023</c:v>
              </c:pt>
              <c:pt idx="1">
                <c:v>2022</c:v>
              </c:pt>
            </c:strLit>
          </c:cat>
          <c:val>
            <c:numLit>
              <c:formatCode>General</c:formatCode>
              <c:ptCount val="2"/>
              <c:pt idx="0">
                <c:v>0.25</c:v>
              </c:pt>
              <c:pt idx="1">
                <c:v>0.25</c:v>
              </c:pt>
            </c:numLit>
          </c:val>
          <c:extLst>
            <c:ext xmlns:c16="http://schemas.microsoft.com/office/drawing/2014/chart" uri="{C3380CC4-5D6E-409C-BE32-E72D297353CC}">
              <c16:uniqueId val="{00000003-8571-4794-AA97-86529C390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0%;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in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200" spc="50"/>
          </a:pPr>
          <a:endParaRPr lang="en-SE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v>Gender</c:v>
          </c:tx>
          <c:spPr>
            <a:solidFill>
              <a:srgbClr val="738F97"/>
            </a:solidFill>
            <a:ln>
              <a:noFill/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3"/>
              <c:pt idx="0">
                <c:v>male</c:v>
              </c:pt>
              <c:pt idx="1">
                <c:v>female</c:v>
              </c:pt>
              <c:pt idx="2">
                <c:v>other option</c:v>
              </c:pt>
            </c:strLit>
          </c:cat>
          <c:val>
            <c:numLit>
              <c:formatCode>General</c:formatCode>
              <c:ptCount val="3"/>
              <c:pt idx="0">
                <c:v>0.78571400000000002</c:v>
              </c:pt>
              <c:pt idx="1">
                <c:v>0.214286</c:v>
              </c:pt>
              <c:pt idx="2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A04D-4C01-A174-6835AF440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83571399999999996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0%;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v>Meetings</c:v>
          </c:tx>
          <c:spPr>
            <a:solidFill>
              <a:srgbClr val="738F97"/>
            </a:solidFill>
            <a:ln>
              <a:noFill/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More than 10 hours per week</c:v>
              </c:pt>
              <c:pt idx="1">
                <c:v>7-10 hours per week</c:v>
              </c:pt>
              <c:pt idx="2">
                <c:v>3-6 hours per week</c:v>
              </c:pt>
              <c:pt idx="3">
                <c:v>0-2 hours per week</c:v>
              </c:pt>
            </c:strLit>
          </c:cat>
          <c:val>
            <c:numLit>
              <c:formatCode>General</c:formatCode>
              <c:ptCount val="4"/>
              <c:pt idx="0">
                <c:v>0.33333299999999999</c:v>
              </c:pt>
              <c:pt idx="1">
                <c:v>0.296296</c:v>
              </c:pt>
              <c:pt idx="2">
                <c:v>0.25925900000000002</c:v>
              </c:pt>
              <c:pt idx="3">
                <c:v>0.111111</c:v>
              </c:pt>
            </c:numLit>
          </c:val>
          <c:extLst>
            <c:ext xmlns:c16="http://schemas.microsoft.com/office/drawing/2014/chart" uri="{C3380CC4-5D6E-409C-BE32-E72D297353CC}">
              <c16:uniqueId val="{00000000-F352-46FC-A6BF-5BD353591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38333299999999998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0%;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v>Best job aspects</c:v>
          </c:tx>
          <c:spPr>
            <a:solidFill>
              <a:srgbClr val="738F97"/>
            </a:solidFill>
            <a:ln>
              <a:noFill/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7"/>
              <c:pt idx="0">
                <c:v>The variation and that no day is the same as the other.</c:v>
              </c:pt>
              <c:pt idx="1">
                <c:v>The benefits and advantages that come with the job, such as flexible working hours or the company's wellness allowance.</c:v>
              </c:pt>
              <c:pt idx="2">
                <c:v>Being able to make a difference and help other people.</c:v>
              </c:pt>
              <c:pt idx="3">
                <c:v>The fantastic team and the good cohesion in the workplace.</c:v>
              </c:pt>
              <c:pt idx="4">
                <c:v>The opportunity to develop and learn new things every day.</c:v>
              </c:pt>
              <c:pt idx="5">
                <c:v>Being able to influence and make my own decisions in my work.</c:v>
              </c:pt>
              <c:pt idx="6">
                <c:v>Other</c:v>
              </c:pt>
            </c:strLit>
          </c:cat>
          <c:val>
            <c:numLit>
              <c:formatCode>General</c:formatCode>
              <c:ptCount val="7"/>
              <c:pt idx="0">
                <c:v>0.59259300000000004</c:v>
              </c:pt>
              <c:pt idx="1">
                <c:v>0.55555600000000005</c:v>
              </c:pt>
              <c:pt idx="2">
                <c:v>0.33333299999999999</c:v>
              </c:pt>
              <c:pt idx="3">
                <c:v>0.296296</c:v>
              </c:pt>
              <c:pt idx="4">
                <c:v>0.148148</c:v>
              </c:pt>
              <c:pt idx="5">
                <c:v>0.111111</c:v>
              </c:pt>
              <c:pt idx="6">
                <c:v>3.7037E-2</c:v>
              </c:pt>
            </c:numLit>
          </c:val>
          <c:extLst>
            <c:ext xmlns:c16="http://schemas.microsoft.com/office/drawing/2014/chart" uri="{C3380CC4-5D6E-409C-BE32-E72D297353CC}">
              <c16:uniqueId val="{00000000-8D2D-4EC3-B1A0-04F109C04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64259299999999997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0%;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title>
      <c:tx>
        <c:rich>
          <a:bodyPr/>
          <a:lstStyle/>
          <a:p>
            <a:pPr>
              <a:defRPr sz="1200" b="0" spc="50"/>
            </a:pPr>
            <a:r>
              <a:rPr lang="sv-SE"/>
              <a:t>Gender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v>Gender</c:v>
          </c:tx>
          <c:spPr>
            <a:solidFill>
              <a:srgbClr val="738F97"/>
            </a:solidFill>
            <a:ln>
              <a:noFill/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male</c:v>
              </c:pt>
              <c:pt idx="1">
                <c:v>female</c:v>
              </c:pt>
            </c:strLit>
          </c:cat>
          <c:val>
            <c:numLit>
              <c:formatCode>General</c:formatCode>
              <c:ptCount val="2"/>
              <c:pt idx="0">
                <c:v>0.78571400000000002</c:v>
              </c:pt>
              <c:pt idx="1">
                <c:v>0.214286</c:v>
              </c:pt>
            </c:numLit>
          </c:val>
          <c:extLst>
            <c:ext xmlns:c16="http://schemas.microsoft.com/office/drawing/2014/chart" uri="{C3380CC4-5D6E-409C-BE32-E72D297353CC}">
              <c16:uniqueId val="{00000000-1F6B-490F-901C-6B6BB35002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83571399999999996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0%;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title>
      <c:tx>
        <c:rich>
          <a:bodyPr/>
          <a:lstStyle/>
          <a:p>
            <a:pPr>
              <a:defRPr sz="1200" b="0" spc="50"/>
            </a:pPr>
            <a:r>
              <a:rPr lang="sv-SE"/>
              <a:t>Age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v>Age</c:v>
          </c:tx>
          <c:spPr>
            <a:solidFill>
              <a:srgbClr val="738F97"/>
            </a:solidFill>
            <a:ln>
              <a:noFill/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7"/>
              <c:pt idx="0">
                <c:v>18-24</c:v>
              </c:pt>
              <c:pt idx="1">
                <c:v>25-30</c:v>
              </c:pt>
              <c:pt idx="2">
                <c:v>31-35</c:v>
              </c:pt>
              <c:pt idx="3">
                <c:v>36-40</c:v>
              </c:pt>
              <c:pt idx="4">
                <c:v>41-50</c:v>
              </c:pt>
              <c:pt idx="5">
                <c:v>51-60</c:v>
              </c:pt>
              <c:pt idx="6">
                <c:v>&gt;60</c:v>
              </c:pt>
            </c:strLit>
          </c:cat>
          <c:val>
            <c:numLit>
              <c:formatCode>General</c:formatCode>
              <c:ptCount val="7"/>
              <c:pt idx="0">
                <c:v>3.5714000000000003E-2</c:v>
              </c:pt>
              <c:pt idx="1">
                <c:v>0.25</c:v>
              </c:pt>
              <c:pt idx="2">
                <c:v>0.25</c:v>
              </c:pt>
              <c:pt idx="3">
                <c:v>0.14285700000000001</c:v>
              </c:pt>
              <c:pt idx="4">
                <c:v>3.5714000000000003E-2</c:v>
              </c:pt>
              <c:pt idx="5">
                <c:v>0.214286</c:v>
              </c:pt>
              <c:pt idx="6">
                <c:v>7.1429000000000006E-2</c:v>
              </c:pt>
            </c:numLit>
          </c:val>
          <c:extLst>
            <c:ext xmlns:c16="http://schemas.microsoft.com/office/drawing/2014/chart" uri="{C3380CC4-5D6E-409C-BE32-E72D297353CC}">
              <c16:uniqueId val="{00000000-5AB6-4B66-9911-B10AE7FD4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83571399999999996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0%;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title>
      <c:tx>
        <c:rich>
          <a:bodyPr/>
          <a:lstStyle/>
          <a:p>
            <a:pPr>
              <a:defRPr sz="1300" b="0" spc="50"/>
            </a:pPr>
            <a:r>
              <a:rPr lang="sv-SE"/>
              <a:t>Empl. Rate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v>Empl. Rate</c:v>
          </c:tx>
          <c:spPr>
            <a:solidFill>
              <a:srgbClr val="738F97"/>
            </a:solidFill>
            <a:ln>
              <a:noFill/>
            </a:ln>
          </c:spPr>
          <c:invertIfNegative val="0"/>
          <c:dLbls>
            <c:numFmt formatCode="0%;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3"/>
              <c:pt idx="0">
                <c:v>Full-time (100%-90%)</c:v>
              </c:pt>
              <c:pt idx="1">
                <c:v>Part-time (90% - 50%)</c:v>
              </c:pt>
              <c:pt idx="2">
                <c:v>Less than part-time</c:v>
              </c:pt>
            </c:strLit>
          </c:cat>
          <c:val>
            <c:numLit>
              <c:formatCode>General</c:formatCode>
              <c:ptCount val="3"/>
              <c:pt idx="0">
                <c:v>1</c:v>
              </c:pt>
              <c:pt idx="1">
                <c:v>0</c:v>
              </c:pt>
              <c:pt idx="2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2178-495F-A53C-56472B1B8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SE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.05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0%;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SE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67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36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484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778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8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64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24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51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755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783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48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tion l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7;p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6304B5E-0D8D-49D7-8E18-00CCA2934B97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3624" y="6036337"/>
            <a:ext cx="487156" cy="6216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1Center">
            <a:extLst>
              <a:ext uri="{FF2B5EF4-FFF2-40B4-BE49-F238E27FC236}">
                <a16:creationId xmlns:a16="http://schemas.microsoft.com/office/drawing/2014/main" id="{4BEA7562-F21D-4B1B-88F7-69A995D7A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6603" y="2386593"/>
            <a:ext cx="10160001" cy="20848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21724694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61D25CF-5413-4949-A54A-871660840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50" y="2000250"/>
            <a:ext cx="4667250" cy="33988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224E3A4F-8479-4D38-A6D4-85F0883F3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5A5341A-4863-40E8-8B9A-FB4E7192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2FED0-CD95-48B0-B54A-1F64F952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EF5E91-A275-4181-9C62-BC0773AD0512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260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2" r:id="rId3"/>
    <p:sldLayoutId id="2147483661" r:id="rId4"/>
    <p:sldLayoutId id="2147483659" r:id="rId5"/>
    <p:sldLayoutId id="2147483657" r:id="rId6"/>
    <p:sldLayoutId id="2147483653" r:id="rId7"/>
    <p:sldLayoutId id="2147483651" r:id="rId8"/>
    <p:sldLayoutId id="2147483662" r:id="rId9"/>
    <p:sldLayoutId id="2147483660" r:id="rId10"/>
    <p:sldLayoutId id="2147483658" r:id="rId11"/>
    <p:sldLayoutId id="2147483654" r:id="rId12"/>
    <p:sldLayoutId id="2147483663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researchautomators.com/powerpoint-reports/" TargetMode="Externa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7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32.xml"/><Relationship Id="rId5" Type="http://schemas.openxmlformats.org/officeDocument/2006/relationships/chart" Target="../charts/chart31.xml"/><Relationship Id="rId4" Type="http://schemas.openxmlformats.org/officeDocument/2006/relationships/chart" Target="../charts/char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7" Type="http://schemas.openxmlformats.org/officeDocument/2006/relationships/chart" Target="../charts/chart38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37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4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6.xml"/><Relationship Id="rId5" Type="http://schemas.openxmlformats.org/officeDocument/2006/relationships/chart" Target="../charts/chart45.xml"/><Relationship Id="rId4" Type="http://schemas.openxmlformats.org/officeDocument/2006/relationships/chart" Target="../charts/chart4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5.xml"/><Relationship Id="rId3" Type="http://schemas.openxmlformats.org/officeDocument/2006/relationships/chart" Target="../charts/chart50.xml"/><Relationship Id="rId7" Type="http://schemas.openxmlformats.org/officeDocument/2006/relationships/chart" Target="../charts/chart54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53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7.xml"/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5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0.xml"/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6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4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5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6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chart" Target="../charts/chart67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12B7F7-C298-9EDC-99B0-38A226A90F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74834" y="1729581"/>
            <a:ext cx="4667250" cy="3398837"/>
          </a:xfrm>
        </p:spPr>
        <p:txBody>
          <a:bodyPr>
            <a:normAutofit/>
          </a:bodyPr>
          <a:lstStyle/>
          <a:p>
            <a:r>
              <a:rPr lang="en-GB" sz="1800" dirty="0"/>
              <a:t>Feel free to use this PowerPoint template to create reports of your own.</a:t>
            </a:r>
          </a:p>
          <a:p>
            <a:r>
              <a:rPr lang="en-GB" sz="1800" dirty="0"/>
              <a:t>If you want to automatically populate it with your data – read more about our services and platform here:</a:t>
            </a:r>
          </a:p>
          <a:p>
            <a:r>
              <a:rPr lang="sv-SE" sz="1600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https://researchautomators.com/powerpoint-reports/</a:t>
            </a:r>
            <a:endParaRPr lang="en-GB" sz="1600" dirty="0">
              <a:solidFill>
                <a:schemeClr val="tx2"/>
              </a:solidFill>
            </a:endParaRPr>
          </a:p>
          <a:p>
            <a:endParaRPr lang="en-SE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719C39-71C3-80DD-E889-3FB1F84E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4" y="1508477"/>
            <a:ext cx="5181486" cy="4056945"/>
          </a:xfrm>
        </p:spPr>
        <p:txBody>
          <a:bodyPr anchor="ctr">
            <a:normAutofit/>
          </a:bodyPr>
          <a:lstStyle/>
          <a:p>
            <a:r>
              <a:rPr lang="en-GB" sz="4800" dirty="0"/>
              <a:t>Employee Satisfaction</a:t>
            </a:r>
            <a:br>
              <a:rPr lang="en-GB" sz="4800" dirty="0"/>
            </a:br>
            <a:r>
              <a:rPr lang="en-GB" sz="4800" dirty="0"/>
              <a:t>survey</a:t>
            </a:r>
            <a:endParaRPr lang="en-SE" sz="4800" dirty="0"/>
          </a:p>
        </p:txBody>
      </p:sp>
      <p:pic>
        <p:nvPicPr>
          <p:cNvPr id="4" name="Google Shape;95;p31" descr="Google Shape;95;p31">
            <a:extLst>
              <a:ext uri="{FF2B5EF4-FFF2-40B4-BE49-F238E27FC236}">
                <a16:creationId xmlns:a16="http://schemas.microsoft.com/office/drawing/2014/main" id="{4F8E7543-A5B4-A45F-E924-8DA36273CA5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49695" y="4997315"/>
            <a:ext cx="1871940" cy="46798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2BA9DD-34BC-9FDA-2DC3-3866106FF188}"/>
              </a:ext>
            </a:extLst>
          </p:cNvPr>
          <p:cNvSpPr txBox="1"/>
          <p:nvPr/>
        </p:nvSpPr>
        <p:spPr>
          <a:xfrm>
            <a:off x="1386258" y="1795286"/>
            <a:ext cx="4237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REPORT TEMPLATE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849500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93576D7A-01F6-F3AD-73EE-D7F710CA2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Employee survey 2024</a:t>
            </a:r>
            <a:endParaRPr lang="en-SE" sz="3200" dirty="0"/>
          </a:p>
        </p:txBody>
      </p:sp>
      <p:sp>
        <p:nvSpPr>
          <p:cNvPr id="3" name="Title2Center">
            <a:extLst>
              <a:ext uri="{FF2B5EF4-FFF2-40B4-BE49-F238E27FC236}">
                <a16:creationId xmlns:a16="http://schemas.microsoft.com/office/drawing/2014/main" id="{8BB189A1-EA4A-26DE-4DD8-AB8D066644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GB" dirty="0"/>
              <a:t>England</a:t>
            </a:r>
            <a:endParaRPr lang="en-SE" dirty="0"/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274320"/>
            <a:chOff x="720000" y="1440000"/>
            <a:chExt cx="10800000" cy="27432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274320"/>
          </p:xfrm>
          <a:graphic>
            <a:graphicData uri="http://schemas.openxmlformats.org/drawingml/2006/table">
              <a:tbl>
                <a:tblPr/>
                <a:tblGrid>
                  <a:gridCol w="108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0">
                  <a:tc>
                    <a:txBody>
                      <a:bodyPr/>
                      <a:lstStyle/>
                      <a:p>
                        <a:pPr algn="ctr" fontAlgn="ctr"/>
                        <a:endParaRPr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517782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Center">
            <a:extLst>
              <a:ext uri="{FF2B5EF4-FFF2-40B4-BE49-F238E27FC236}">
                <a16:creationId xmlns:a16="http://schemas.microsoft.com/office/drawing/2014/main" id="{6CCAAEF1-3865-4523-928B-5192B7999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000" b="1" noProof="1">
                <a:solidFill>
                  <a:schemeClr val="tx1">
                    <a:alpha val="90000"/>
                  </a:schemeClr>
                </a:solidFill>
                <a:latin typeface="Arial"/>
              </a:rPr>
              <a:t>About the survey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F45009-4AD4-EF00-8D69-ED68A8884D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89903" y="0"/>
            <a:ext cx="6102097" cy="6858000"/>
          </a:xfrm>
        </p:spPr>
        <p:txBody>
          <a:bodyPr/>
          <a:lstStyle/>
          <a:p>
            <a:r>
              <a:rPr lang="en-GB" dirty="0"/>
              <a:t> </a:t>
            </a:r>
            <a:endParaRPr lang="en-SE" dirty="0"/>
          </a:p>
        </p:txBody>
      </p:sp>
      <p:sp>
        <p:nvSpPr>
          <p:cNvPr id="7" name="Title2Center">
            <a:extLst>
              <a:ext uri="{FF2B5EF4-FFF2-40B4-BE49-F238E27FC236}">
                <a16:creationId xmlns:a16="http://schemas.microsoft.com/office/drawing/2014/main" id="{FDDEE423-5488-8FB7-3EF2-2BA395235CED}"/>
              </a:ext>
            </a:extLst>
          </p:cNvPr>
          <p:cNvSpPr txBox="1">
            <a:spLocks/>
          </p:cNvSpPr>
          <p:nvPr/>
        </p:nvSpPr>
        <p:spPr>
          <a:xfrm>
            <a:off x="6164388" y="467123"/>
            <a:ext cx="5953125" cy="972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4629" tIns="84629" rIns="84629" bIns="84629" anchor="ctr">
            <a:normAutofit fontScale="77500" lnSpcReduction="20000"/>
          </a:bodyPr>
          <a:lstStyle>
            <a:lvl1pPr marL="211661" marR="0" indent="-97364" algn="ctr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Catamaran Light"/>
                <a:cs typeface="Catamaran Light"/>
                <a:sym typeface="Catamaran Light"/>
              </a:defRPr>
            </a:lvl1pPr>
            <a:lvl2pPr marL="606408" marR="0" indent="-298442" algn="ctr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–"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Catamaran Light"/>
                <a:cs typeface="Catamaran Light"/>
                <a:sym typeface="Catamaran Light"/>
              </a:defRPr>
            </a:lvl2pPr>
            <a:lvl3pPr marL="862941" marR="0" indent="-324793" algn="ctr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•"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Catamaran Light"/>
                <a:cs typeface="Catamaran Light"/>
                <a:sym typeface="Catamaran Light"/>
              </a:defRPr>
            </a:lvl3pPr>
            <a:lvl4pPr marL="1091534" marR="0" indent="-324793" algn="ctr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–"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Catamaran Light"/>
                <a:cs typeface="Catamaran Light"/>
                <a:sym typeface="Catamaran Light"/>
              </a:defRPr>
            </a:lvl4pPr>
            <a:lvl5pPr marL="1320128" marR="0" indent="-324793" algn="ctr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»"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n-lt"/>
                <a:ea typeface="Catamaran Light"/>
                <a:cs typeface="Catamaran Light"/>
                <a:sym typeface="Catamaran Light"/>
              </a:defRPr>
            </a:lvl5pPr>
            <a:lvl6pPr marL="1389341" marR="0" indent="-195575" algn="l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•"/>
              <a:tabLst/>
              <a:defRPr sz="1100" b="0" i="0" u="none" strike="noStrike" cap="none" spc="0" baseline="0">
                <a:solidFill>
                  <a:srgbClr val="000000"/>
                </a:solidFill>
                <a:uFillTx/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1617935" marR="0" indent="-195575" algn="l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•"/>
              <a:tabLst/>
              <a:defRPr sz="1100" b="0" i="0" u="none" strike="noStrike" cap="none" spc="0" baseline="0">
                <a:solidFill>
                  <a:srgbClr val="000000"/>
                </a:solidFill>
                <a:uFillTx/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1846528" marR="0" indent="-195574" algn="l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•"/>
              <a:tabLst/>
              <a:defRPr sz="1100" b="0" i="0" u="none" strike="noStrike" cap="none" spc="0" baseline="0">
                <a:solidFill>
                  <a:srgbClr val="000000"/>
                </a:solidFill>
                <a:uFillTx/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2075121" marR="0" indent="-195574" algn="l" defTabSz="846643" rtl="0" eaLnBrk="1" latinLnBrk="0" hangingPunct="1">
              <a:lnSpc>
                <a:spcPct val="165000"/>
              </a:lnSpc>
              <a:spcBef>
                <a:spcPts val="150"/>
              </a:spcBef>
              <a:spcAft>
                <a:spcPts val="0"/>
              </a:spcAft>
              <a:buClrTx/>
              <a:buSzPts val="2200"/>
              <a:buFontTx/>
              <a:buChar char="•"/>
              <a:tabLst/>
              <a:defRPr sz="1100" b="0" i="0" u="none" strike="noStrike" cap="none" spc="0" baseline="0">
                <a:solidFill>
                  <a:srgbClr val="000000"/>
                </a:solidFill>
                <a:uFillTx/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r>
              <a:rPr lang="en-GB" sz="1800" dirty="0">
                <a:latin typeface="+mj-lt"/>
              </a:rPr>
              <a:t>The survey took place between 2024-01-05 and 2024-02-14. </a:t>
            </a:r>
            <a:br>
              <a:rPr lang="en-GB" sz="1800" dirty="0">
                <a:latin typeface="+mj-lt"/>
              </a:rPr>
            </a:br>
            <a:r>
              <a:rPr lang="en-GB" sz="1800" dirty="0">
                <a:latin typeface="+mj-lt"/>
              </a:rPr>
              <a:t>The response rate for the company as a whole was 94% (296 responses).</a:t>
            </a:r>
            <a:endParaRPr lang="en-SE" sz="2800" dirty="0">
              <a:latin typeface="+mj-lt"/>
            </a:endParaRPr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440000"/>
            <a:ext cx="1572405" cy="351649"/>
            <a:chOff x="720000" y="144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998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Response frequency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Number of responses in the survey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7380000" cy="4680000"/>
            <a:chOff x="720000" y="1440000"/>
            <a:chExt cx="738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05668632"/>
                </p:ext>
              </p:extLst>
            </p:nvPr>
          </p:nvGraphicFramePr>
          <p:xfrm>
            <a:off x="720000" y="1440000"/>
            <a:ext cx="7380000" cy="4680000"/>
          </p:xfrm>
          <a:graphic>
            <a:graphicData uri="http://schemas.openxmlformats.org/drawingml/2006/table">
              <a:tbl>
                <a:tblPr/>
                <a:tblGrid>
                  <a:gridCol w="36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26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26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26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</a:tblGrid>
                <a:tr h="7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3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296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90%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330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3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28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93%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30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13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lang="en-GB" sz="1200" spc="50" noProof="1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lang="en-GB" sz="1200" spc="50" noProof="1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lang="en-GB" sz="1200" spc="50" noProof="1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102" name="Cell_1_2_1_2"/>
            <p:cNvSpPr txBox="1"/>
            <p:nvPr/>
          </p:nvSpPr>
          <p:spPr>
            <a:xfrm>
              <a:off x="4320000" y="1440000"/>
              <a:ext cx="1260000" cy="7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Responses</a:t>
              </a:r>
            </a:p>
          </p:txBody>
        </p:sp>
        <p:sp>
          <p:nvSpPr>
            <p:cNvPr id="103" name="Cell_1_3_1_3"/>
            <p:cNvSpPr txBox="1"/>
            <p:nvPr/>
          </p:nvSpPr>
          <p:spPr>
            <a:xfrm>
              <a:off x="5580000" y="1440000"/>
              <a:ext cx="1260000" cy="7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Response frequency</a:t>
              </a:r>
            </a:p>
          </p:txBody>
        </p:sp>
        <p:sp>
          <p:nvSpPr>
            <p:cNvPr id="104" name="Cell_1_4_1_4"/>
            <p:cNvSpPr txBox="1"/>
            <p:nvPr/>
          </p:nvSpPr>
          <p:spPr>
            <a:xfrm>
              <a:off x="6840000" y="1440000"/>
              <a:ext cx="1260000" cy="7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Participants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160000"/>
              <a:ext cx="3600000" cy="13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l" fontAlgn="ctr">
                <a:defRPr spc="50"/>
              </a:pPr>
              <a:r>
                <a:rPr lang="en-GB" sz="1200" spc="50" noProof="1"/>
                <a:t>Company total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3480000"/>
              <a:ext cx="3600000" cy="13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l" fontAlgn="ctr">
                <a:defRPr spc="50"/>
              </a:pPr>
              <a:r>
                <a:rPr lang="en-GB" sz="1200" spc="50" noProof="1"/>
                <a:t>England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1Center">
            <a:extLst>
              <a:ext uri="{FF2B5EF4-FFF2-40B4-BE49-F238E27FC236}">
                <a16:creationId xmlns:a16="http://schemas.microsoft.com/office/drawing/2014/main" id="{42833760-9AE9-D907-456C-2912C99C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669557"/>
            <a:ext cx="8991600" cy="1080296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Highest / Lowest scores</a:t>
            </a:r>
          </a:p>
        </p:txBody>
      </p:sp>
      <p:sp>
        <p:nvSpPr>
          <p:cNvPr id="2" name="Title2Center">
            <a:extLst>
              <a:ext uri="{FF2B5EF4-FFF2-40B4-BE49-F238E27FC236}">
                <a16:creationId xmlns:a16="http://schemas.microsoft.com/office/drawing/2014/main" id="{6041E5BB-E2C1-E068-BF24-A893B352E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484022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In which areas do you get highest / lowest scores?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440000"/>
            <a:ext cx="1572405" cy="351649"/>
            <a:chOff x="720000" y="144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53350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Best score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The 5 questions with the best results for England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Reported mean values are rounded to the nearest decimal.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4038000"/>
          </p:xfrm>
          <a:graphic>
            <a:graphicData uri="http://schemas.openxmlformats.org/drawingml/2006/table">
              <a:tbl>
                <a:tblPr/>
                <a:tblGrid>
                  <a:gridCol w="54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70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70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828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201" name="Cell_2_1_2_1"/>
            <p:cNvSpPr txBox="1"/>
            <p:nvPr/>
          </p:nvSpPr>
          <p:spPr>
            <a:xfrm>
              <a:off x="720000" y="2268000"/>
              <a:ext cx="5400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does your supervisor provide clear guidelines and expectations?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2910000"/>
              <a:ext cx="5400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well does the communication and collaboration between different departments work?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3552000"/>
              <a:ext cx="5400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satisfactory is the physical work environment (e.g., workspace, lighting)?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720000" y="4194000"/>
              <a:ext cx="5400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 you feel supported by your colleagues?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720000" y="4836000"/>
              <a:ext cx="5400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does your supervisor encourage your professional development?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6120000" y="2268000"/>
            <a:ext cx="5400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6120000" y="2910000"/>
            <a:ext cx="5400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6120000" y="3552000"/>
            <a:ext cx="5400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6120000" y="4194000"/>
            <a:ext cx="5400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2_6_3"/>
            <p:cNvGraphicFramePr>
              <a:graphicFrameLocks/>
            </p:cNvGraphicFramePr>
            <p:nvPr/>
          </p:nvGraphicFramePr>
          <p:xfrm>
            <a:off x="6120000" y="4836000"/>
            <a:ext cx="5400000" cy="128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Lowest results 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The 5 questions with the lowest results for England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Reported mean values are rounded to the nearest decimal.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4038000"/>
          </p:xfrm>
          <a:graphic>
            <a:graphicData uri="http://schemas.openxmlformats.org/drawingml/2006/table">
              <a:tbl>
                <a:tblPr/>
                <a:tblGrid>
                  <a:gridCol w="54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70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70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828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201" name="Cell_2_1_2_1"/>
            <p:cNvSpPr txBox="1"/>
            <p:nvPr/>
          </p:nvSpPr>
          <p:spPr>
            <a:xfrm>
              <a:off x="720000" y="2268000"/>
              <a:ext cx="5400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well does the organization listen to and act on employee feedback and suggestions?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2910000"/>
              <a:ext cx="5400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does the organization encourage innovation and new ideas?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3552000"/>
              <a:ext cx="5400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satisfactory is the general sharing of information within the organization?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720000" y="4194000"/>
              <a:ext cx="5400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does the workplace promote a healthy work-life balance?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720000" y="4836000"/>
              <a:ext cx="5400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satisfied are you with your current tasks and opportunities for development?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6120000" y="2268000"/>
            <a:ext cx="5400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6120000" y="2910000"/>
            <a:ext cx="5400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6120000" y="3552000"/>
            <a:ext cx="5400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6120000" y="4194000"/>
            <a:ext cx="5400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2_6_3"/>
            <p:cNvGraphicFramePr>
              <a:graphicFrameLocks/>
            </p:cNvGraphicFramePr>
            <p:nvPr/>
          </p:nvGraphicFramePr>
          <p:xfrm>
            <a:off x="6120000" y="4836000"/>
            <a:ext cx="5400000" cy="128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1Center">
            <a:extLst>
              <a:ext uri="{FF2B5EF4-FFF2-40B4-BE49-F238E27FC236}">
                <a16:creationId xmlns:a16="http://schemas.microsoft.com/office/drawing/2014/main" id="{42833760-9AE9-D907-456C-2912C99C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669557"/>
            <a:ext cx="8991600" cy="1080296"/>
          </a:xfrm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r>
              <a:rPr lang="en-US" sz="3200" dirty="0"/>
              <a:t>Comparisons with the organization's average</a:t>
            </a:r>
          </a:p>
        </p:txBody>
      </p:sp>
      <p:sp>
        <p:nvSpPr>
          <p:cNvPr id="2" name="Title2Center">
            <a:extLst>
              <a:ext uri="{FF2B5EF4-FFF2-40B4-BE49-F238E27FC236}">
                <a16:creationId xmlns:a16="http://schemas.microsoft.com/office/drawing/2014/main" id="{6041E5BB-E2C1-E068-BF24-A893B352E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484022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In which areas are you above or below average?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440000"/>
            <a:ext cx="1572405" cy="351649"/>
            <a:chOff x="720000" y="144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53350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Comparison with the company's average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Question areas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Mean value per question. Mean value scale 1 to 5.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5040000"/>
            <a:chOff x="720000" y="1440000"/>
            <a:chExt cx="10800000" cy="50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44077541"/>
                </p:ext>
              </p:extLst>
            </p:nvPr>
          </p:nvGraphicFramePr>
          <p:xfrm>
            <a:off x="720000" y="1440000"/>
            <a:ext cx="10800000" cy="50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Best compared to the company's average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The 5 questions with the best results for England compared to the average.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Reported mean values are rounded to the nearest decimal.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4038000"/>
          </p:xfrm>
          <a:graphic>
            <a:graphicData uri="http://schemas.openxmlformats.org/drawingml/2006/table">
              <a:tbl>
                <a:tblPr/>
                <a:tblGrid>
                  <a:gridCol w="4248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124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124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152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152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828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+0.0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216000" y="1440000"/>
              <a:ext cx="1152000" cy="828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Compared to</a:t>
              </a:r>
              <a:br>
                <a:rPr lang="en-GB" sz="1200" b="1" spc="50" noProof="1"/>
              </a:br>
              <a:r>
                <a:rPr lang="en-GB" sz="1200" b="1" spc="50" noProof="1"/>
                <a:t>Company total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10368000" y="1440000"/>
              <a:ext cx="1152000" cy="828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 </a:t>
              </a:r>
              <a:br>
                <a:rPr lang="en-GB" sz="1200" b="1" spc="50" noProof="1"/>
              </a:br>
              <a:r>
                <a:rPr lang="en-GB" sz="1200" b="1" spc="50" noProof="1"/>
                <a:t>Company total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268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does your supervisor encourage your professional development?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2910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does your supervisor provide clear guidelines and expectations?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3552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satisfactory is the physical work environment (e.g., workspace, lighting)?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720000" y="4194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 you feel supported by your colleagues?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720000" y="4836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well does the communication and collaboration between different departments work?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4968000" y="2268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4968000" y="2910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4968000" y="3552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4968000" y="4194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2_6_3"/>
            <p:cNvGraphicFramePr>
              <a:graphicFrameLocks/>
            </p:cNvGraphicFramePr>
            <p:nvPr/>
          </p:nvGraphicFramePr>
          <p:xfrm>
            <a:off x="4968000" y="4836000"/>
            <a:ext cx="4248000" cy="128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Lowest results compared to the company's average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The 5 questions with the lowest results for England compared to the average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Reported mean values are rounded to the nearest decimal.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4038000"/>
          </p:xfrm>
          <a:graphic>
            <a:graphicData uri="http://schemas.openxmlformats.org/drawingml/2006/table">
              <a:tbl>
                <a:tblPr/>
                <a:tblGrid>
                  <a:gridCol w="4248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124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124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152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152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828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3.7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3.9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216000" y="1440000"/>
              <a:ext cx="1152000" cy="828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Compared to</a:t>
              </a:r>
              <a:br>
                <a:rPr lang="en-GB" sz="1200" b="1" spc="50" noProof="1"/>
              </a:br>
              <a:r>
                <a:rPr lang="en-GB" sz="1200" b="1" spc="50" noProof="1"/>
                <a:t>Company total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10368000" y="1440000"/>
              <a:ext cx="1152000" cy="828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 </a:t>
              </a:r>
              <a:br>
                <a:rPr lang="en-GB" sz="1200" b="1" spc="50" noProof="1"/>
              </a:br>
              <a:r>
                <a:rPr lang="en-GB" sz="1200" b="1" spc="50" noProof="1"/>
                <a:t>Company total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268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well does the organization listen to and act on employee feedback and suggestions?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2910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does the organization encourage innovation and new ideas?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3552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satisfactory is the general sharing of information within the organization?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720000" y="4194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satisfied are you with your current tasks and opportunities for development?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720000" y="4836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Overall satisfaction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4968000" y="2268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4968000" y="2910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4968000" y="3552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4968000" y="4194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2_6_3"/>
            <p:cNvGraphicFramePr>
              <a:graphicFrameLocks/>
            </p:cNvGraphicFramePr>
            <p:nvPr/>
          </p:nvGraphicFramePr>
          <p:xfrm>
            <a:off x="4968000" y="4836000"/>
            <a:ext cx="4248000" cy="128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1Center">
            <a:extLst>
              <a:ext uri="{FF2B5EF4-FFF2-40B4-BE49-F238E27FC236}">
                <a16:creationId xmlns:a16="http://schemas.microsoft.com/office/drawing/2014/main" id="{42833760-9AE9-D907-456C-2912C99C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669557"/>
            <a:ext cx="8991600" cy="1080296"/>
          </a:xfrm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r>
              <a:rPr lang="en-US" sz="3200" dirty="0"/>
              <a:t>Which questions are most important to the employees?</a:t>
            </a:r>
          </a:p>
        </p:txBody>
      </p:sp>
      <p:sp>
        <p:nvSpPr>
          <p:cNvPr id="2" name="Title2Center">
            <a:extLst>
              <a:ext uri="{FF2B5EF4-FFF2-40B4-BE49-F238E27FC236}">
                <a16:creationId xmlns:a16="http://schemas.microsoft.com/office/drawing/2014/main" id="{6041E5BB-E2C1-E068-BF24-A893B352E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484022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Which questions have the highest correlation with overall satisfaction?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440000"/>
            <a:ext cx="1572405" cy="351649"/>
            <a:chOff x="720000" y="144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53350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Most important questions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The 5 questions with the highest correlation with overall satisfaction for England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Reported mean values are rounded to the nearest decimal.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6984000" cy="4680000"/>
            <a:chOff x="720000" y="1440000"/>
            <a:chExt cx="6984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6984000" cy="4680000"/>
          </p:xfrm>
          <a:graphic>
            <a:graphicData uri="http://schemas.openxmlformats.org/drawingml/2006/table">
              <a:tbl>
                <a:tblPr/>
                <a:tblGrid>
                  <a:gridCol w="468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152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152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828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7704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3.6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0.856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7704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3.0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0.844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7704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3.4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0.844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7704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3.5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0.837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7704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2.9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0.813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102" name="Cell_1_2_1_2"/>
            <p:cNvSpPr txBox="1"/>
            <p:nvPr/>
          </p:nvSpPr>
          <p:spPr>
            <a:xfrm>
              <a:off x="5400000" y="1440000"/>
              <a:ext cx="1152000" cy="828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Average</a:t>
              </a:r>
            </a:p>
          </p:txBody>
        </p:sp>
        <p:sp>
          <p:nvSpPr>
            <p:cNvPr id="103" name="Cell_1_3_1_3"/>
            <p:cNvSpPr txBox="1"/>
            <p:nvPr/>
          </p:nvSpPr>
          <p:spPr>
            <a:xfrm>
              <a:off x="6552000" y="1440000"/>
              <a:ext cx="1152000" cy="828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Correlation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268000"/>
              <a:ext cx="4680000" cy="7704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l" fontAlgn="ctr">
                <a:defRPr spc="50"/>
              </a:pPr>
              <a:r>
                <a:rPr lang="en-GB" sz="1200" spc="50" noProof="1"/>
                <a:t>How well does your immediate supervisor communicate the company's goals and visions?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3038400"/>
              <a:ext cx="4680000" cy="7704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l" fontAlgn="ctr">
                <a:defRPr spc="50"/>
              </a:pPr>
              <a:r>
                <a:rPr lang="en-GB" sz="1200" spc="50" noProof="1"/>
                <a:t>To what extent does the organization encourage innovation and new ideas?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3808800"/>
              <a:ext cx="4680000" cy="7704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l" fontAlgn="ctr">
                <a:defRPr spc="50"/>
              </a:pPr>
              <a:r>
                <a:rPr lang="en-GB" sz="1200" spc="50" noProof="1"/>
                <a:t>How clear is your career path within the organization?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720000" y="4579200"/>
              <a:ext cx="4680000" cy="7704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l" fontAlgn="ctr">
                <a:defRPr spc="50"/>
              </a:pPr>
              <a:r>
                <a:rPr lang="en-GB" sz="1200" spc="50" noProof="1"/>
                <a:t>To what extent do your tasks match your skills and interests?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720000" y="5349600"/>
              <a:ext cx="4680000" cy="7704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l" fontAlgn="ctr">
                <a:defRPr spc="50"/>
              </a:pPr>
              <a:r>
                <a:rPr lang="en-GB" sz="1200" spc="50" noProof="1"/>
                <a:t>How well does the organization listen to and act on employee feedback and suggestions?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1Center">
            <a:extLst>
              <a:ext uri="{FF2B5EF4-FFF2-40B4-BE49-F238E27FC236}">
                <a16:creationId xmlns:a16="http://schemas.microsoft.com/office/drawing/2014/main" id="{42833760-9AE9-D907-456C-2912C99C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669557"/>
            <a:ext cx="8991600" cy="1080296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Your development over time</a:t>
            </a:r>
          </a:p>
        </p:txBody>
      </p:sp>
      <p:sp>
        <p:nvSpPr>
          <p:cNvPr id="2" name="Title2Center">
            <a:extLst>
              <a:ext uri="{FF2B5EF4-FFF2-40B4-BE49-F238E27FC236}">
                <a16:creationId xmlns:a16="http://schemas.microsoft.com/office/drawing/2014/main" id="{6041E5BB-E2C1-E068-BF24-A893B352E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484022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In which areas have you improved/worsened compared to the previous measurement?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440000"/>
            <a:ext cx="1572405" cy="351649"/>
            <a:chOff x="720000" y="144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53350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Comparison with the previous year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Question areas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Mean value per question. Mean value scale 1 to 5.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5040000"/>
            <a:chOff x="720000" y="1440000"/>
            <a:chExt cx="10800000" cy="50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32117630"/>
                </p:ext>
              </p:extLst>
            </p:nvPr>
          </p:nvGraphicFramePr>
          <p:xfrm>
            <a:off x="720000" y="1440000"/>
            <a:ext cx="10800000" cy="50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Questions with the best development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Top 5 questions with the best development compared to the previous year for England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Reported mean values are rounded to the nearest decimal.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4038000"/>
          </p:xfrm>
          <a:graphic>
            <a:graphicData uri="http://schemas.openxmlformats.org/drawingml/2006/table">
              <a:tbl>
                <a:tblPr/>
                <a:tblGrid>
                  <a:gridCol w="4248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124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124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152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152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828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-0.0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3.8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216000" y="1440000"/>
              <a:ext cx="1152000" cy="828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Change </a:t>
              </a:r>
              <a:br>
                <a:rPr lang="en-GB" sz="1200" b="1" spc="50" noProof="1"/>
              </a:br>
              <a:r>
                <a:rPr lang="en-GB" sz="1200" b="1" spc="50" noProof="1"/>
                <a:t>compared to</a:t>
              </a:r>
              <a:br>
                <a:rPr lang="en-GB" sz="1200" b="1" spc="50" noProof="1"/>
              </a:br>
              <a:r>
                <a:rPr lang="en-GB" sz="1200" b="1" spc="50" noProof="1"/>
                <a:t>2022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10368000" y="1440000"/>
              <a:ext cx="1152000" cy="828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2022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268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does your supervisor provide clear guidelines and expectations?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2910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 you feel supported by your colleagues?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3552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satisfactory is the physical work environment (e.g., workspace, lighting)?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720000" y="4194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supportive and accessible do you find your supervisor when you need help or advice?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720000" y="4836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satisfied are you with your current tasks and opportunities for development?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4968000" y="2268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4968000" y="2910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4968000" y="3552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4968000" y="4194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2_6_3"/>
            <p:cNvGraphicFramePr>
              <a:graphicFrameLocks/>
            </p:cNvGraphicFramePr>
            <p:nvPr/>
          </p:nvGraphicFramePr>
          <p:xfrm>
            <a:off x="4968000" y="4836000"/>
            <a:ext cx="4248000" cy="128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Questions with the most negative development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The 5 questions with the least development compared to the previous year for England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Reported mean values are rounded to the nearest decimal.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4038000"/>
          </p:xfrm>
          <a:graphic>
            <a:graphicData uri="http://schemas.openxmlformats.org/drawingml/2006/table">
              <a:tbl>
                <a:tblPr/>
                <a:tblGrid>
                  <a:gridCol w="4248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124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124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152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152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828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3.8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642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rgbClr val="C62828"/>
                            </a:solidFill>
                          </a:rPr>
                          <a:t>-0.7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4.3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216000" y="1440000"/>
              <a:ext cx="1152000" cy="828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Change </a:t>
              </a:r>
              <a:br>
                <a:rPr lang="en-GB" sz="1200" b="1" spc="50" noProof="1"/>
              </a:br>
              <a:r>
                <a:rPr lang="en-GB" sz="1200" b="1" spc="50" noProof="1"/>
                <a:t>compared to</a:t>
              </a:r>
              <a:br>
                <a:rPr lang="en-GB" sz="1200" b="1" spc="50" noProof="1"/>
              </a:br>
              <a:r>
                <a:rPr lang="en-GB" sz="1200" b="1" spc="50" noProof="1"/>
                <a:t>2022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10368000" y="1440000"/>
              <a:ext cx="1152000" cy="828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2022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268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does the workplace promote a healthy work-life balance?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2910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well does your supervisor handle conflicts and challenges within the team?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3552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 what extent does the organization encourage innovation and new ideas?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720000" y="4194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clear is your career path within the organization?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720000" y="4836000"/>
              <a:ext cx="4248000" cy="642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How well does your immediate supervisor communicate the company's goals and visions?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4968000" y="2268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4968000" y="2910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4968000" y="3552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4968000" y="4194000"/>
            <a:ext cx="4248000" cy="64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2_6_3"/>
            <p:cNvGraphicFramePr>
              <a:graphicFrameLocks/>
            </p:cNvGraphicFramePr>
            <p:nvPr/>
          </p:nvGraphicFramePr>
          <p:xfrm>
            <a:off x="4968000" y="4836000"/>
            <a:ext cx="4248000" cy="128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1Center">
            <a:extLst>
              <a:ext uri="{FF2B5EF4-FFF2-40B4-BE49-F238E27FC236}">
                <a16:creationId xmlns:a16="http://schemas.microsoft.com/office/drawing/2014/main" id="{42833760-9AE9-D907-456C-2912C99C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669557"/>
            <a:ext cx="8991600" cy="1080296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Comparisons between groups</a:t>
            </a:r>
          </a:p>
        </p:txBody>
      </p:sp>
      <p:sp>
        <p:nvSpPr>
          <p:cNvPr id="2" name="Title2Center">
            <a:extLst>
              <a:ext uri="{FF2B5EF4-FFF2-40B4-BE49-F238E27FC236}">
                <a16:creationId xmlns:a16="http://schemas.microsoft.com/office/drawing/2014/main" id="{6041E5BB-E2C1-E068-BF24-A893B352E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484022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How do the results differ between different groups?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440000"/>
            <a:ext cx="1572405" cy="351649"/>
            <a:chOff x="720000" y="144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53350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Overall rating  per group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Overall satisfaction 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Only groups with 5 or more responses are reported.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39716112"/>
                </p:ext>
              </p:extLst>
            </p:nvPr>
          </p:nvGraphicFramePr>
          <p:xfrm>
            <a:off x="720000" y="1440000"/>
            <a:ext cx="10800000" cy="4095000"/>
          </p:xfrm>
          <a:graphic>
            <a:graphicData uri="http://schemas.openxmlformats.org/drawingml/2006/table">
              <a:tbl>
                <a:tblPr/>
                <a:tblGrid>
                  <a:gridCol w="198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97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475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2475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585000">
                  <a:tc gridSpan="2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 h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85000">
                  <a:tc rowSpan="2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22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585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585000">
                  <a:tc rowSpan="3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585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585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585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27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</a:tbl>
            </a:graphicData>
          </a:graphic>
        </p:graphicFrame>
        <p:sp>
          <p:nvSpPr>
            <p:cNvPr id="105" name="Cell_1_5_1_5"/>
            <p:cNvSpPr txBox="1"/>
            <p:nvPr/>
          </p:nvSpPr>
          <p:spPr>
            <a:xfrm>
              <a:off x="10620000" y="1440000"/>
              <a:ext cx="900000" cy="585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Responses</a:t>
              </a:r>
            </a:p>
          </p:txBody>
        </p:sp>
        <p:sp>
          <p:nvSpPr>
            <p:cNvPr id="201" name="Cell_2_1_3_1"/>
            <p:cNvSpPr txBox="1"/>
            <p:nvPr/>
          </p:nvSpPr>
          <p:spPr>
            <a:xfrm>
              <a:off x="720000" y="2025000"/>
              <a:ext cx="1980000" cy="117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Gender</a:t>
              </a:r>
            </a:p>
          </p:txBody>
        </p:sp>
        <p:sp>
          <p:nvSpPr>
            <p:cNvPr id="202" name="Cell_2_2_2_2"/>
            <p:cNvSpPr txBox="1"/>
            <p:nvPr/>
          </p:nvSpPr>
          <p:spPr>
            <a:xfrm>
              <a:off x="2700000" y="2025000"/>
              <a:ext cx="2970000" cy="585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male</a:t>
              </a:r>
            </a:p>
          </p:txBody>
        </p:sp>
        <p:sp>
          <p:nvSpPr>
            <p:cNvPr id="401" name="Cell_4_1_6_1"/>
            <p:cNvSpPr txBox="1"/>
            <p:nvPr/>
          </p:nvSpPr>
          <p:spPr>
            <a:xfrm>
              <a:off x="720000" y="3195000"/>
              <a:ext cx="1980000" cy="1755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Age</a:t>
              </a:r>
            </a:p>
          </p:txBody>
        </p:sp>
        <p:sp>
          <p:nvSpPr>
            <p:cNvPr id="402" name="Cell_4_2_4_2"/>
            <p:cNvSpPr txBox="1"/>
            <p:nvPr/>
          </p:nvSpPr>
          <p:spPr>
            <a:xfrm>
              <a:off x="2700000" y="3195000"/>
              <a:ext cx="2970000" cy="585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25-30</a:t>
              </a:r>
            </a:p>
          </p:txBody>
        </p:sp>
        <p:sp>
          <p:nvSpPr>
            <p:cNvPr id="502" name="Cell_5_2_5_2"/>
            <p:cNvSpPr txBox="1"/>
            <p:nvPr/>
          </p:nvSpPr>
          <p:spPr>
            <a:xfrm>
              <a:off x="2700000" y="3780000"/>
              <a:ext cx="2970000" cy="585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31-35</a:t>
              </a:r>
            </a:p>
          </p:txBody>
        </p:sp>
        <p:sp>
          <p:nvSpPr>
            <p:cNvPr id="602" name="Cell_6_2_6_2"/>
            <p:cNvSpPr txBox="1"/>
            <p:nvPr/>
          </p:nvSpPr>
          <p:spPr>
            <a:xfrm>
              <a:off x="2700000" y="4365000"/>
              <a:ext cx="2970000" cy="585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51-60</a:t>
              </a:r>
            </a:p>
          </p:txBody>
        </p:sp>
        <p:sp>
          <p:nvSpPr>
            <p:cNvPr id="701" name="Cell_7_1_7_1"/>
            <p:cNvSpPr txBox="1"/>
            <p:nvPr/>
          </p:nvSpPr>
          <p:spPr>
            <a:xfrm>
              <a:off x="720000" y="4950000"/>
              <a:ext cx="1980000" cy="585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Empl. Rate</a:t>
              </a:r>
            </a:p>
          </p:txBody>
        </p:sp>
        <p:sp>
          <p:nvSpPr>
            <p:cNvPr id="702" name="Cell_7_2_7_2"/>
            <p:cNvSpPr txBox="1"/>
            <p:nvPr/>
          </p:nvSpPr>
          <p:spPr>
            <a:xfrm>
              <a:off x="2700000" y="4950000"/>
              <a:ext cx="2970000" cy="585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Full-time (100%-90%)</a:t>
              </a:r>
            </a:p>
          </p:txBody>
        </p:sp>
        <p:graphicFrame>
          <p:nvGraphicFramePr>
            <p:cNvPr id="2" name="Chart_2_3_2_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84341934"/>
                </p:ext>
              </p:extLst>
            </p:nvPr>
          </p:nvGraphicFramePr>
          <p:xfrm>
            <a:off x="5670000" y="2025000"/>
            <a:ext cx="4950000" cy="585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3_3_4"/>
            <p:cNvGraphicFramePr>
              <a:graphicFrameLocks/>
            </p:cNvGraphicFramePr>
            <p:nvPr/>
          </p:nvGraphicFramePr>
          <p:xfrm>
            <a:off x="5670000" y="2610000"/>
            <a:ext cx="4950000" cy="585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3_4_4"/>
            <p:cNvGraphicFramePr>
              <a:graphicFrameLocks/>
            </p:cNvGraphicFramePr>
            <p:nvPr/>
          </p:nvGraphicFramePr>
          <p:xfrm>
            <a:off x="5670000" y="3195000"/>
            <a:ext cx="4950000" cy="585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3_5_4"/>
            <p:cNvGraphicFramePr>
              <a:graphicFrameLocks/>
            </p:cNvGraphicFramePr>
            <p:nvPr/>
          </p:nvGraphicFramePr>
          <p:xfrm>
            <a:off x="5670000" y="3780000"/>
            <a:ext cx="4950000" cy="585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3_6_4"/>
            <p:cNvGraphicFramePr>
              <a:graphicFrameLocks/>
            </p:cNvGraphicFramePr>
            <p:nvPr/>
          </p:nvGraphicFramePr>
          <p:xfrm>
            <a:off x="5670000" y="4365000"/>
            <a:ext cx="4950000" cy="585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5007" name="Chart_7_3_7_4"/>
            <p:cNvGraphicFramePr>
              <a:graphicFrameLocks/>
            </p:cNvGraphicFramePr>
            <p:nvPr/>
          </p:nvGraphicFramePr>
          <p:xfrm>
            <a:off x="5670000" y="4950000"/>
            <a:ext cx="4950000" cy="117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3" name="Cell_2_2_2_2">
              <a:extLst>
                <a:ext uri="{FF2B5EF4-FFF2-40B4-BE49-F238E27FC236}">
                  <a16:creationId xmlns:a16="http://schemas.microsoft.com/office/drawing/2014/main" id="{A8536BDE-4A51-84B4-B269-D404D07304F6}"/>
                </a:ext>
              </a:extLst>
            </p:cNvPr>
            <p:cNvSpPr txBox="1"/>
            <p:nvPr/>
          </p:nvSpPr>
          <p:spPr>
            <a:xfrm>
              <a:off x="2700000" y="2603329"/>
              <a:ext cx="2970000" cy="585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female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1Center">
            <a:extLst>
              <a:ext uri="{FF2B5EF4-FFF2-40B4-BE49-F238E27FC236}">
                <a16:creationId xmlns:a16="http://schemas.microsoft.com/office/drawing/2014/main" id="{42833760-9AE9-D907-456C-2912C99C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669557"/>
            <a:ext cx="8991600" cy="1080296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Comparisons between departments</a:t>
            </a:r>
          </a:p>
        </p:txBody>
      </p:sp>
      <p:sp>
        <p:nvSpPr>
          <p:cNvPr id="2" name="Title2Center">
            <a:extLst>
              <a:ext uri="{FF2B5EF4-FFF2-40B4-BE49-F238E27FC236}">
                <a16:creationId xmlns:a16="http://schemas.microsoft.com/office/drawing/2014/main" id="{6041E5BB-E2C1-E068-BF24-A893B352E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484022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How satisfied are employees in different departments?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440000"/>
            <a:ext cx="1572405" cy="351649"/>
            <a:chOff x="720000" y="144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53350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Overall rating 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Overall satisfaction 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br>
              <a:rPr lang="sv-SE" sz="1000" noProof="1">
                <a:solidFill>
                  <a:schemeClr val="tx2"/>
                </a:solidFill>
              </a:rPr>
            </a:br>
            <a:r>
              <a:rPr lang="sv-SE" sz="1000" noProof="1">
                <a:solidFill>
                  <a:schemeClr val="tx2"/>
                </a:solidFill>
              </a:rPr>
              <a:t>Only units with 5 or more responses are reported.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3744000"/>
          </p:xfrm>
          <a:graphic>
            <a:graphicData uri="http://schemas.openxmlformats.org/drawingml/2006/table">
              <a:tbl>
                <a:tblPr/>
                <a:tblGrid>
                  <a:gridCol w="495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475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475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</a:tblGrid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295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28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200" spc="50" noProof="1"/>
                          <a:t>28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10620000" y="1440000"/>
              <a:ext cx="9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200" b="1" spc="50" noProof="1"/>
                <a:t>Responses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376000"/>
              <a:ext cx="495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Company total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3312000"/>
              <a:ext cx="495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England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4248000"/>
              <a:ext cx="495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Rob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5670000" y="2376000"/>
            <a:ext cx="4950000" cy="93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5670000" y="3312000"/>
            <a:ext cx="4950000" cy="93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5670000" y="4248000"/>
            <a:ext cx="4950000" cy="187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1Center">
            <a:extLst>
              <a:ext uri="{FF2B5EF4-FFF2-40B4-BE49-F238E27FC236}">
                <a16:creationId xmlns:a16="http://schemas.microsoft.com/office/drawing/2014/main" id="{42833760-9AE9-D907-456C-2912C99C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669557"/>
            <a:ext cx="8991600" cy="1080296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Reporting of all questions</a:t>
            </a:r>
          </a:p>
        </p:txBody>
      </p:sp>
      <p:sp>
        <p:nvSpPr>
          <p:cNvPr id="2" name="Title2Center">
            <a:extLst>
              <a:ext uri="{FF2B5EF4-FFF2-40B4-BE49-F238E27FC236}">
                <a16:creationId xmlns:a16="http://schemas.microsoft.com/office/drawing/2014/main" id="{6041E5BB-E2C1-E068-BF24-A893B352E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5194" y="4840224"/>
            <a:ext cx="6801612" cy="123989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Here is a detailed report of all the survey's questions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720000" y="1440000"/>
            <a:ext cx="1572405" cy="351649"/>
            <a:chOff x="720000" y="144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SE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533503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Leadership </a:t>
            </a:r>
            <a:endParaRPr lang="LID4096" sz="3000" dirty="0"/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79997"/>
            <a:chOff x="720000" y="1440000"/>
            <a:chExt cx="10800000" cy="4679997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4011426"/>
          </p:xfrm>
          <a:graphic>
            <a:graphicData uri="http://schemas.openxmlformats.org/drawingml/2006/table">
              <a:tbl>
                <a:tblPr/>
                <a:tblGrid>
                  <a:gridCol w="45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25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25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668571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68571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68571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68571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668571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4.0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668571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720000" y="1440000"/>
              <a:ext cx="900000" cy="668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100" b="1" spc="50" noProof="1"/>
                <a:t>Average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10620000" y="1440000"/>
              <a:ext cx="900000" cy="668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100" b="1" spc="50" noProof="1"/>
                <a:t>Don't know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108571"/>
              <a:ext cx="4500000" cy="668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your immediate supervisor communicate the company's goals and visions?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2777142"/>
              <a:ext cx="4500000" cy="668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does your supervisor provide clear guidelines and expectations?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3445713"/>
              <a:ext cx="4500000" cy="668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supportive and accessible do you find your supervisor when you need help or advice?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720000" y="4114284"/>
              <a:ext cx="4500000" cy="668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does your supervisor encourage your professional development?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720000" y="4782855"/>
              <a:ext cx="4500000" cy="668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your supervisor handle conflicts and challenges within the team?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5220000" y="2108571"/>
            <a:ext cx="4500000" cy="668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5220000" y="2777142"/>
            <a:ext cx="4500000" cy="668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5220000" y="3445713"/>
            <a:ext cx="4500000" cy="668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5220000" y="4114284"/>
            <a:ext cx="4500000" cy="668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2_6_3"/>
            <p:cNvGraphicFramePr>
              <a:graphicFrameLocks/>
            </p:cNvGraphicFramePr>
            <p:nvPr/>
          </p:nvGraphicFramePr>
          <p:xfrm>
            <a:off x="5220000" y="4782855"/>
            <a:ext cx="4500000" cy="13371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Work environment </a:t>
            </a:r>
            <a:endParaRPr lang="LID4096" sz="3000" dirty="0"/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3510000"/>
          </p:xfrm>
          <a:graphic>
            <a:graphicData uri="http://schemas.openxmlformats.org/drawingml/2006/table">
              <a:tbl>
                <a:tblPr/>
                <a:tblGrid>
                  <a:gridCol w="45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25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25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117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117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117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720000" y="1440000"/>
              <a:ext cx="900000" cy="117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100" b="1" spc="50" noProof="1"/>
                <a:t>Average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10620000" y="1440000"/>
              <a:ext cx="900000" cy="117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100" b="1" spc="50" noProof="1"/>
                <a:t>Don't know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610000"/>
              <a:ext cx="4500000" cy="117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satisfactory is the physical work environment (e.g., workspace, lighting)?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3780000"/>
              <a:ext cx="4500000" cy="117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does the workplace promote a healthy work-life balance?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5220000" y="2610000"/>
            <a:ext cx="4500000" cy="117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5220000" y="3780000"/>
            <a:ext cx="450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Tasks and Development </a:t>
            </a:r>
            <a:endParaRPr lang="LID4096" sz="3000" dirty="0"/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4160000"/>
          </p:xfrm>
          <a:graphic>
            <a:graphicData uri="http://schemas.openxmlformats.org/drawingml/2006/table">
              <a:tbl>
                <a:tblPr/>
                <a:tblGrid>
                  <a:gridCol w="45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25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25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5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5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5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5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5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15%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5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52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720000" y="1440000"/>
              <a:ext cx="900000" cy="5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100" b="1" spc="50" noProof="1"/>
                <a:t>Average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10620000" y="1440000"/>
              <a:ext cx="900000" cy="5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100" b="1" spc="50" noProof="1"/>
                <a:t>Don't know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1960000"/>
              <a:ext cx="4500000" cy="5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 your tasks match your skills and interests?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2480000"/>
              <a:ext cx="4500000" cy="5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clear is your career path within the organization?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3000000"/>
              <a:ext cx="4500000" cy="5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the organization support your professional development through training and workshops?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720000" y="3520000"/>
              <a:ext cx="4500000" cy="5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satisfied are you with the diversity of tasks you have?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720000" y="4040000"/>
              <a:ext cx="4500000" cy="5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does the organization encourage innovation and new ideas?</a:t>
              </a:r>
            </a:p>
          </p:txBody>
        </p:sp>
        <p:sp>
          <p:nvSpPr>
            <p:cNvPr id="701" name="Cell_7_1_7_1"/>
            <p:cNvSpPr txBox="1"/>
            <p:nvPr/>
          </p:nvSpPr>
          <p:spPr>
            <a:xfrm>
              <a:off x="720000" y="4560000"/>
              <a:ext cx="4500000" cy="5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 you feel the organization promotes opportunities for advancement?</a:t>
              </a:r>
            </a:p>
          </p:txBody>
        </p:sp>
        <p:sp>
          <p:nvSpPr>
            <p:cNvPr id="801" name="Cell_8_1_8_1"/>
            <p:cNvSpPr txBox="1"/>
            <p:nvPr/>
          </p:nvSpPr>
          <p:spPr>
            <a:xfrm>
              <a:off x="720000" y="5080000"/>
              <a:ext cx="4500000" cy="52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satisfied are you with your current tasks and opportunities for development?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5220000" y="1960000"/>
            <a:ext cx="4500000" cy="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5220000" y="2480000"/>
            <a:ext cx="4500000" cy="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5220000" y="3000000"/>
            <a:ext cx="4500000" cy="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5220000" y="3520000"/>
            <a:ext cx="4500000" cy="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2_6_3"/>
            <p:cNvGraphicFramePr>
              <a:graphicFrameLocks/>
            </p:cNvGraphicFramePr>
            <p:nvPr/>
          </p:nvGraphicFramePr>
          <p:xfrm>
            <a:off x="5220000" y="4040000"/>
            <a:ext cx="4500000" cy="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5007" name="Chart_7_2_7_3"/>
            <p:cNvGraphicFramePr>
              <a:graphicFrameLocks/>
            </p:cNvGraphicFramePr>
            <p:nvPr/>
          </p:nvGraphicFramePr>
          <p:xfrm>
            <a:off x="5220000" y="4560000"/>
            <a:ext cx="4500000" cy="52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5008" name="Chart_8_2_8_3"/>
            <p:cNvGraphicFramePr>
              <a:graphicFrameLocks/>
            </p:cNvGraphicFramePr>
            <p:nvPr/>
          </p:nvGraphicFramePr>
          <p:xfrm>
            <a:off x="5220000" y="5080000"/>
            <a:ext cx="4500000" cy="10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Communication </a:t>
            </a:r>
            <a:endParaRPr lang="LID4096" sz="3000" dirty="0"/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3744000"/>
          </p:xfrm>
          <a:graphic>
            <a:graphicData uri="http://schemas.openxmlformats.org/drawingml/2006/table">
              <a:tbl>
                <a:tblPr/>
                <a:tblGrid>
                  <a:gridCol w="45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25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25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2.9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7%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3.2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7%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720000" y="1440000"/>
              <a:ext cx="9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100" b="1" spc="50" noProof="1"/>
                <a:t>Average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10620000" y="1440000"/>
              <a:ext cx="9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100" b="1" spc="50" noProof="1"/>
                <a:t>Don't know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376000"/>
              <a:ext cx="45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clear and regular is the overall communication from management?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3312000"/>
              <a:ext cx="45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the organization listen to and act on employee feedback and suggestions?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4248000"/>
              <a:ext cx="45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satisfactory is the general sharing of information within the organization?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5220000" y="2376000"/>
            <a:ext cx="4500000" cy="93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5220000" y="3312000"/>
            <a:ext cx="4500000" cy="93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5220000" y="4248000"/>
            <a:ext cx="4500000" cy="187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Collaboration </a:t>
            </a:r>
            <a:endParaRPr lang="LID4096" sz="3000" dirty="0"/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3744000"/>
          </p:xfrm>
          <a:graphic>
            <a:graphicData uri="http://schemas.openxmlformats.org/drawingml/2006/table">
              <a:tbl>
                <a:tblPr/>
                <a:tblGrid>
                  <a:gridCol w="45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25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25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 w="9525" cap="flat" cmpd="sng" algn="ctr"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936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4.2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r>
                          <a:rPr lang="en-GB" sz="1100" spc="50" noProof="1"/>
                          <a:t>0%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solidFill>
                          <a:srgbClr val="7F7F7F">
                            <a:alpha val="20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720000" y="1440000"/>
              <a:ext cx="9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100" b="1" spc="50" noProof="1"/>
                <a:t>Average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10620000" y="1440000"/>
              <a:ext cx="9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1100" b="1" spc="50" noProof="1"/>
                <a:t>Don't know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720000" y="2376000"/>
              <a:ext cx="45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effectively does the team collaborate to achieve common goals?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720000" y="3312000"/>
              <a:ext cx="45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 you feel supported by your colleagues?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720000" y="4248000"/>
              <a:ext cx="4500000" cy="936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the communication and collaboration between different departments work?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5220000" y="2376000"/>
            <a:ext cx="4500000" cy="93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5220000" y="3312000"/>
            <a:ext cx="4500000" cy="93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5220000" y="4248000"/>
            <a:ext cx="4500000" cy="187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Employee conversations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I have had an employee conversation in the last 6 months 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Salary conversations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I have had a salary conversation in the last 12 months 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720000" y="144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Gender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I am: 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Antal svar: 28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16426430"/>
                </p:ext>
              </p:extLst>
            </p:nvPr>
          </p:nvGraphicFramePr>
          <p:xfrm>
            <a:off x="720000" y="144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Meetings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How much time do you spend on meetings each week? 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Antal svar: 27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  <a:solidFill>
            <a:srgbClr val="738F97"/>
          </a:solidFill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42729451"/>
                </p:ext>
              </p:extLst>
            </p:nvPr>
          </p:nvGraphicFramePr>
          <p:xfrm>
            <a:off x="720000" y="144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Best job aspects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What do you think is the best thing about your job? 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Antal svar: 27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60345629"/>
                </p:ext>
              </p:extLst>
            </p:nvPr>
          </p:nvGraphicFramePr>
          <p:xfrm>
            <a:off x="720000" y="144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Background questions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I am: 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Antal svar: 28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22488807"/>
                </p:ext>
              </p:extLst>
            </p:nvPr>
          </p:nvGraphicFramePr>
          <p:xfrm>
            <a:off x="720000" y="1440000"/>
            <a:ext cx="5382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5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56336631"/>
                </p:ext>
              </p:extLst>
            </p:nvPr>
          </p:nvGraphicFramePr>
          <p:xfrm>
            <a:off x="6138000" y="1440000"/>
            <a:ext cx="5382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dirty="0"/>
              <a:t>Background questions</a:t>
            </a:r>
            <a:endParaRPr lang="LID4096" sz="3000" dirty="0"/>
          </a:p>
        </p:txBody>
      </p:sp>
      <p:sp>
        <p:nvSpPr>
          <p:cNvPr id="5" name="Title2Center">
            <a:extLst>
              <a:ext uri="{FF2B5EF4-FFF2-40B4-BE49-F238E27FC236}">
                <a16:creationId xmlns:a16="http://schemas.microsoft.com/office/drawing/2014/main" id="{2D472F82-44D1-601D-0B50-69E1BF3AF243}"/>
              </a:ext>
            </a:extLst>
          </p:cNvPr>
          <p:cNvSpPr txBox="1">
            <a:spLocks/>
          </p:cNvSpPr>
          <p:nvPr/>
        </p:nvSpPr>
        <p:spPr>
          <a:xfrm>
            <a:off x="763516" y="1180986"/>
            <a:ext cx="10585447" cy="2967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1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weco Sans 12" panose="00000500000000000000" pitchFamily="50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>
              <a:buNone/>
            </a:pPr>
            <a:r>
              <a:rPr lang="sv-SE" sz="1600" dirty="0"/>
              <a:t>Are you working full-time / part-time </a:t>
            </a:r>
          </a:p>
        </p:txBody>
      </p: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F2FE697B-1410-C982-36C6-8C0B4C6EAE30}"/>
              </a:ext>
            </a:extLst>
          </p:cNvPr>
          <p:cNvSpPr txBox="1">
            <a:spLocks/>
          </p:cNvSpPr>
          <p:nvPr/>
        </p:nvSpPr>
        <p:spPr>
          <a:xfrm>
            <a:off x="672860" y="6373812"/>
            <a:ext cx="10747616" cy="296863"/>
          </a:xfrm>
          <a:prstGeom prst="rect">
            <a:avLst/>
          </a:prstGeom>
        </p:spPr>
        <p:txBody>
          <a:bodyPr anchor="t"/>
          <a:lstStyle>
            <a:defPPr marL="0" marR="0" indent="0" algn="l" defTabSz="49377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7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96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v-SE" sz="1000" noProof="1">
                <a:solidFill>
                  <a:schemeClr val="tx2"/>
                </a:solidFill>
              </a:rPr>
              <a:t>Antal svar: 27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/>
          <p:cNvGrpSpPr/>
          <p:nvPr/>
        </p:nvGrpSpPr>
        <p:grpSpPr>
          <a:xfrm>
            <a:off x="720000" y="1440000"/>
            <a:ext cx="10800000" cy="4680000"/>
            <a:chOff x="720000" y="1440000"/>
            <a:chExt cx="10800000" cy="468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24064511"/>
                </p:ext>
              </p:extLst>
            </p:nvPr>
          </p:nvGraphicFramePr>
          <p:xfrm>
            <a:off x="720000" y="1440000"/>
            <a:ext cx="10800000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</p:sld>
</file>

<file path=ppt/theme/theme1.xml><?xml version="1.0" encoding="utf-8"?>
<a:theme xmlns:a="http://schemas.openxmlformats.org/drawingml/2006/main" name="ADP Theme">
  <a:themeElements>
    <a:clrScheme name="Custom 2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738F97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Georgia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" cap="flat" cmpd="sng" algn="ctr">
          <a:noFill/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cel RA">
  <a:themeElements>
    <a:clrScheme name="Custom 2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738F97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1456</Words>
  <Application>Microsoft Office PowerPoint</Application>
  <PresentationFormat>Widescreen</PresentationFormat>
  <Paragraphs>283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Biome Light</vt:lpstr>
      <vt:lpstr>Franklin Gothic Book</vt:lpstr>
      <vt:lpstr>Gill Sans MT</vt:lpstr>
      <vt:lpstr>ADP Theme</vt:lpstr>
      <vt:lpstr>Parcel RA</vt:lpstr>
      <vt:lpstr>Employee Satisfaction survey</vt:lpstr>
      <vt:lpstr>Employee survey 2024</vt:lpstr>
      <vt:lpstr>About the survey</vt:lpstr>
      <vt:lpstr>PowerPoint Presentation</vt:lpstr>
      <vt:lpstr>Highest / Lowest scores</vt:lpstr>
      <vt:lpstr>PowerPoint Presentation</vt:lpstr>
      <vt:lpstr>PowerPoint Presentation</vt:lpstr>
      <vt:lpstr>Comparisons with the organization's average</vt:lpstr>
      <vt:lpstr>PowerPoint Presentation</vt:lpstr>
      <vt:lpstr>PowerPoint Presentation</vt:lpstr>
      <vt:lpstr>PowerPoint Presentation</vt:lpstr>
      <vt:lpstr>Which questions are most important to the employees?</vt:lpstr>
      <vt:lpstr>PowerPoint Presentation</vt:lpstr>
      <vt:lpstr>Your development over time</vt:lpstr>
      <vt:lpstr>PowerPoint Presentation</vt:lpstr>
      <vt:lpstr>PowerPoint Presentation</vt:lpstr>
      <vt:lpstr>PowerPoint Presentation</vt:lpstr>
      <vt:lpstr>Comparisons between groups</vt:lpstr>
      <vt:lpstr>PowerPoint Presentation</vt:lpstr>
      <vt:lpstr>Comparisons between departments</vt:lpstr>
      <vt:lpstr>PowerPoint Presentation</vt:lpstr>
      <vt:lpstr>Reporting of all 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</dc:title>
  <dc:creator>ADP</dc:creator>
  <cp:lastModifiedBy>jonas ortman</cp:lastModifiedBy>
  <cp:revision>2</cp:revision>
  <dcterms:created xsi:type="dcterms:W3CDTF">2024-02-10T10:53:35Z</dcterms:created>
  <dcterms:modified xsi:type="dcterms:W3CDTF">2024-02-10T11:06:59Z</dcterms:modified>
</cp:coreProperties>
</file>