
<file path=[Content_Types].xml><?xml version="1.0" encoding="utf-8"?>
<Types xmlns="http://schemas.openxmlformats.org/package/2006/content-types">
  <Default Extension="bin" ContentType="image/pn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328" r:id="rId2"/>
    <p:sldId id="284" r:id="rId3"/>
    <p:sldId id="285" r:id="rId4"/>
    <p:sldId id="304" r:id="rId5"/>
    <p:sldId id="295" r:id="rId6"/>
    <p:sldId id="296" r:id="rId7"/>
    <p:sldId id="297" r:id="rId8"/>
    <p:sldId id="298" r:id="rId9"/>
    <p:sldId id="299" r:id="rId10"/>
    <p:sldId id="306" r:id="rId11"/>
    <p:sldId id="307" r:id="rId12"/>
    <p:sldId id="308" r:id="rId13"/>
    <p:sldId id="310" r:id="rId14"/>
    <p:sldId id="327" r:id="rId15"/>
    <p:sldId id="31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84" y="1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title>
      <c:tx>
        <c:rich>
          <a:bodyPr/>
          <a:lstStyle/>
          <a:p>
            <a:pPr>
              <a:defRPr sz="1100" b="0" spc="50"/>
            </a:pPr>
            <a:r>
              <a:rPr lang="en-GB"/>
              <a:t>Age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Age</c:v>
                </c:pt>
              </c:strCache>
            </c:strRef>
          </c:tx>
          <c:spPr>
            <a:solidFill>
              <a:srgbClr val="3494BA"/>
            </a:solidFill>
            <a:ln>
              <a:solidFill>
                <a:schemeClr val="accent1"/>
              </a:solidFill>
            </a:ln>
          </c:spPr>
          <c:invertIfNegative val="1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4966-49FE-92B3-07B8938CB45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4966-49FE-92B3-07B8938CB45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4966-49FE-92B3-07B8938CB45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4966-49FE-92B3-07B8938CB45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4966-49FE-92B3-07B8938CB45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4966-49FE-92B3-07B8938CB455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D-4966-49FE-92B3-07B8938CB455}"/>
              </c:ext>
            </c:extLst>
          </c:dPt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8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DataSheet!$B$2:$B$8</c:f>
              <c:strCache>
                <c:ptCount val="7"/>
                <c:pt idx="0">
                  <c:v>18-24</c:v>
                </c:pt>
                <c:pt idx="1">
                  <c:v>25-30</c:v>
                </c:pt>
                <c:pt idx="2">
                  <c:v>31-35</c:v>
                </c:pt>
                <c:pt idx="3">
                  <c:v>36-40</c:v>
                </c:pt>
                <c:pt idx="4">
                  <c:v>41-50</c:v>
                </c:pt>
                <c:pt idx="5">
                  <c:v>51-60</c:v>
                </c:pt>
                <c:pt idx="6">
                  <c:v>&gt;60</c:v>
                </c:pt>
              </c:strCache>
            </c:strRef>
          </c:cat>
          <c:val>
            <c:numRef>
              <c:f>DataSheet!$C$2:$C$8</c:f>
              <c:numCache>
                <c:formatCode>General</c:formatCode>
                <c:ptCount val="7"/>
                <c:pt idx="0">
                  <c:v>1.6892</c:v>
                </c:pt>
                <c:pt idx="1">
                  <c:v>15.878399999999999</c:v>
                </c:pt>
                <c:pt idx="2">
                  <c:v>23.986499999999999</c:v>
                </c:pt>
                <c:pt idx="3">
                  <c:v>17.567599999999999</c:v>
                </c:pt>
                <c:pt idx="4">
                  <c:v>10.8108</c:v>
                </c:pt>
                <c:pt idx="5">
                  <c:v>22.2973</c:v>
                </c:pt>
                <c:pt idx="6">
                  <c:v>7.7702999999999998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chemeClr val="accent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E-4966-49FE-92B3-07B8938CB4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-27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76.575299999999999"/>
          <c:min val="0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800" b="0" i="1" spc="50"/>
                </a:pPr>
                <a:r>
                  <a:rPr lang="en-GB"/>
                  <a:t>n</a:t>
                </a:r>
              </a:p>
            </c:rich>
          </c:tx>
          <c:overlay val="0"/>
        </c:title>
        <c:numFmt formatCode="#,##0;#,##0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8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title>
      <c:tx>
        <c:rich>
          <a:bodyPr/>
          <a:lstStyle/>
          <a:p>
            <a:pPr>
              <a:defRPr sz="1100" b="0" spc="50"/>
            </a:pPr>
            <a:r>
              <a:rPr lang="en-GB"/>
              <a:t>Gender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Gender</c:v>
                </c:pt>
              </c:strCache>
            </c:strRef>
          </c:tx>
          <c:spPr>
            <a:solidFill>
              <a:srgbClr val="3494BA"/>
            </a:solidFill>
            <a:ln>
              <a:solidFill>
                <a:schemeClr val="accent1"/>
              </a:solidFill>
            </a:ln>
          </c:spPr>
          <c:invertIfNegative val="1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613B-4156-8FAB-F9D0F02CEB0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613B-4156-8FAB-F9D0F02CEB03}"/>
              </c:ext>
            </c:extLst>
          </c:dPt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8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DataSheet!$B$2:$B$3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DataSheet!$C$2:$C$3</c:f>
              <c:numCache>
                <c:formatCode>General</c:formatCode>
                <c:ptCount val="2"/>
                <c:pt idx="0">
                  <c:v>28.424700000000001</c:v>
                </c:pt>
                <c:pt idx="1">
                  <c:v>71.575299999999999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chemeClr val="accent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4-613B-4156-8FAB-F9D0F02CE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-27"/>
        <c:axId val="54877568"/>
        <c:axId val="46285952"/>
      </c:barChart>
      <c:catAx>
        <c:axId val="5487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76.575299999999999"/>
          <c:min val="0"/>
        </c:scaling>
        <c:delete val="0"/>
        <c:axPos val="l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800" b="0" i="1" spc="50"/>
                </a:pPr>
                <a:r>
                  <a:rPr lang="en-GB"/>
                  <a:t>n</a:t>
                </a:r>
              </a:p>
            </c:rich>
          </c:tx>
          <c:overlay val="0"/>
        </c:title>
        <c:numFmt formatCode="#,##0;#,##0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8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in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100" b="0" spc="50"/>
            </a:pPr>
            <a:r>
              <a:rPr lang="en-GB" dirty="0"/>
              <a:t>Location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717667865707434"/>
          <c:y val="0.1040695652173913"/>
          <c:w val="0.81224910071942447"/>
          <c:h val="0.77809251207729468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Location</c:v>
                </c:pt>
              </c:strCache>
            </c:strRef>
          </c:tx>
          <c:spPr>
            <a:solidFill>
              <a:srgbClr val="3494BA"/>
            </a:solidFill>
            <a:ln>
              <a:solidFill>
                <a:schemeClr val="accent1"/>
              </a:solidFill>
            </a:ln>
          </c:spPr>
          <c:invertIfNegative val="1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10E8-4072-AC3E-0DA7DD29E74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10E8-4072-AC3E-0DA7DD29E74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10E8-4072-AC3E-0DA7DD29E742}"/>
              </c:ext>
            </c:extLst>
          </c:dPt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8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DataSheet!$B$2:$B$4</c:f>
              <c:strCache>
                <c:ptCount val="3"/>
                <c:pt idx="0">
                  <c:v>Big city</c:v>
                </c:pt>
                <c:pt idx="1">
                  <c:v>Smaller city/ town</c:v>
                </c:pt>
                <c:pt idx="2">
                  <c:v>Countryside / rural area</c:v>
                </c:pt>
              </c:strCache>
            </c:strRef>
          </c:cat>
          <c:val>
            <c:numRef>
              <c:f>DataSheet!$C$2:$C$4</c:f>
              <c:numCache>
                <c:formatCode>General</c:formatCode>
                <c:ptCount val="3"/>
                <c:pt idx="0">
                  <c:v>61.034500000000001</c:v>
                </c:pt>
                <c:pt idx="1">
                  <c:v>31.7241</c:v>
                </c:pt>
                <c:pt idx="2">
                  <c:v>7.2413999999999996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chemeClr val="accent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6-10E8-4072-AC3E-0DA7DD29E7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-27"/>
        <c:axId val="54877568"/>
        <c:axId val="46285952"/>
      </c:barChart>
      <c:catAx>
        <c:axId val="5487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76.575299999999999"/>
          <c:min val="0"/>
        </c:scaling>
        <c:delete val="0"/>
        <c:axPos val="l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800" b="0" i="1" spc="50"/>
                </a:pPr>
                <a:r>
                  <a:rPr lang="en-GB"/>
                  <a:t>n</a:t>
                </a:r>
              </a:p>
            </c:rich>
          </c:tx>
          <c:overlay val="0"/>
        </c:title>
        <c:numFmt formatCode="#,##0;#,##0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8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in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Gender</c:v>
                </c:pt>
              </c:strCache>
            </c:strRef>
          </c:tx>
          <c:spPr>
            <a:solidFill>
              <a:srgbClr val="3494BA"/>
            </a:solidFill>
            <a:ln>
              <a:solidFill>
                <a:schemeClr val="accent1"/>
              </a:solidFill>
            </a:ln>
          </c:spPr>
          <c:invertIfNegative val="1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0A05-4670-A210-EFF38AC1929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0A05-4670-A210-EFF38AC1929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0A05-4670-A210-EFF38AC19292}"/>
              </c:ext>
            </c:extLst>
          </c:dPt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DataSheet!$B$2:$B$4</c:f>
              <c:strCache>
                <c:ptCount val="3"/>
                <c:pt idx="0">
                  <c:v>female</c:v>
                </c:pt>
                <c:pt idx="1">
                  <c:v>male</c:v>
                </c:pt>
                <c:pt idx="2">
                  <c:v>other option</c:v>
                </c:pt>
              </c:strCache>
            </c:strRef>
          </c:cat>
          <c:val>
            <c:numRef>
              <c:f>DataSheet!$C$2:$C$4</c:f>
              <c:numCache>
                <c:formatCode>General</c:formatCode>
                <c:ptCount val="3"/>
                <c:pt idx="0">
                  <c:v>70.608099999999993</c:v>
                </c:pt>
                <c:pt idx="1">
                  <c:v>28.040500000000002</c:v>
                </c:pt>
                <c:pt idx="2">
                  <c:v>1.3513999999999999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chemeClr val="accent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6-0A05-4670-A210-EFF38AC192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-27"/>
        <c:axId val="54877568"/>
        <c:axId val="46285952"/>
      </c:barChart>
      <c:catAx>
        <c:axId val="5487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75.608099999999993"/>
          <c:min val="0"/>
        </c:scaling>
        <c:delete val="0"/>
        <c:axPos val="l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000" b="0" i="1" spc="50"/>
                </a:pPr>
                <a:r>
                  <a:rPr lang="en-GB"/>
                  <a:t>%</a:t>
                </a:r>
              </a:p>
            </c:rich>
          </c:tx>
          <c:overlay val="0"/>
        </c:title>
        <c:numFmt formatCode="#,##0;#,##0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in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5 Highest score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How clear and regular is the overall communication from management?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52.7027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FE-4C5D-A92C-7539C37403F8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A1BB7E"/>
            </a:solidFill>
            <a:ln>
              <a:solidFill>
                <a:srgbClr val="A1BB7E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How clear and regular is the overall communication from management?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21.621600000000001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FE-4C5D-A92C-7539C37403F8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D7D7D7"/>
            </a:solidFill>
            <a:ln>
              <a:solidFill>
                <a:srgbClr val="D7D7D7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How clear and regular is the overall communication from management?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11.824299999999999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FE-4C5D-A92C-7539C37403F8}"/>
            </c:ext>
          </c:extLst>
        </c:ser>
        <c:ser>
          <c:idx val="3"/>
          <c:order val="3"/>
          <c:tx>
            <c:strRef>
              <c:f>DataSheet!$F$1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C27697"/>
            </a:solidFill>
            <a:ln>
              <a:solidFill>
                <a:srgbClr val="C27697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How clear and regular is the overall communication from management?</c:v>
                </c:pt>
              </c:strCache>
            </c:strRef>
          </c:cat>
          <c:val>
            <c:numRef>
              <c:f>DataSheet!$F$2:$F$2</c:f>
              <c:numCache>
                <c:formatCode>General</c:formatCode>
                <c:ptCount val="1"/>
                <c:pt idx="0">
                  <c:v>3.7162000000000002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DFE-4C5D-A92C-7539C37403F8}"/>
            </c:ext>
          </c:extLst>
        </c:ser>
        <c:ser>
          <c:idx val="4"/>
          <c:order val="4"/>
          <c:tx>
            <c:strRef>
              <c:f>DataSheet!$G$1</c:f>
              <c:strCache>
                <c:ptCount val="1"/>
                <c:pt idx="0">
                  <c:v>1 Lowest score</c:v>
                </c:pt>
              </c:strCache>
            </c:strRef>
          </c:tx>
          <c:spPr>
            <a:solidFill>
              <a:srgbClr val="AD1457"/>
            </a:solidFill>
            <a:ln>
              <a:solidFill>
                <a:srgbClr val="AD1457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How clear and regular is the overall communication from management?</c:v>
                </c:pt>
              </c:strCache>
            </c:strRef>
          </c:cat>
          <c:val>
            <c:numRef>
              <c:f>DataSheet!$G$2:$G$2</c:f>
              <c:numCache>
                <c:formatCode>General</c:formatCode>
                <c:ptCount val="1"/>
                <c:pt idx="0">
                  <c:v>6.4188999999999998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DFE-4C5D-A92C-7539C37403F8}"/>
            </c:ext>
          </c:extLst>
        </c:ser>
        <c:ser>
          <c:idx val="5"/>
          <c:order val="5"/>
          <c:tx>
            <c:strRef>
              <c:f>DataSheet!$H$1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968D85"/>
            </a:solidFill>
            <a:ln>
              <a:solidFill>
                <a:srgbClr val="968D8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How clear and regular is the overall communication from management?</c:v>
                </c:pt>
              </c:strCache>
            </c:strRef>
          </c:cat>
          <c:val>
            <c:numRef>
              <c:f>DataSheet!$H$2:$H$2</c:f>
              <c:numCache>
                <c:formatCode>General</c:formatCode>
                <c:ptCount val="1"/>
                <c:pt idx="0">
                  <c:v>3.7162000000000002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DFE-4C5D-A92C-7539C37403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5 Highest score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How well does the organization listen to and act on employee feedback and suggestions?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40.878399999999999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37-4A16-8566-8EF565E47041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A1BB7E"/>
            </a:solidFill>
            <a:ln>
              <a:solidFill>
                <a:srgbClr val="A1BB7E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How well does the organization listen to and act on employee feedback and suggestions?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19.932400000000001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37-4A16-8566-8EF565E47041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D7D7D7"/>
            </a:solidFill>
            <a:ln>
              <a:solidFill>
                <a:srgbClr val="D7D7D7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How well does the organization listen to and act on employee feedback and suggestions?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11.824299999999999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37-4A16-8566-8EF565E47041}"/>
            </c:ext>
          </c:extLst>
        </c:ser>
        <c:ser>
          <c:idx val="3"/>
          <c:order val="3"/>
          <c:tx>
            <c:strRef>
              <c:f>DataSheet!$F$1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C27697"/>
            </a:solidFill>
            <a:ln>
              <a:solidFill>
                <a:srgbClr val="C27697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How well does the organization listen to and act on employee feedback and suggestions?</c:v>
                </c:pt>
              </c:strCache>
            </c:strRef>
          </c:cat>
          <c:val>
            <c:numRef>
              <c:f>DataSheet!$F$2:$F$2</c:f>
              <c:numCache>
                <c:formatCode>General</c:formatCode>
                <c:ptCount val="1"/>
                <c:pt idx="0">
                  <c:v>4.7297000000000002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137-4A16-8566-8EF565E47041}"/>
            </c:ext>
          </c:extLst>
        </c:ser>
        <c:ser>
          <c:idx val="4"/>
          <c:order val="4"/>
          <c:tx>
            <c:strRef>
              <c:f>DataSheet!$G$1</c:f>
              <c:strCache>
                <c:ptCount val="1"/>
                <c:pt idx="0">
                  <c:v>1 Lowest score</c:v>
                </c:pt>
              </c:strCache>
            </c:strRef>
          </c:tx>
          <c:spPr>
            <a:solidFill>
              <a:srgbClr val="AD1457"/>
            </a:solidFill>
            <a:ln>
              <a:solidFill>
                <a:srgbClr val="AD1457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How well does the organization listen to and act on employee feedback and suggestions?</c:v>
                </c:pt>
              </c:strCache>
            </c:strRef>
          </c:cat>
          <c:val>
            <c:numRef>
              <c:f>DataSheet!$G$2:$G$2</c:f>
              <c:numCache>
                <c:formatCode>General</c:formatCode>
                <c:ptCount val="1"/>
                <c:pt idx="0">
                  <c:v>15.878399999999999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37-4A16-8566-8EF565E47041}"/>
            </c:ext>
          </c:extLst>
        </c:ser>
        <c:ser>
          <c:idx val="5"/>
          <c:order val="5"/>
          <c:tx>
            <c:strRef>
              <c:f>DataSheet!$H$1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968D85"/>
            </a:solidFill>
            <a:ln>
              <a:solidFill>
                <a:srgbClr val="968D8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How well does the organization listen to and act on employee feedback and suggestions?</c:v>
                </c:pt>
              </c:strCache>
            </c:strRef>
          </c:cat>
          <c:val>
            <c:numRef>
              <c:f>DataSheet!$H$2:$H$2</c:f>
              <c:numCache>
                <c:formatCode>General</c:formatCode>
                <c:ptCount val="1"/>
                <c:pt idx="0">
                  <c:v>6.7568000000000001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137-4A16-8566-8EF565E470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0.25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5 Highest score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How satisfactory is the general sharing of information within the organization?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50.337800000000001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07-409E-BEF7-7918CC8368A0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A1BB7E"/>
            </a:solidFill>
            <a:ln>
              <a:solidFill>
                <a:srgbClr val="A1BB7E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How satisfactory is the general sharing of information within the organization?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17.229700000000001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07-409E-BEF7-7918CC8368A0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D7D7D7"/>
            </a:solidFill>
            <a:ln>
              <a:solidFill>
                <a:srgbClr val="D7D7D7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How satisfactory is the general sharing of information within the organization?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10.8108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07-409E-BEF7-7918CC8368A0}"/>
            </c:ext>
          </c:extLst>
        </c:ser>
        <c:ser>
          <c:idx val="3"/>
          <c:order val="3"/>
          <c:tx>
            <c:strRef>
              <c:f>DataSheet!$F$1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C27697"/>
            </a:solidFill>
            <a:ln>
              <a:solidFill>
                <a:srgbClr val="C27697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How satisfactory is the general sharing of information within the organization?</c:v>
                </c:pt>
              </c:strCache>
            </c:strRef>
          </c:cat>
          <c:val>
            <c:numRef>
              <c:f>DataSheet!$F$2:$F$2</c:f>
              <c:numCache>
                <c:formatCode>General</c:formatCode>
                <c:ptCount val="1"/>
                <c:pt idx="0">
                  <c:v>6.0811000000000002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07-409E-BEF7-7918CC8368A0}"/>
            </c:ext>
          </c:extLst>
        </c:ser>
        <c:ser>
          <c:idx val="4"/>
          <c:order val="4"/>
          <c:tx>
            <c:strRef>
              <c:f>DataSheet!$G$1</c:f>
              <c:strCache>
                <c:ptCount val="1"/>
                <c:pt idx="0">
                  <c:v>1 Lowest score</c:v>
                </c:pt>
              </c:strCache>
            </c:strRef>
          </c:tx>
          <c:spPr>
            <a:solidFill>
              <a:srgbClr val="AD1457"/>
            </a:solidFill>
            <a:ln>
              <a:solidFill>
                <a:srgbClr val="AD1457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How satisfactory is the general sharing of information within the organization?</c:v>
                </c:pt>
              </c:strCache>
            </c:strRef>
          </c:cat>
          <c:val>
            <c:numRef>
              <c:f>DataSheet!$G$2:$G$2</c:f>
              <c:numCache>
                <c:formatCode>General</c:formatCode>
                <c:ptCount val="1"/>
                <c:pt idx="0">
                  <c:v>10.473000000000001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07-409E-BEF7-7918CC8368A0}"/>
            </c:ext>
          </c:extLst>
        </c:ser>
        <c:ser>
          <c:idx val="5"/>
          <c:order val="5"/>
          <c:tx>
            <c:strRef>
              <c:f>DataSheet!$H$1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968D85"/>
            </a:solidFill>
            <a:ln>
              <a:solidFill>
                <a:srgbClr val="968D8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How satisfactory is the general sharing of information within the organization?</c:v>
                </c:pt>
              </c:strCache>
            </c:strRef>
          </c:cat>
          <c:val>
            <c:numRef>
              <c:f>DataSheet!$H$2:$H$2</c:f>
              <c:numCache>
                <c:formatCode>General</c:formatCode>
                <c:ptCount val="1"/>
                <c:pt idx="0">
                  <c:v>5.0675999999999997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007-409E-BEF7-7918CC8368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;#,##0" sourceLinked="0"/>
        <c:majorTickMark val="cross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0"/>
          <c:y val="0.79305630937948601"/>
          <c:w val="1"/>
          <c:h val="0.75"/>
        </c:manualLayout>
      </c:layout>
      <c:overlay val="0"/>
      <c:spPr>
        <a:noFill/>
      </c:spPr>
      <c:txPr>
        <a:bodyPr/>
        <a:lstStyle/>
        <a:p>
          <a:pPr>
            <a:defRPr sz="1000" spc="50"/>
          </a:pPr>
          <a:endParaRPr lang="en-US"/>
        </a:p>
      </c:txPr>
    </c:legend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dLbl>
              <c:idx val="0"/>
              <c:numFmt formatCode="#,##0;#,##0" sourceLinked="0"/>
              <c:spPr/>
              <c:txPr>
                <a:bodyPr tIns="0" bIns="0"/>
                <a:lstStyle/>
                <a:p>
                  <a:pPr>
                    <a:defRPr sz="1000" spc="50">
                      <a:solidFill>
                        <a:srgbClr val="DF6C55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F7F6-4CAA-BCEF-4D2CEEB387D0}"/>
                </c:ext>
              </c:extLst>
            </c:dLbl>
            <c:dLbl>
              <c:idx val="1"/>
              <c:numFmt formatCode="#,##0;#,##0" sourceLinked="0"/>
              <c:spPr/>
              <c:txPr>
                <a:bodyPr tIns="0" bIns="0"/>
                <a:lstStyle/>
                <a:p>
                  <a:pPr>
                    <a:defRPr sz="1000" spc="50">
                      <a:solidFill>
                        <a:srgbClr val="DF6C55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F7F6-4CAA-BCEF-4D2CEEB387D0}"/>
                </c:ext>
              </c:extLst>
            </c:dLbl>
            <c:dLbl>
              <c:idx val="2"/>
              <c:numFmt formatCode="#,##0;#,##0" sourceLinked="0"/>
              <c:spPr/>
              <c:txPr>
                <a:bodyPr tIns="0" bIns="0"/>
                <a:lstStyle/>
                <a:p>
                  <a:pPr>
                    <a:defRPr sz="1000" spc="50">
                      <a:solidFill>
                        <a:srgbClr val="DF6C55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F7F6-4CAA-BCEF-4D2CEEB387D0}"/>
                </c:ext>
              </c:extLst>
            </c:dLbl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DataSheet!$B$2:$B$4</c:f>
              <c:strCache>
                <c:ptCount val="3"/>
                <c:pt idx="0">
                  <c:v>How interested are you in autonomous (self-driving) car technology?</c:v>
                </c:pt>
                <c:pt idx="1">
                  <c:v>The availability of car-sharing services influences my decision to own a personal car.</c:v>
                </c:pt>
                <c:pt idx="2">
                  <c:v>I prioritize technology and connectivity features when choosing a car.</c:v>
                </c:pt>
              </c:strCache>
            </c:strRef>
          </c:cat>
          <c:val>
            <c:numRef>
              <c:f>DataSheet!$C$2:$C$4</c:f>
              <c:numCache>
                <c:formatCode>General</c:formatCode>
                <c:ptCount val="3"/>
                <c:pt idx="0">
                  <c:v>63.855400000000003</c:v>
                </c:pt>
                <c:pt idx="1">
                  <c:v>59.036099999999998</c:v>
                </c:pt>
                <c:pt idx="2">
                  <c:v>50.602400000000003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F6-4CAA-BCEF-4D2CEEB387D0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2"/>
              </a:solidFill>
            </a:ln>
          </c:spPr>
          <c:invertIfNegative val="0"/>
          <c:dLbls>
            <c:dLbl>
              <c:idx val="0"/>
              <c:numFmt formatCode="#,##0;#,##0" sourceLinked="0"/>
              <c:spPr/>
              <c:txPr>
                <a:bodyPr tIns="0" bIns="0"/>
                <a:lstStyle/>
                <a:p>
                  <a:pPr>
                    <a:defRPr sz="1000" spc="50">
                      <a:solidFill>
                        <a:srgbClr val="71B6DA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F7F6-4CAA-BCEF-4D2CEEB387D0}"/>
                </c:ext>
              </c:extLst>
            </c:dLbl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DataSheet!$B$2:$B$4</c:f>
              <c:strCache>
                <c:ptCount val="3"/>
                <c:pt idx="0">
                  <c:v>How interested are you in autonomous (self-driving) car technology?</c:v>
                </c:pt>
                <c:pt idx="1">
                  <c:v>The availability of car-sharing services influences my decision to own a personal car.</c:v>
                </c:pt>
                <c:pt idx="2">
                  <c:v>I prioritize technology and connectivity features when choosing a car.</c:v>
                </c:pt>
              </c:strCache>
            </c:strRef>
          </c:cat>
          <c:val>
            <c:numRef>
              <c:f>DataSheet!$D$2:$D$4</c:f>
              <c:numCache>
                <c:formatCode>General</c:formatCode>
                <c:ptCount val="3"/>
                <c:pt idx="0">
                  <c:v>79.425799999999995</c:v>
                </c:pt>
                <c:pt idx="1">
                  <c:v>71.770300000000006</c:v>
                </c:pt>
                <c:pt idx="2">
                  <c:v>64.593299999999999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7F6-4CAA-BCEF-4D2CEEB387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-27"/>
        <c:axId val="54877568"/>
        <c:axId val="46285952"/>
      </c:barChart>
      <c:catAx>
        <c:axId val="5487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100"/>
          <c:min val="0"/>
        </c:scaling>
        <c:delete val="0"/>
        <c:axPos val="l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000" b="0" i="1" spc="50"/>
                </a:pPr>
                <a:r>
                  <a:rPr lang="en-GB"/>
                  <a:t>%</a:t>
                </a:r>
              </a:p>
            </c:rich>
          </c:tx>
          <c:overlay val="0"/>
        </c:title>
        <c:numFmt formatCode="#,##0;#,##0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in"/>
        <c:crossBetween val="between"/>
      </c:valAx>
      <c:spPr>
        <a:noFill/>
      </c:spPr>
    </c:plotArea>
    <c:legend>
      <c:legendPos val="t"/>
      <c:overlay val="0"/>
      <c:spPr>
        <a:noFill/>
      </c:spPr>
      <c:txPr>
        <a:bodyPr/>
        <a:lstStyle/>
        <a:p>
          <a:pPr>
            <a:defRPr sz="1000" spc="50"/>
          </a:pPr>
          <a:endParaRPr lang="en-US"/>
        </a:p>
      </c:txPr>
    </c:legend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Big city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DataSheet!$B$2:$B$4</c:f>
              <c:strCache>
                <c:ptCount val="3"/>
                <c:pt idx="0">
                  <c:v>How interested are you in autonomous (self-driving) car technology?</c:v>
                </c:pt>
                <c:pt idx="1">
                  <c:v>The availability of car-sharing services influences my decision to own a personal car.</c:v>
                </c:pt>
                <c:pt idx="2">
                  <c:v>I prioritize technology and connectivity features when choosing a car.</c:v>
                </c:pt>
              </c:strCache>
            </c:strRef>
          </c:cat>
          <c:val>
            <c:numRef>
              <c:f>DataSheet!$C$2:$C$4</c:f>
              <c:numCache>
                <c:formatCode>General</c:formatCode>
                <c:ptCount val="3"/>
                <c:pt idx="0">
                  <c:v>71.186400000000006</c:v>
                </c:pt>
                <c:pt idx="1">
                  <c:v>64.406800000000004</c:v>
                </c:pt>
                <c:pt idx="2">
                  <c:v>58.757100000000001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52-4EEE-9D1B-B1409751B43E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Smaller city/ town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2"/>
              </a:solidFill>
            </a:ln>
          </c:spPr>
          <c:invertIfNegative val="0"/>
          <c:dLbls>
            <c:dLbl>
              <c:idx val="2"/>
              <c:numFmt formatCode="#,##0;#,##0" sourceLinked="0"/>
              <c:spPr>
                <a:ln>
                  <a:noFill/>
                </a:ln>
              </c:spPr>
              <c:txPr>
                <a:bodyPr tIns="0" bIns="0"/>
                <a:lstStyle/>
                <a:p>
                  <a:pPr>
                    <a:defRPr sz="1000" spc="50">
                      <a:solidFill>
                        <a:srgbClr val="71B6DA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7A52-4EEE-9D1B-B1409751B43E}"/>
                </c:ext>
              </c:extLst>
            </c:dLbl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DataSheet!$B$2:$B$4</c:f>
              <c:strCache>
                <c:ptCount val="3"/>
                <c:pt idx="0">
                  <c:v>How interested are you in autonomous (self-driving) car technology?</c:v>
                </c:pt>
                <c:pt idx="1">
                  <c:v>The availability of car-sharing services influences my decision to own a personal car.</c:v>
                </c:pt>
                <c:pt idx="2">
                  <c:v>I prioritize technology and connectivity features when choosing a car.</c:v>
                </c:pt>
              </c:strCache>
            </c:strRef>
          </c:cat>
          <c:val>
            <c:numRef>
              <c:f>DataSheet!$D$2:$D$4</c:f>
              <c:numCache>
                <c:formatCode>General</c:formatCode>
                <c:ptCount val="3"/>
                <c:pt idx="0">
                  <c:v>80.434799999999996</c:v>
                </c:pt>
                <c:pt idx="1">
                  <c:v>70.652199999999993</c:v>
                </c:pt>
                <c:pt idx="2">
                  <c:v>69.565200000000004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52-4EEE-9D1B-B1409751B43E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Countryside / rural area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accent3"/>
              </a:solidFill>
            </a:ln>
          </c:spPr>
          <c:invertIfNegative val="0"/>
          <c:dLbls>
            <c:dLbl>
              <c:idx val="2"/>
              <c:numFmt formatCode="#,##0;#,##0" sourceLinked="0"/>
              <c:spPr>
                <a:ln>
                  <a:noFill/>
                </a:ln>
              </c:spPr>
              <c:txPr>
                <a:bodyPr tIns="0" bIns="0"/>
                <a:lstStyle/>
                <a:p>
                  <a:pPr>
                    <a:defRPr sz="1000" spc="50">
                      <a:solidFill>
                        <a:srgbClr val="DF6C55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7A52-4EEE-9D1B-B1409751B43E}"/>
                </c:ext>
              </c:extLst>
            </c:dLbl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DataSheet!$B$2:$B$4</c:f>
              <c:strCache>
                <c:ptCount val="3"/>
                <c:pt idx="0">
                  <c:v>How interested are you in autonomous (self-driving) car technology?</c:v>
                </c:pt>
                <c:pt idx="1">
                  <c:v>The availability of car-sharing services influences my decision to own a personal car.</c:v>
                </c:pt>
                <c:pt idx="2">
                  <c:v>I prioritize technology and connectivity features when choosing a car.</c:v>
                </c:pt>
              </c:strCache>
            </c:strRef>
          </c:cat>
          <c:val>
            <c:numRef>
              <c:f>DataSheet!$E$2:$E$4</c:f>
              <c:numCache>
                <c:formatCode>General</c:formatCode>
                <c:ptCount val="3"/>
                <c:pt idx="0">
                  <c:v>71.428600000000003</c:v>
                </c:pt>
                <c:pt idx="1">
                  <c:v>76.1905</c:v>
                </c:pt>
                <c:pt idx="2">
                  <c:v>33.333300000000001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52-4EEE-9D1B-B1409751B4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-27"/>
        <c:axId val="54877568"/>
        <c:axId val="46285952"/>
      </c:barChart>
      <c:catAx>
        <c:axId val="5487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100"/>
          <c:min val="0"/>
        </c:scaling>
        <c:delete val="0"/>
        <c:axPos val="l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000" b="0" i="1" spc="50"/>
                </a:pPr>
                <a:r>
                  <a:rPr lang="en-GB"/>
                  <a:t>%</a:t>
                </a:r>
              </a:p>
            </c:rich>
          </c:tx>
          <c:overlay val="0"/>
        </c:title>
        <c:numFmt formatCode="#,##0;#,##0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in"/>
        <c:crossBetween val="between"/>
      </c:valAx>
      <c:spPr>
        <a:noFill/>
      </c:spPr>
    </c:plotArea>
    <c:legend>
      <c:legendPos val="t"/>
      <c:overlay val="0"/>
      <c:spPr>
        <a:noFill/>
      </c:spPr>
      <c:txPr>
        <a:bodyPr/>
        <a:lstStyle/>
        <a:p>
          <a:pPr>
            <a:defRPr sz="1000" spc="50"/>
          </a:pPr>
          <a:endParaRPr lang="en-US"/>
        </a:p>
      </c:txPr>
    </c:legend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Employee conversations</c:v>
                </c:pt>
              </c:strCache>
            </c:strRef>
          </c:tx>
          <c:dPt>
            <c:idx val="0"/>
            <c:bubble3D val="0"/>
            <c:explosion val="8"/>
            <c:spPr>
              <a:solidFill>
                <a:srgbClr val="66A61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B933-A445-A7A5-E21280BF56F1}"/>
              </c:ext>
            </c:extLst>
          </c:dPt>
          <c:dPt>
            <c:idx val="1"/>
            <c:bubble3D val="0"/>
            <c:spPr>
              <a:solidFill>
                <a:srgbClr val="D95F0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B933-A445-A7A5-E21280BF56F1}"/>
              </c:ext>
            </c:extLst>
          </c:dPt>
          <c:dPt>
            <c:idx val="2"/>
            <c:bubble3D val="0"/>
            <c:spPr>
              <a:solidFill>
                <a:srgbClr val="CCCCC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B933-A445-A7A5-E21280BF56F1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7-B933-A445-A7A5-E21280BF56F1}"/>
              </c:ext>
            </c:extLst>
          </c:dPt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2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DataSheet!$B$2:$B$4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Do not know</c:v>
                </c:pt>
              </c:strCache>
            </c:strRef>
          </c:cat>
          <c:val>
            <c:numRef>
              <c:f>DataSheet!$C$2:$C$4</c:f>
              <c:numCache>
                <c:formatCode>General</c:formatCode>
                <c:ptCount val="3"/>
                <c:pt idx="0">
                  <c:v>60.135100000000001</c:v>
                </c:pt>
                <c:pt idx="1">
                  <c:v>11.1486</c:v>
                </c:pt>
                <c:pt idx="2">
                  <c:v>28.716200000000001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933-A445-A7A5-E21280BF56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</c:spPr>
    </c:plotArea>
    <c:legend>
      <c:legendPos val="t"/>
      <c:overlay val="0"/>
      <c:spPr>
        <a:noFill/>
      </c:spPr>
      <c:txPr>
        <a:bodyPr/>
        <a:lstStyle/>
        <a:p>
          <a:pPr>
            <a:defRPr sz="900" spc="50"/>
          </a:pPr>
          <a:endParaRPr lang="en-US"/>
        </a:p>
      </c:txPr>
    </c:legend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200" b="0" spc="50"/>
            </a:pPr>
            <a:r>
              <a:rPr lang="en-GB"/>
              <a:t>% Yes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dLbl>
              <c:idx val="1"/>
              <c:numFmt formatCode="#,##0;#,##0" sourceLinked="0"/>
              <c:spPr/>
              <c:txPr>
                <a:bodyPr tIns="0" bIns="0"/>
                <a:lstStyle/>
                <a:p>
                  <a:pPr>
                    <a:defRPr sz="900" spc="50">
                      <a:solidFill>
                        <a:srgbClr val="DF6C55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9C79-4CCC-89F8-F21758610127}"/>
                </c:ext>
              </c:extLst>
            </c:dLbl>
            <c:dLbl>
              <c:idx val="10"/>
              <c:numFmt formatCode="#,##0;#,##0" sourceLinked="0"/>
              <c:spPr/>
              <c:txPr>
                <a:bodyPr tIns="0" bIns="0"/>
                <a:lstStyle/>
                <a:p>
                  <a:pPr>
                    <a:defRPr sz="900" spc="50">
                      <a:solidFill>
                        <a:srgbClr val="DF6C55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9C79-4CCC-89F8-F21758610127}"/>
                </c:ext>
              </c:extLst>
            </c:dLbl>
            <c:dLbl>
              <c:idx val="11"/>
              <c:numFmt formatCode="#,##0;#,##0" sourceLinked="0"/>
              <c:spPr/>
              <c:txPr>
                <a:bodyPr tIns="0" bIns="0"/>
                <a:lstStyle/>
                <a:p>
                  <a:pPr>
                    <a:defRPr sz="900" spc="50">
                      <a:solidFill>
                        <a:srgbClr val="71B6DA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9C79-4CCC-89F8-F21758610127}"/>
                </c:ext>
              </c:extLst>
            </c:dLbl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multiLvlStrRef>
              <c:f>DataSheet!$A$2:$B$14</c:f>
              <c:multiLvlStrCache>
                <c:ptCount val="13"/>
                <c:lvl>
                  <c:pt idx="0">
                    <c:v>Total</c:v>
                  </c:pt>
                  <c:pt idx="1">
                    <c:v>male</c:v>
                  </c:pt>
                  <c:pt idx="2">
                    <c:v>female</c:v>
                  </c:pt>
                  <c:pt idx="3">
                    <c:v>18-24</c:v>
                  </c:pt>
                  <c:pt idx="4">
                    <c:v>25-30</c:v>
                  </c:pt>
                  <c:pt idx="5">
                    <c:v>31-35</c:v>
                  </c:pt>
                  <c:pt idx="6">
                    <c:v>36-40</c:v>
                  </c:pt>
                  <c:pt idx="7">
                    <c:v>41-50</c:v>
                  </c:pt>
                  <c:pt idx="8">
                    <c:v>51-60</c:v>
                  </c:pt>
                  <c:pt idx="9">
                    <c:v>&gt;60</c:v>
                  </c:pt>
                  <c:pt idx="10">
                    <c:v>Big city</c:v>
                  </c:pt>
                  <c:pt idx="11">
                    <c:v>Smaller city/ town</c:v>
                  </c:pt>
                  <c:pt idx="12">
                    <c:v>Countryside / rural area</c:v>
                  </c:pt>
                </c:lvl>
                <c:lvl>
                  <c:pt idx="0">
                    <c:v>Gender</c:v>
                  </c:pt>
                  <c:pt idx="3">
                    <c:v>Age</c:v>
                  </c:pt>
                  <c:pt idx="10">
                    <c:v>Location</c:v>
                  </c:pt>
                </c:lvl>
              </c:multiLvlStrCache>
            </c:multiLvlStrRef>
          </c:cat>
          <c:val>
            <c:numRef>
              <c:f>DataSheet!$C$2:$C$14</c:f>
              <c:numCache>
                <c:formatCode>General</c:formatCode>
                <c:ptCount val="13"/>
                <c:pt idx="0">
                  <c:v>60.135100000000001</c:v>
                </c:pt>
                <c:pt idx="1">
                  <c:v>50.602400000000003</c:v>
                </c:pt>
                <c:pt idx="2">
                  <c:v>65.071799999999996</c:v>
                </c:pt>
                <c:pt idx="3">
                  <c:v>40</c:v>
                </c:pt>
                <c:pt idx="4">
                  <c:v>53.191499999999998</c:v>
                </c:pt>
                <c:pt idx="5">
                  <c:v>52.112699999999997</c:v>
                </c:pt>
                <c:pt idx="6">
                  <c:v>63.461500000000001</c:v>
                </c:pt>
                <c:pt idx="7">
                  <c:v>71.875</c:v>
                </c:pt>
                <c:pt idx="8">
                  <c:v>63.636400000000002</c:v>
                </c:pt>
                <c:pt idx="9">
                  <c:v>69.565200000000004</c:v>
                </c:pt>
                <c:pt idx="10">
                  <c:v>51.412399999999998</c:v>
                </c:pt>
                <c:pt idx="11">
                  <c:v>78.260900000000007</c:v>
                </c:pt>
                <c:pt idx="12">
                  <c:v>47.619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79-4CCC-89F8-F217586101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-27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1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100"/>
          <c:min val="0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900" b="0" i="1" spc="50"/>
                </a:pPr>
                <a:r>
                  <a:rPr lang="en-GB"/>
                  <a:t>Significant differences (95%) are shown in red/blue</a:t>
                </a:r>
              </a:p>
            </c:rich>
          </c:tx>
          <c:overlay val="0"/>
        </c:title>
        <c:numFmt formatCode="#,##0;#,##0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Salary conversations</c:v>
                </c:pt>
              </c:strCache>
            </c:strRef>
          </c:tx>
          <c:spPr>
            <a:solidFill>
              <a:srgbClr val="3494BA"/>
            </a:solidFill>
            <a:ln>
              <a:solidFill>
                <a:schemeClr val="accent1"/>
              </a:solidFill>
            </a:ln>
          </c:spPr>
          <c:invertIfNegative val="1"/>
          <c:dPt>
            <c:idx val="0"/>
            <c:invertIfNegative val="0"/>
            <c:bubble3D val="0"/>
            <c:spPr>
              <a:solidFill>
                <a:srgbClr val="66A61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7A3D-4B3F-BA80-36736E70A077}"/>
              </c:ext>
            </c:extLst>
          </c:dPt>
          <c:dPt>
            <c:idx val="1"/>
            <c:invertIfNegative val="0"/>
            <c:bubble3D val="0"/>
            <c:spPr>
              <a:solidFill>
                <a:srgbClr val="D95F0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7A3D-4B3F-BA80-36736E70A077}"/>
              </c:ext>
            </c:extLst>
          </c:dPt>
          <c:dPt>
            <c:idx val="2"/>
            <c:invertIfNegative val="0"/>
            <c:bubble3D val="0"/>
            <c:spPr>
              <a:solidFill>
                <a:srgbClr val="CCCCC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7A3D-4B3F-BA80-36736E70A077}"/>
              </c:ext>
            </c:extLst>
          </c:dPt>
          <c:dPt>
            <c:idx val="3"/>
            <c:invertIfNegative val="0"/>
            <c:bubble3D val="0"/>
            <c:spPr>
              <a:solidFill>
                <a:srgbClr val="4572A7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7A3D-4B3F-BA80-36736E70A077}"/>
              </c:ext>
            </c:extLst>
          </c:dPt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DataSheet!$B$2:$B$5</c:f>
              <c:strCache>
                <c:ptCount val="4"/>
                <c:pt idx="0">
                  <c:v>Yes</c:v>
                </c:pt>
                <c:pt idx="1">
                  <c:v>No</c:v>
                </c:pt>
                <c:pt idx="2">
                  <c:v>Don't know</c:v>
                </c:pt>
                <c:pt idx="3">
                  <c:v>Already use</c:v>
                </c:pt>
              </c:strCache>
            </c:strRef>
          </c:cat>
          <c:val>
            <c:numRef>
              <c:f>DataSheet!$C$2:$C$5</c:f>
              <c:numCache>
                <c:formatCode>General</c:formatCode>
                <c:ptCount val="4"/>
                <c:pt idx="0">
                  <c:v>35.472999999999999</c:v>
                </c:pt>
                <c:pt idx="1">
                  <c:v>29.3919</c:v>
                </c:pt>
                <c:pt idx="2">
                  <c:v>11.486499999999999</c:v>
                </c:pt>
                <c:pt idx="3">
                  <c:v>23.648599999999998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chemeClr val="accent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8-7A3D-4B3F-BA80-36736E70A0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-27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1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1.875"/>
          <c:min val="0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900" b="0" i="1" spc="50"/>
                </a:pPr>
                <a:r>
                  <a:rPr lang="en-GB"/>
                  <a:t>%</a:t>
                </a:r>
              </a:p>
            </c:rich>
          </c:tx>
          <c:overlay val="0"/>
        </c:title>
        <c:numFmt formatCode="#,##0;#,##0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200" b="0" spc="50"/>
            </a:pPr>
            <a:r>
              <a:rPr lang="en-GB"/>
              <a:t>% Yes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rgbClr val="66A61E"/>
            </a:solidFill>
            <a:ln>
              <a:solidFill>
                <a:srgbClr val="66A61E"/>
              </a:solidFill>
            </a:ln>
          </c:spPr>
          <c:invertIfNegative val="0"/>
          <c:dLbls>
            <c:dLbl>
              <c:idx val="1"/>
              <c:numFmt formatCode="#,##0;#,##0" sourceLinked="0"/>
              <c:spPr>
                <a:ln>
                  <a:noFill/>
                </a:ln>
              </c:spPr>
              <c:txPr>
                <a:bodyPr tIns="0" bIns="0"/>
                <a:lstStyle/>
                <a:p>
                  <a:pPr>
                    <a:defRPr sz="900" spc="50">
                      <a:solidFill>
                        <a:srgbClr val="DF6C55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BDC1-4863-AA18-82459AEAF5B8}"/>
                </c:ext>
              </c:extLst>
            </c:dLbl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multiLvlStrRef>
              <c:f>DataSheet!$A$2:$B$14</c:f>
              <c:multiLvlStrCache>
                <c:ptCount val="13"/>
                <c:lvl>
                  <c:pt idx="0">
                    <c:v>Total</c:v>
                  </c:pt>
                  <c:pt idx="1">
                    <c:v>male</c:v>
                  </c:pt>
                  <c:pt idx="2">
                    <c:v>female</c:v>
                  </c:pt>
                  <c:pt idx="3">
                    <c:v>18-24</c:v>
                  </c:pt>
                  <c:pt idx="4">
                    <c:v>25-30</c:v>
                  </c:pt>
                  <c:pt idx="5">
                    <c:v>31-35</c:v>
                  </c:pt>
                  <c:pt idx="6">
                    <c:v>36-40</c:v>
                  </c:pt>
                  <c:pt idx="7">
                    <c:v>41-50</c:v>
                  </c:pt>
                  <c:pt idx="8">
                    <c:v>51-60</c:v>
                  </c:pt>
                  <c:pt idx="9">
                    <c:v>&gt;60</c:v>
                  </c:pt>
                  <c:pt idx="10">
                    <c:v>Big city</c:v>
                  </c:pt>
                  <c:pt idx="11">
                    <c:v>Smaller city/ town</c:v>
                  </c:pt>
                  <c:pt idx="12">
                    <c:v>Countryside / rural area</c:v>
                  </c:pt>
                </c:lvl>
                <c:lvl>
                  <c:pt idx="0">
                    <c:v>Gender</c:v>
                  </c:pt>
                  <c:pt idx="3">
                    <c:v>Age</c:v>
                  </c:pt>
                  <c:pt idx="10">
                    <c:v>Location</c:v>
                  </c:pt>
                </c:lvl>
              </c:multiLvlStrCache>
            </c:multiLvlStrRef>
          </c:cat>
          <c:val>
            <c:numRef>
              <c:f>DataSheet!$C$2:$C$14</c:f>
              <c:numCache>
                <c:formatCode>General</c:formatCode>
                <c:ptCount val="13"/>
                <c:pt idx="0">
                  <c:v>35.472999999999999</c:v>
                </c:pt>
                <c:pt idx="1">
                  <c:v>24.096399999999999</c:v>
                </c:pt>
                <c:pt idx="2">
                  <c:v>40.191400000000002</c:v>
                </c:pt>
                <c:pt idx="3">
                  <c:v>20</c:v>
                </c:pt>
                <c:pt idx="4">
                  <c:v>25.5319</c:v>
                </c:pt>
                <c:pt idx="5">
                  <c:v>33.802799999999998</c:v>
                </c:pt>
                <c:pt idx="6">
                  <c:v>32.692300000000003</c:v>
                </c:pt>
                <c:pt idx="7">
                  <c:v>46.875</c:v>
                </c:pt>
                <c:pt idx="8">
                  <c:v>42.424199999999999</c:v>
                </c:pt>
                <c:pt idx="9">
                  <c:v>34.782600000000002</c:v>
                </c:pt>
                <c:pt idx="10">
                  <c:v>31.638400000000001</c:v>
                </c:pt>
                <c:pt idx="11">
                  <c:v>41.304299999999998</c:v>
                </c:pt>
                <c:pt idx="12">
                  <c:v>33.333300000000001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C1-4863-AA18-82459AEAF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-27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1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100"/>
          <c:min val="0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900" b="0" i="1" spc="50"/>
                </a:pPr>
                <a:r>
                  <a:rPr lang="en-GB"/>
                  <a:t>Significant differences (95%) are shown in red/blue</a:t>
                </a:r>
              </a:p>
            </c:rich>
          </c:tx>
          <c:overlay val="0"/>
        </c:title>
        <c:numFmt formatCode="#,##0;#,##0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Channels</c:v>
                </c:pt>
              </c:strCache>
            </c:strRef>
          </c:tx>
          <c:spPr>
            <a:solidFill>
              <a:srgbClr val="3494BA"/>
            </a:solidFill>
            <a:ln>
              <a:solidFill>
                <a:schemeClr val="accent1"/>
              </a:solidFill>
            </a:ln>
          </c:spPr>
          <c:invertIfNegative val="1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1660-47E6-A4DB-50710389D00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1660-47E6-A4DB-50710389D00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1660-47E6-A4DB-50710389D00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1660-47E6-A4DB-50710389D00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1660-47E6-A4DB-50710389D00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1660-47E6-A4DB-50710389D005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D-1660-47E6-A4DB-50710389D005}"/>
              </c:ext>
            </c:extLst>
          </c:dPt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DataSheet!$B$2:$B$8</c:f>
              <c:strCache>
                <c:ptCount val="7"/>
                <c:pt idx="0">
                  <c:v>Automotive magazines</c:v>
                </c:pt>
                <c:pt idx="1">
                  <c:v>Online reviews and forums</c:v>
                </c:pt>
                <c:pt idx="2">
                  <c:v>Social media</c:v>
                </c:pt>
                <c:pt idx="3">
                  <c:v>Dealership recommendations</c:v>
                </c:pt>
                <c:pt idx="4">
                  <c:v>Friends and family</c:v>
                </c:pt>
                <c:pt idx="5">
                  <c:v>Colleagues</c:v>
                </c:pt>
                <c:pt idx="6">
                  <c:v>Other</c:v>
                </c:pt>
              </c:strCache>
            </c:strRef>
          </c:cat>
          <c:val>
            <c:numRef>
              <c:f>DataSheet!$C$2:$C$8</c:f>
              <c:numCache>
                <c:formatCode>General</c:formatCode>
                <c:ptCount val="7"/>
                <c:pt idx="0">
                  <c:v>53.125</c:v>
                </c:pt>
                <c:pt idx="1">
                  <c:v>35.416699999999999</c:v>
                </c:pt>
                <c:pt idx="2">
                  <c:v>33.333300000000001</c:v>
                </c:pt>
                <c:pt idx="3">
                  <c:v>29.166699999999999</c:v>
                </c:pt>
                <c:pt idx="4">
                  <c:v>26.041699999999999</c:v>
                </c:pt>
                <c:pt idx="5">
                  <c:v>21.527799999999999</c:v>
                </c:pt>
                <c:pt idx="6">
                  <c:v>4.5138999999999996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chemeClr val="accent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E-1660-47E6-A4DB-50710389D0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-27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8.125"/>
          <c:min val="0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000" b="0" i="1" spc="50"/>
                </a:pPr>
                <a:r>
                  <a:rPr lang="en-GB"/>
                  <a:t>%</a:t>
                </a:r>
              </a:p>
            </c:rich>
          </c:tx>
          <c:overlay val="0"/>
        </c:title>
        <c:numFmt formatCode="#,##0;#,##0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dLbl>
              <c:idx val="2"/>
              <c:numFmt formatCode="#,##0;#,##0" sourceLinked="0"/>
              <c:spPr/>
              <c:txPr>
                <a:bodyPr tIns="0" bIns="0"/>
                <a:lstStyle/>
                <a:p>
                  <a:pPr>
                    <a:defRPr sz="1000" spc="50">
                      <a:solidFill>
                        <a:srgbClr val="DF6C55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5094-4431-ABC2-22ED257824D1}"/>
                </c:ext>
              </c:extLst>
            </c:dLbl>
            <c:dLbl>
              <c:idx val="5"/>
              <c:numFmt formatCode="#,##0;#,##0" sourceLinked="0"/>
              <c:spPr/>
              <c:txPr>
                <a:bodyPr tIns="0" bIns="0"/>
                <a:lstStyle/>
                <a:p>
                  <a:pPr>
                    <a:defRPr sz="1000" spc="50">
                      <a:solidFill>
                        <a:srgbClr val="71B6DA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5094-4431-ABC2-22ED257824D1}"/>
                </c:ext>
              </c:extLst>
            </c:dLbl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DataSheet!$B$2:$B$8</c:f>
              <c:strCache>
                <c:ptCount val="7"/>
                <c:pt idx="0">
                  <c:v>Automotive magazines</c:v>
                </c:pt>
                <c:pt idx="1">
                  <c:v>Online reviews and forums</c:v>
                </c:pt>
                <c:pt idx="2">
                  <c:v>Social media</c:v>
                </c:pt>
                <c:pt idx="3">
                  <c:v>Dealership recommendations</c:v>
                </c:pt>
                <c:pt idx="4">
                  <c:v>Friends and family</c:v>
                </c:pt>
                <c:pt idx="5">
                  <c:v>Colleagues</c:v>
                </c:pt>
                <c:pt idx="6">
                  <c:v>Other</c:v>
                </c:pt>
              </c:strCache>
            </c:strRef>
          </c:cat>
          <c:val>
            <c:numRef>
              <c:f>DataSheet!$C$2:$C$8</c:f>
              <c:numCache>
                <c:formatCode>General</c:formatCode>
                <c:ptCount val="7"/>
                <c:pt idx="0">
                  <c:v>58.227800000000002</c:v>
                </c:pt>
                <c:pt idx="1">
                  <c:v>35.442999999999998</c:v>
                </c:pt>
                <c:pt idx="2">
                  <c:v>21.518999999999998</c:v>
                </c:pt>
                <c:pt idx="3">
                  <c:v>31.645600000000002</c:v>
                </c:pt>
                <c:pt idx="4">
                  <c:v>22.784800000000001</c:v>
                </c:pt>
                <c:pt idx="5">
                  <c:v>31.645600000000002</c:v>
                </c:pt>
                <c:pt idx="6">
                  <c:v>6.3291000000000004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94-4431-ABC2-22ED257824D1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DataSheet!$B$2:$B$8</c:f>
              <c:strCache>
                <c:ptCount val="7"/>
                <c:pt idx="0">
                  <c:v>Automotive magazines</c:v>
                </c:pt>
                <c:pt idx="1">
                  <c:v>Online reviews and forums</c:v>
                </c:pt>
                <c:pt idx="2">
                  <c:v>Social media</c:v>
                </c:pt>
                <c:pt idx="3">
                  <c:v>Dealership recommendations</c:v>
                </c:pt>
                <c:pt idx="4">
                  <c:v>Friends and family</c:v>
                </c:pt>
                <c:pt idx="5">
                  <c:v>Colleagues</c:v>
                </c:pt>
                <c:pt idx="6">
                  <c:v>Other</c:v>
                </c:pt>
              </c:strCache>
            </c:strRef>
          </c:cat>
          <c:val>
            <c:numRef>
              <c:f>DataSheet!$D$2:$D$8</c:f>
              <c:numCache>
                <c:formatCode>General</c:formatCode>
                <c:ptCount val="7"/>
                <c:pt idx="0">
                  <c:v>50.731699999999996</c:v>
                </c:pt>
                <c:pt idx="1">
                  <c:v>35.6098</c:v>
                </c:pt>
                <c:pt idx="2">
                  <c:v>38.5366</c:v>
                </c:pt>
                <c:pt idx="3">
                  <c:v>27.8049</c:v>
                </c:pt>
                <c:pt idx="4">
                  <c:v>27.3171</c:v>
                </c:pt>
                <c:pt idx="5">
                  <c:v>17.561</c:v>
                </c:pt>
                <c:pt idx="6">
                  <c:v>3.9024000000000001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94-4431-ABC2-22ED257824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-27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63.227800000000002"/>
          <c:min val="0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#,##0;#,##0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legend>
      <c:legendPos val="t"/>
      <c:overlay val="0"/>
      <c:spPr>
        <a:noFill/>
      </c:spPr>
      <c:txPr>
        <a:bodyPr/>
        <a:lstStyle/>
        <a:p>
          <a:pPr>
            <a:defRPr sz="1000" spc="50"/>
          </a:pPr>
          <a:endParaRPr lang="en-US"/>
        </a:p>
      </c:txPr>
    </c:legend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Big city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dLbl>
              <c:idx val="4"/>
              <c:numFmt formatCode="#,##0;#,##0" sourceLinked="0"/>
              <c:spPr/>
              <c:txPr>
                <a:bodyPr tIns="0" bIns="0"/>
                <a:lstStyle/>
                <a:p>
                  <a:pPr>
                    <a:defRPr sz="1000" spc="50">
                      <a:solidFill>
                        <a:srgbClr val="71B6DA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3E3A-45CF-80F9-3EF73F7A3B8A}"/>
                </c:ext>
              </c:extLst>
            </c:dLbl>
            <c:dLbl>
              <c:idx val="5"/>
              <c:numFmt formatCode="#,##0;#,##0" sourceLinked="0"/>
              <c:spPr/>
              <c:txPr>
                <a:bodyPr tIns="0" bIns="0"/>
                <a:lstStyle/>
                <a:p>
                  <a:pPr>
                    <a:defRPr sz="1000" spc="50">
                      <a:solidFill>
                        <a:srgbClr val="71B6DA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3E3A-45CF-80F9-3EF73F7A3B8A}"/>
                </c:ext>
              </c:extLst>
            </c:dLbl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DataSheet!$B$2:$B$8</c:f>
              <c:strCache>
                <c:ptCount val="7"/>
                <c:pt idx="0">
                  <c:v>Automotive magazines</c:v>
                </c:pt>
                <c:pt idx="1">
                  <c:v>Online reviews and forums</c:v>
                </c:pt>
                <c:pt idx="2">
                  <c:v>Social media</c:v>
                </c:pt>
                <c:pt idx="3">
                  <c:v>Dealership recommendations</c:v>
                </c:pt>
                <c:pt idx="4">
                  <c:v>Friends and family</c:v>
                </c:pt>
                <c:pt idx="5">
                  <c:v>Colleagues</c:v>
                </c:pt>
                <c:pt idx="6">
                  <c:v>Other</c:v>
                </c:pt>
              </c:strCache>
            </c:strRef>
          </c:cat>
          <c:val>
            <c:numRef>
              <c:f>DataSheet!$C$2:$C$8</c:f>
              <c:numCache>
                <c:formatCode>General</c:formatCode>
                <c:ptCount val="7"/>
                <c:pt idx="0">
                  <c:v>56.818199999999997</c:v>
                </c:pt>
                <c:pt idx="1">
                  <c:v>25</c:v>
                </c:pt>
                <c:pt idx="2">
                  <c:v>34.090899999999998</c:v>
                </c:pt>
                <c:pt idx="3">
                  <c:v>27.840900000000001</c:v>
                </c:pt>
                <c:pt idx="4">
                  <c:v>32.954500000000003</c:v>
                </c:pt>
                <c:pt idx="5">
                  <c:v>27.840900000000001</c:v>
                </c:pt>
                <c:pt idx="6">
                  <c:v>4.5454999999999997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3A-45CF-80F9-3EF73F7A3B8A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Smaller city/ town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2"/>
              </a:solidFill>
            </a:ln>
          </c:spPr>
          <c:invertIfNegative val="0"/>
          <c:dLbls>
            <c:dLbl>
              <c:idx val="3"/>
              <c:numFmt formatCode="#,##0;#,##0" sourceLinked="0"/>
              <c:spPr/>
              <c:txPr>
                <a:bodyPr tIns="0" bIns="0"/>
                <a:lstStyle/>
                <a:p>
                  <a:pPr>
                    <a:defRPr sz="1000" spc="50">
                      <a:solidFill>
                        <a:srgbClr val="71B6DA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3E3A-45CF-80F9-3EF73F7A3B8A}"/>
                </c:ext>
              </c:extLst>
            </c:dLbl>
            <c:dLbl>
              <c:idx val="4"/>
              <c:numFmt formatCode="#,##0;#,##0" sourceLinked="0"/>
              <c:spPr/>
              <c:txPr>
                <a:bodyPr tIns="0" bIns="0"/>
                <a:lstStyle/>
                <a:p>
                  <a:pPr>
                    <a:defRPr sz="1000" spc="50">
                      <a:solidFill>
                        <a:srgbClr val="DF6C55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3E3A-45CF-80F9-3EF73F7A3B8A}"/>
                </c:ext>
              </c:extLst>
            </c:dLbl>
            <c:dLbl>
              <c:idx val="5"/>
              <c:numFmt formatCode="#,##0;#,##0" sourceLinked="0"/>
              <c:spPr/>
              <c:txPr>
                <a:bodyPr tIns="0" bIns="0"/>
                <a:lstStyle/>
                <a:p>
                  <a:pPr>
                    <a:defRPr sz="1000" spc="50">
                      <a:solidFill>
                        <a:srgbClr val="DF6C55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3E3A-45CF-80F9-3EF73F7A3B8A}"/>
                </c:ext>
              </c:extLst>
            </c:dLbl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DataSheet!$B$2:$B$8</c:f>
              <c:strCache>
                <c:ptCount val="7"/>
                <c:pt idx="0">
                  <c:v>Automotive magazines</c:v>
                </c:pt>
                <c:pt idx="1">
                  <c:v>Online reviews and forums</c:v>
                </c:pt>
                <c:pt idx="2">
                  <c:v>Social media</c:v>
                </c:pt>
                <c:pt idx="3">
                  <c:v>Dealership recommendations</c:v>
                </c:pt>
                <c:pt idx="4">
                  <c:v>Friends and family</c:v>
                </c:pt>
                <c:pt idx="5">
                  <c:v>Colleagues</c:v>
                </c:pt>
                <c:pt idx="6">
                  <c:v>Other</c:v>
                </c:pt>
              </c:strCache>
            </c:strRef>
          </c:cat>
          <c:val>
            <c:numRef>
              <c:f>DataSheet!$D$2:$D$8</c:f>
              <c:numCache>
                <c:formatCode>General</c:formatCode>
                <c:ptCount val="7"/>
                <c:pt idx="0">
                  <c:v>51.648400000000002</c:v>
                </c:pt>
                <c:pt idx="1">
                  <c:v>27.4725</c:v>
                </c:pt>
                <c:pt idx="2">
                  <c:v>39.560400000000001</c:v>
                </c:pt>
                <c:pt idx="3">
                  <c:v>48.351599999999998</c:v>
                </c:pt>
                <c:pt idx="4">
                  <c:v>14.2857</c:v>
                </c:pt>
                <c:pt idx="5">
                  <c:v>10.989000000000001</c:v>
                </c:pt>
                <c:pt idx="6">
                  <c:v>4.3956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E3A-45CF-80F9-3EF73F7A3B8A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Countryside / rural area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accent3"/>
              </a:solidFill>
            </a:ln>
          </c:spPr>
          <c:invertIfNegative val="0"/>
          <c:dLbls>
            <c:dLbl>
              <c:idx val="0"/>
              <c:numFmt formatCode="#,##0;#,##0" sourceLinked="0"/>
              <c:spPr/>
              <c:txPr>
                <a:bodyPr tIns="0" bIns="0"/>
                <a:lstStyle/>
                <a:p>
                  <a:pPr>
                    <a:defRPr sz="1000" spc="50">
                      <a:solidFill>
                        <a:srgbClr val="DF6C55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3E3A-45CF-80F9-3EF73F7A3B8A}"/>
                </c:ext>
              </c:extLst>
            </c:dLbl>
            <c:dLbl>
              <c:idx val="1"/>
              <c:numFmt formatCode="#,##0;#,##0" sourceLinked="0"/>
              <c:spPr/>
              <c:txPr>
                <a:bodyPr tIns="0" bIns="0"/>
                <a:lstStyle/>
                <a:p>
                  <a:pPr>
                    <a:defRPr sz="1000" spc="50">
                      <a:solidFill>
                        <a:srgbClr val="71B6DA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3E3A-45CF-80F9-3EF73F7A3B8A}"/>
                </c:ext>
              </c:extLst>
            </c:dLbl>
            <c:dLbl>
              <c:idx val="3"/>
              <c:numFmt formatCode="#,##0;#,##0" sourceLinked="0"/>
              <c:spPr/>
              <c:txPr>
                <a:bodyPr tIns="0" bIns="0"/>
                <a:lstStyle/>
                <a:p>
                  <a:pPr>
                    <a:defRPr sz="1000" spc="50">
                      <a:solidFill>
                        <a:srgbClr val="DF6C55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3E3A-45CF-80F9-3EF73F7A3B8A}"/>
                </c:ext>
              </c:extLst>
            </c:dLbl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DataSheet!$B$2:$B$8</c:f>
              <c:strCache>
                <c:ptCount val="7"/>
                <c:pt idx="0">
                  <c:v>Automotive magazines</c:v>
                </c:pt>
                <c:pt idx="1">
                  <c:v>Online reviews and forums</c:v>
                </c:pt>
                <c:pt idx="2">
                  <c:v>Social media</c:v>
                </c:pt>
                <c:pt idx="3">
                  <c:v>Dealership recommendations</c:v>
                </c:pt>
                <c:pt idx="4">
                  <c:v>Friends and family</c:v>
                </c:pt>
                <c:pt idx="5">
                  <c:v>Colleagues</c:v>
                </c:pt>
                <c:pt idx="6">
                  <c:v>Other</c:v>
                </c:pt>
              </c:strCache>
            </c:strRef>
          </c:cat>
          <c:val>
            <c:numRef>
              <c:f>DataSheet!$E$2:$E$8</c:f>
              <c:numCache>
                <c:formatCode>General</c:formatCode>
                <c:ptCount val="7"/>
                <c:pt idx="0">
                  <c:v>28.571400000000001</c:v>
                </c:pt>
                <c:pt idx="1">
                  <c:v>71.428600000000003</c:v>
                </c:pt>
                <c:pt idx="2">
                  <c:v>28.571400000000001</c:v>
                </c:pt>
                <c:pt idx="3">
                  <c:v>14.2857</c:v>
                </c:pt>
                <c:pt idx="4">
                  <c:v>19.047599999999999</c:v>
                </c:pt>
                <c:pt idx="5">
                  <c:v>14.2857</c:v>
                </c:pt>
                <c:pt idx="6">
                  <c:v>4.7618999999999998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E3A-45CF-80F9-3EF73F7A3B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-27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76.428600000000003"/>
          <c:min val="0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#,##0;#,##0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legend>
      <c:legendPos val="t"/>
      <c:overlay val="0"/>
      <c:spPr>
        <a:noFill/>
      </c:spPr>
      <c:txPr>
        <a:bodyPr/>
        <a:lstStyle/>
        <a:p>
          <a:pPr>
            <a:defRPr sz="1000" spc="50"/>
          </a:pPr>
          <a:endParaRPr lang="en-US"/>
        </a:p>
      </c:txPr>
    </c:legend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F2964EA8-200F-47C5-90C2-1DBA3D6D7C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28700" y="5078187"/>
            <a:ext cx="3222058" cy="96462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9">
            <a:extLst>
              <a:ext uri="{FF2B5EF4-FFF2-40B4-BE49-F238E27FC236}">
                <a16:creationId xmlns:a16="http://schemas.microsoft.com/office/drawing/2014/main" id="{7878E298-5074-4E51-993E-34931A897F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21413" y="0"/>
            <a:ext cx="4941887" cy="57261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2D26D0E-18C6-4DB1-B3A5-75E29BD65B17}"/>
              </a:ext>
            </a:extLst>
          </p:cNvPr>
          <p:cNvCxnSpPr>
            <a:cxnSpLocks/>
          </p:cNvCxnSpPr>
          <p:nvPr/>
        </p:nvCxnSpPr>
        <p:spPr>
          <a:xfrm>
            <a:off x="1028700" y="457211"/>
            <a:ext cx="1142999" cy="0"/>
          </a:xfrm>
          <a:prstGeom prst="line">
            <a:avLst/>
          </a:prstGeom>
          <a:noFill/>
          <a:ln w="15875" cap="flat" cmpd="sng" algn="ctr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989B90B-5C3C-4760-9360-5AE10BF87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513" y="876299"/>
            <a:ext cx="5181486" cy="224244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90000"/>
              </a:lnSpc>
              <a:defRPr lang="en-US" sz="7200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ts val="65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440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661D25CF-5413-4949-A54A-8716608406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58050" y="2000250"/>
            <a:ext cx="4667250" cy="33988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224E3A4F-8479-4D38-A6D4-85F0883F37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2024-03-14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D5A5341A-4863-40E8-8B9A-FB4E7192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2FED0-CD95-48B0-B54A-1F64F952C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513" y="876299"/>
            <a:ext cx="5181486" cy="224244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ts val="65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EF5E91-A275-4181-9C62-BC0773AD0512}"/>
              </a:ext>
            </a:extLst>
          </p:cNvPr>
          <p:cNvCxnSpPr>
            <a:cxnSpLocks/>
          </p:cNvCxnSpPr>
          <p:nvPr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50211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423630CA-0A51-4B04-A57B-9E412A8FCD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47137" y="3862387"/>
            <a:ext cx="2316163" cy="253841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C994AE8-9E30-418E-8361-5D851AFA42C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10300" y="3854450"/>
            <a:ext cx="2316163" cy="253841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D4E5783-2917-458E-BE61-F3D5AAA8F9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0300" y="465138"/>
            <a:ext cx="4953000" cy="309086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1D734B5-5F1C-4E34-81FF-AD75105E8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1917" y="517972"/>
            <a:ext cx="2956560" cy="13335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8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5757DE8-43D6-4A47-ABC9-B39EC8016C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0130" y="2009775"/>
            <a:ext cx="3924300" cy="4391025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984C97B0-0D42-4831-9ABD-390370C0F0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2024-03-14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CE8438DF-723C-49AB-AD18-1C40F107F5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32FDE8-62A6-4290-88E6-2795313DE2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8700" y="465137"/>
            <a:ext cx="3935647" cy="1340615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409466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BC85317C-3A2D-483F-B913-714129E195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73045" y="2426610"/>
            <a:ext cx="2378075" cy="111125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8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5DFEC7-1EEC-4FF2-868A-9799EA69F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7155" y="2714986"/>
            <a:ext cx="6674802" cy="6553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102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and Graph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6E394D08-059F-42CF-AB8C-ED21F3BFB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2024-03-14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BDF7B388-741A-4181-9A9E-D8FA8EC49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9768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6E394D08-059F-42CF-AB8C-ED21F3BFB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2024-03-14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BDF7B388-741A-4181-9A9E-D8FA8EC49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364FFEF-B933-46C6-A918-A80C987DB7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2147" y="0"/>
            <a:ext cx="3938588" cy="64008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Picture 3" hidden="1">
            <a:extLst>
              <a:ext uri="{FF2B5EF4-FFF2-40B4-BE49-F238E27FC236}">
                <a16:creationId xmlns:a16="http://schemas.microsoft.com/office/drawing/2014/main" id="{59E5EAF8-68C2-4910-8F66-D9320B957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967" y="2105933"/>
            <a:ext cx="5297883" cy="102421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E3BE48E1-D3BE-4B52-B2EC-13A514CB0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7966" y="2105933"/>
            <a:ext cx="5297883" cy="2237467"/>
          </a:xfrm>
        </p:spPr>
        <p:txBody>
          <a:bodyPr anchor="t">
            <a:normAutofit/>
          </a:bodyPr>
          <a:lstStyle>
            <a:lvl1pPr>
              <a:lnSpc>
                <a:spcPct val="150000"/>
              </a:lnSpc>
              <a:spcBef>
                <a:spcPts val="1000"/>
              </a:spcBef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92667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50815B22-13FE-47CD-9F79-73704A278B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2024-03-14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7669539-CB64-44F5-999D-7B9E61F8AF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BA076-F3B9-47CB-80C2-BE29F157D04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54075" y="1625600"/>
            <a:ext cx="10499725" cy="4860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09627E-FE70-43A1-B0CB-4D4F6C32C2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4074" y="122239"/>
            <a:ext cx="10499725" cy="1355724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724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22">
            <a:extLst>
              <a:ext uri="{FF2B5EF4-FFF2-40B4-BE49-F238E27FC236}">
                <a16:creationId xmlns:a16="http://schemas.microsoft.com/office/drawing/2014/main" id="{41BF345D-81AF-4851-83A1-62339848905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1917" y="517972"/>
            <a:ext cx="3108960" cy="13335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8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EC4F3A57-45ED-498D-858C-3EE63DF129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6601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20">
            <a:extLst>
              <a:ext uri="{FF2B5EF4-FFF2-40B4-BE49-F238E27FC236}">
                <a16:creationId xmlns:a16="http://schemas.microsoft.com/office/drawing/2014/main" id="{1AC5BB09-E3BA-4948-93B3-EDCAAB80311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01197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20">
            <a:extLst>
              <a:ext uri="{FF2B5EF4-FFF2-40B4-BE49-F238E27FC236}">
                <a16:creationId xmlns:a16="http://schemas.microsoft.com/office/drawing/2014/main" id="{BF83C6B7-5484-4586-8830-098BDCD9C9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66324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20">
            <a:extLst>
              <a:ext uri="{FF2B5EF4-FFF2-40B4-BE49-F238E27FC236}">
                <a16:creationId xmlns:a16="http://schemas.microsoft.com/office/drawing/2014/main" id="{0C5663B1-EED6-4D80-A7C2-19E1366387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239069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20">
            <a:extLst>
              <a:ext uri="{FF2B5EF4-FFF2-40B4-BE49-F238E27FC236}">
                <a16:creationId xmlns:a16="http://schemas.microsoft.com/office/drawing/2014/main" id="{D21E7B61-407B-40A7-9AF6-0D7E7106BCF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96046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415C3ACC-5A8A-46E6-BA0D-90ADD27E2F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2024-03-14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0D00A5C2-DCEE-4CB3-9307-61EB88B1D5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E8CB70-B054-4294-AD29-EE7A75C72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651507"/>
            <a:ext cx="8991563" cy="1005839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defRPr lang="en-US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0D608-4E7A-4014-9F62-CB43A0C839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36638" y="2717800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C3A63B0-4EEA-45BC-A016-5FDA0969EA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8610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7080679B-5220-4478-B631-7112F870B7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4350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9E4F61A3-2797-46FB-ACA7-0443E3BBDD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3907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14ED733B-1DE9-4FDC-BD5F-2BE3BB07C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0402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732532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275B11D-8F3F-472B-BBCC-A4F7415AC0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8700" y="3543300"/>
            <a:ext cx="3924300" cy="33147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F0629D-1A5F-4F4F-90D6-430379624EF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191250" y="1981200"/>
            <a:ext cx="4972050" cy="4473575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sz="1600">
                <a:solidFill>
                  <a:schemeClr val="tx2">
                    <a:lumMod val="50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Click to edit Master text styles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18C063B-0EE9-4FD5-A116-241C245452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2024-03-14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417B369-6569-4DCC-B684-BE1A7C5D0B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EEC1A7-43C3-481E-95D0-5616242E1A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5534" y="539225"/>
            <a:ext cx="3924300" cy="2434386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C6CF0E0-8FF2-4FE7-AC69-85BEFA656508}"/>
              </a:ext>
            </a:extLst>
          </p:cNvPr>
          <p:cNvCxnSpPr>
            <a:cxnSpLocks/>
          </p:cNvCxnSpPr>
          <p:nvPr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6767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 Colum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337C3D7-7DDB-42A8-901A-EC153DD274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0300" y="0"/>
            <a:ext cx="4953000" cy="3302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7B95226-A076-4D55-B408-1389A2F8C7A0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1028700" y="3556002"/>
            <a:ext cx="3108960" cy="2286000"/>
          </a:xfrm>
        </p:spPr>
        <p:txBody>
          <a:bodyPr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Insert text</a:t>
            </a:r>
            <a:endParaRPr lang="en-US" sz="1400" dirty="0">
              <a:solidFill>
                <a:srgbClr val="C0C9C2">
                  <a:lumMod val="50000"/>
                </a:srgb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endParaRPr lang="en-US" sz="1600" dirty="0">
              <a:solidFill>
                <a:schemeClr val="tx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6673F10-179D-4539-AA33-AE34EC0457EF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4541520" y="3556001"/>
            <a:ext cx="3108960" cy="2285999"/>
          </a:xfrm>
        </p:spPr>
        <p:txBody>
          <a:bodyPr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Insert text</a:t>
            </a:r>
            <a:endParaRPr lang="en-US" sz="1400" dirty="0">
              <a:solidFill>
                <a:srgbClr val="C0C9C2">
                  <a:lumMod val="50000"/>
                </a:srgb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endParaRPr lang="en-US" sz="1600" dirty="0">
              <a:solidFill>
                <a:schemeClr val="tx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B6CFC30-1A59-4D28-9E30-0FF7D632C6A2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8054340" y="3556001"/>
            <a:ext cx="3108960" cy="2285999"/>
          </a:xfrm>
        </p:spPr>
        <p:txBody>
          <a:bodyPr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Insert text</a:t>
            </a:r>
            <a:endParaRPr lang="en-US" sz="1400" dirty="0">
              <a:solidFill>
                <a:srgbClr val="C0C9C2">
                  <a:lumMod val="50000"/>
                </a:srgb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endParaRPr lang="en-US" sz="1600" dirty="0">
              <a:solidFill>
                <a:schemeClr val="tx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4F3CC75-F9FA-4F77-9DD5-7E6C0F5C98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2024-03-14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93B5B65C-5DE0-4F81-8115-758CDB591F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F4A2ACE-2D85-4F78-818F-BBA6F6F0CC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5530" y="539225"/>
            <a:ext cx="3924300" cy="2434386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720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Click to add title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4DCD8D3-DF79-446E-9961-5797EE888B4C}"/>
              </a:ext>
            </a:extLst>
          </p:cNvPr>
          <p:cNvCxnSpPr>
            <a:cxnSpLocks/>
          </p:cNvCxnSpPr>
          <p:nvPr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074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CB4EDDC-C544-421C-905C-A4D40D98A5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2024-03-14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9CBFDBF-2D2B-469A-9B2F-72F90474FB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BA55D6-2810-4163-9D43-FEDA674E2D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6829" y="573503"/>
            <a:ext cx="10156826" cy="1369591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9E87E0B-D644-4037-B322-715C648BAD3B}"/>
              </a:ext>
            </a:extLst>
          </p:cNvPr>
          <p:cNvCxnSpPr>
            <a:cxnSpLocks/>
          </p:cNvCxnSpPr>
          <p:nvPr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41227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ac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940246AD-CE4F-4FD8-BCF6-5BA9ED62AC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10300" y="3543302"/>
            <a:ext cx="4953000" cy="284956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F8ECBB79-D5D3-4ECE-99F9-1B6834629E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0300" y="465138"/>
            <a:ext cx="4953000" cy="284956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C667C6DE-A3D4-4738-B7FC-43FB39FD7A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1917" y="517972"/>
            <a:ext cx="2956560" cy="13335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8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12C18C04-19C8-4ECC-83E8-6E65128CEF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0130" y="2009776"/>
            <a:ext cx="3924300" cy="284956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D14E5D8-EB42-4C87-B4AE-4746909A2D3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39813" y="5067300"/>
            <a:ext cx="3913187" cy="1319213"/>
          </a:xfrm>
        </p:spPr>
        <p:txBody>
          <a:bodyPr>
            <a:normAutofit/>
          </a:bodyPr>
          <a:lstStyle>
            <a:lvl1pPr>
              <a:defRPr lang="en-US" sz="1600" kern="12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0649945F-7BBD-4042-AA34-709CE3402E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2024-03-14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51936C4A-DE5F-4BFE-AED0-47E48CD46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981B703-4F1F-41A6-AD71-3FFB2820FF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0130" y="465136"/>
            <a:ext cx="3935647" cy="1340615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155574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ing -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id="{B036C1FF-FCC9-B342-A8F5-F69975993A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038225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2024-03-14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B98E47C0-4C77-AE40-B70B-5AA3E34EB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2" y="6356350"/>
            <a:ext cx="6696073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8AADA5A1-23F4-2A45-BA05-5ADA6EA98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1201" y="6356350"/>
            <a:ext cx="1038226" cy="365125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Title1Center">
            <a:extLst>
              <a:ext uri="{FF2B5EF4-FFF2-40B4-BE49-F238E27FC236}">
                <a16:creationId xmlns:a16="http://schemas.microsoft.com/office/drawing/2014/main" id="{8D5CE81E-4021-43E3-B84C-0038601160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863" y="366437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Bases</a:t>
            </a:r>
          </a:p>
        </p:txBody>
      </p:sp>
      <p:sp>
        <p:nvSpPr>
          <p:cNvPr id="3" name="Title2Left">
            <a:extLst>
              <a:ext uri="{FF2B5EF4-FFF2-40B4-BE49-F238E27FC236}">
                <a16:creationId xmlns:a16="http://schemas.microsoft.com/office/drawing/2014/main" id="{726491E6-3567-E958-C22E-4F763B89EF1C}"/>
              </a:ext>
            </a:extLst>
          </p:cNvPr>
          <p:cNvSpPr txBox="1"/>
          <p:nvPr userDrawn="1"/>
        </p:nvSpPr>
        <p:spPr>
          <a:xfrm flipH="1">
            <a:off x="621364" y="1357516"/>
            <a:ext cx="10431098" cy="622484"/>
          </a:xfrm>
          <a:prstGeom prst="rect">
            <a:avLst/>
          </a:prstGeom>
          <a:noFill/>
        </p:spPr>
        <p:txBody>
          <a:bodyPr vertOverflow="clip"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GB" sz="1200" spc="62" noProof="1"/>
              <a:t> 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142907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O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4CB51F6-8EA8-294E-9E83-EC920D8628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Content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A14836F-C94C-E34D-8DD8-1CF5A50CFB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sv-SE" dirty="0"/>
              <a:t>Text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982256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 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tshållare för datum 3">
            <a:extLst>
              <a:ext uri="{FF2B5EF4-FFF2-40B4-BE49-F238E27FC236}">
                <a16:creationId xmlns:a16="http://schemas.microsoft.com/office/drawing/2014/main" id="{A7F1DE12-22B4-E44E-954A-25C0E91EBBB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1038225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2024-03-14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71" name="Platshållare för sidfot 4">
            <a:extLst>
              <a:ext uri="{FF2B5EF4-FFF2-40B4-BE49-F238E27FC236}">
                <a16:creationId xmlns:a16="http://schemas.microsoft.com/office/drawing/2014/main" id="{5179AE4B-B3D6-B94E-9534-9080F89C555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124202" y="6356350"/>
            <a:ext cx="6696073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72" name="Platshållare för bildnummer 5">
            <a:extLst>
              <a:ext uri="{FF2B5EF4-FFF2-40B4-BE49-F238E27FC236}">
                <a16:creationId xmlns:a16="http://schemas.microsoft.com/office/drawing/2014/main" id="{5EEC228F-BF9F-EB42-AB6B-9DA52B111E0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81201" y="6356350"/>
            <a:ext cx="1038226" cy="365125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8858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1Center">
            <a:extLst>
              <a:ext uri="{FF2B5EF4-FFF2-40B4-BE49-F238E27FC236}">
                <a16:creationId xmlns:a16="http://schemas.microsoft.com/office/drawing/2014/main" id="{4BEA7562-F21D-4B1B-88F7-69A995D7A4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6603" y="2386593"/>
            <a:ext cx="10160001" cy="208481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00908295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2024-03-14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7003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8" r:id="rId2"/>
    <p:sldLayoutId id="2147483654" r:id="rId3"/>
    <p:sldLayoutId id="2147483668" r:id="rId4"/>
    <p:sldLayoutId id="2147483664" r:id="rId5"/>
    <p:sldLayoutId id="2147483662" r:id="rId6"/>
    <p:sldLayoutId id="2147483655" r:id="rId7"/>
    <p:sldLayoutId id="2147483651" r:id="rId8"/>
    <p:sldLayoutId id="2147483669" r:id="rId9"/>
    <p:sldLayoutId id="2147483666" r:id="rId10"/>
    <p:sldLayoutId id="2147483663" r:id="rId11"/>
    <p:sldLayoutId id="2147483656" r:id="rId12"/>
    <p:sldLayoutId id="2147483652" r:id="rId13"/>
    <p:sldLayoutId id="2147483653" r:id="rId14"/>
    <p:sldLayoutId id="2147483660" r:id="rId15"/>
    <p:sldLayoutId id="2147483671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48">
          <p15:clr>
            <a:srgbClr val="F26B43"/>
          </p15:clr>
        </p15:guide>
        <p15:guide id="2" pos="1176">
          <p15:clr>
            <a:srgbClr val="F26B43"/>
          </p15:clr>
        </p15:guide>
        <p15:guide id="3" pos="1296">
          <p15:clr>
            <a:srgbClr val="F26B43"/>
          </p15:clr>
        </p15:guide>
        <p15:guide id="4" pos="1824">
          <p15:clr>
            <a:srgbClr val="F26B43"/>
          </p15:clr>
        </p15:guide>
        <p15:guide id="5" pos="1944">
          <p15:clr>
            <a:srgbClr val="F26B43"/>
          </p15:clr>
        </p15:guide>
        <p15:guide id="6" pos="2472">
          <p15:clr>
            <a:srgbClr val="F26B43"/>
          </p15:clr>
        </p15:guide>
        <p15:guide id="7" pos="2592">
          <p15:clr>
            <a:srgbClr val="F26B43"/>
          </p15:clr>
        </p15:guide>
        <p15:guide id="8" pos="3120">
          <p15:clr>
            <a:srgbClr val="F26B43"/>
          </p15:clr>
        </p15:guide>
        <p15:guide id="9" pos="3240">
          <p15:clr>
            <a:srgbClr val="F26B43"/>
          </p15:clr>
        </p15:guide>
        <p15:guide id="10" pos="3792">
          <p15:clr>
            <a:srgbClr val="F26B43"/>
          </p15:clr>
        </p15:guide>
        <p15:guide id="11" pos="3912">
          <p15:clr>
            <a:srgbClr val="F26B43"/>
          </p15:clr>
        </p15:guide>
        <p15:guide id="12" pos="4416">
          <p15:clr>
            <a:srgbClr val="F26B43"/>
          </p15:clr>
        </p15:guide>
        <p15:guide id="13" pos="4560">
          <p15:clr>
            <a:srgbClr val="F26B43"/>
          </p15:clr>
        </p15:guide>
        <p15:guide id="14" pos="5088">
          <p15:clr>
            <a:srgbClr val="F26B43"/>
          </p15:clr>
        </p15:guide>
        <p15:guide id="15" pos="5208">
          <p15:clr>
            <a:srgbClr val="F26B43"/>
          </p15:clr>
        </p15:guide>
        <p15:guide id="16" pos="5736">
          <p15:clr>
            <a:srgbClr val="F26B43"/>
          </p15:clr>
        </p15:guide>
        <p15:guide id="17" pos="5856">
          <p15:clr>
            <a:srgbClr val="F26B43"/>
          </p15:clr>
        </p15:guide>
        <p15:guide id="18" pos="6384">
          <p15:clr>
            <a:srgbClr val="F26B43"/>
          </p15:clr>
        </p15:guide>
        <p15:guide id="19" pos="6504">
          <p15:clr>
            <a:srgbClr val="F26B43"/>
          </p15:clr>
        </p15:guide>
        <p15:guide id="20" pos="7032">
          <p15:clr>
            <a:srgbClr val="F26B43"/>
          </p15:clr>
        </p15:guide>
        <p15:guide id="21" orient="horz" pos="288">
          <p15:clr>
            <a:srgbClr val="F26B43"/>
          </p15:clr>
        </p15:guide>
        <p15:guide id="22" orient="horz" pos="1128">
          <p15:clr>
            <a:srgbClr val="F26B43"/>
          </p15:clr>
        </p15:guide>
        <p15:guide id="23" orient="horz" pos="1248">
          <p15:clr>
            <a:srgbClr val="F26B43"/>
          </p15:clr>
        </p15:guide>
        <p15:guide id="24" orient="horz" pos="2088">
          <p15:clr>
            <a:srgbClr val="F26B43"/>
          </p15:clr>
        </p15:guide>
        <p15:guide id="25" orient="horz" pos="2232">
          <p15:clr>
            <a:srgbClr val="F26B43"/>
          </p15:clr>
        </p15:guide>
        <p15:guide id="26" orient="horz" pos="3048">
          <p15:clr>
            <a:srgbClr val="F26B43"/>
          </p15:clr>
        </p15:guide>
        <p15:guide id="27" orient="horz" pos="3192">
          <p15:clr>
            <a:srgbClr val="F26B43"/>
          </p15:clr>
        </p15:guide>
        <p15:guide id="28" orient="horz" pos="40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researchautomators.com/powerpoint-reports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12B7F7-C298-9EDC-99B0-38A226A90F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Feel free to use this PowerPoint template to create reports of your own.</a:t>
            </a:r>
          </a:p>
          <a:p>
            <a:r>
              <a:rPr lang="en-GB" sz="1800" dirty="0"/>
              <a:t>If you want to automatically populate it with your data – read more about our services and platform here:</a:t>
            </a:r>
          </a:p>
          <a:p>
            <a:r>
              <a:rPr lang="sv-SE" sz="1200" dirty="0">
                <a:hlinkClick r:id="rId2"/>
              </a:rPr>
              <a:t>https://researchautomators.com/powerpoint-reports/</a:t>
            </a:r>
            <a:endParaRPr lang="en-GB" sz="1200" dirty="0"/>
          </a:p>
          <a:p>
            <a:endParaRPr lang="en-SE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719C39-71C3-80DD-E889-3FB1F84E1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Market Research Report Template</a:t>
            </a:r>
            <a:endParaRPr lang="en-SE" dirty="0"/>
          </a:p>
        </p:txBody>
      </p:sp>
      <p:pic>
        <p:nvPicPr>
          <p:cNvPr id="4" name="Google Shape;95;p31" descr="Google Shape;95;p31">
            <a:extLst>
              <a:ext uri="{FF2B5EF4-FFF2-40B4-BE49-F238E27FC236}">
                <a16:creationId xmlns:a16="http://schemas.microsoft.com/office/drawing/2014/main" id="{4F8E7543-A5B4-A45F-E924-8DA36273C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1675" y="408313"/>
            <a:ext cx="1871940" cy="46798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49500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2Center">
            <a:extLst>
              <a:ext uri="{FF2B5EF4-FFF2-40B4-BE49-F238E27FC236}">
                <a16:creationId xmlns:a16="http://schemas.microsoft.com/office/drawing/2014/main" id="{9A958041-6C7E-A42B-5BE3-584BA919B922}"/>
              </a:ext>
            </a:extLst>
          </p:cNvPr>
          <p:cNvSpPr txBox="1"/>
          <p:nvPr/>
        </p:nvSpPr>
        <p:spPr>
          <a:xfrm>
            <a:off x="2978929" y="5955616"/>
            <a:ext cx="6234142" cy="670366"/>
          </a:xfrm>
          <a:prstGeom prst="rect">
            <a:avLst/>
          </a:prstGeom>
          <a:noFill/>
        </p:spPr>
        <p:txBody>
          <a:bodyPr vertOverflow="clip" wrap="square" lIns="0" tIns="0" rIns="0" bIns="0" rtlCol="0" anchor="ctr"/>
          <a:lstStyle/>
          <a:p>
            <a:pPr algn="ctr"/>
            <a:r>
              <a:rPr lang="en-GB" sz="1292" spc="62" noProof="1"/>
              <a:t>2024</a:t>
            </a:r>
          </a:p>
        </p:txBody>
      </p:sp>
      <p:sp>
        <p:nvSpPr>
          <p:cNvPr id="2" name="Title1Center">
            <a:extLst>
              <a:ext uri="{FF2B5EF4-FFF2-40B4-BE49-F238E27FC236}">
                <a16:creationId xmlns:a16="http://schemas.microsoft.com/office/drawing/2014/main" id="{F30F02F0-8D44-BB94-D823-6BBFB381F7ED}"/>
              </a:ext>
            </a:extLst>
          </p:cNvPr>
          <p:cNvSpPr txBox="1">
            <a:spLocks/>
          </p:cNvSpPr>
          <p:nvPr/>
        </p:nvSpPr>
        <p:spPr>
          <a:xfrm>
            <a:off x="844550" y="1019431"/>
            <a:ext cx="10515600" cy="3774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noProof="1"/>
              <a:t>Car preferences study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1980000"/>
            <a:ext cx="1572405" cy="351649"/>
            <a:chOff x="612000" y="1980000"/>
            <a:chExt cx="1572405" cy="351649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1980000"/>
            <a:ext cx="1572405" cy="351649"/>
          </p:xfrm>
          <a:graphic>
            <a:graphicData uri="http://schemas.openxmlformats.org/drawingml/2006/table">
              <a:tbl>
                <a:tblPr/>
                <a:tblGrid>
                  <a:gridCol w="1572405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351649">
                  <a:tc>
                    <a:txBody>
                      <a:bodyPr/>
                      <a:lstStyle/>
                      <a:p>
                        <a:endParaRPr lang="en-US"/>
                      </a:p>
                    </a:txBody>
                    <a:tcPr marL="0" marR="0" marT="0" marB="0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559291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2Left">
            <a:extLst>
              <a:ext uri="{FF2B5EF4-FFF2-40B4-BE49-F238E27FC236}">
                <a16:creationId xmlns:a16="http://schemas.microsoft.com/office/drawing/2014/main" id="{1EEB76E8-B84F-D3CA-7B62-F14EAAA515E8}"/>
              </a:ext>
            </a:extLst>
          </p:cNvPr>
          <p:cNvSpPr txBox="1"/>
          <p:nvPr/>
        </p:nvSpPr>
        <p:spPr>
          <a:xfrm flipH="1">
            <a:off x="621365" y="1357516"/>
            <a:ext cx="5503331" cy="622484"/>
          </a:xfrm>
          <a:prstGeom prst="rect">
            <a:avLst/>
          </a:prstGeom>
          <a:noFill/>
        </p:spPr>
        <p:txBody>
          <a:bodyPr vertOverflow="clip"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GB" sz="1200" spc="62" noProof="1"/>
              <a:t>Number of responses</a:t>
            </a:r>
            <a:endParaRPr lang="en-GB" sz="1200" dirty="0"/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692B0D21-9951-F63F-2D4E-9E8817D05D76}"/>
              </a:ext>
            </a:extLst>
          </p:cNvPr>
          <p:cNvSpPr txBox="1">
            <a:spLocks/>
          </p:cNvSpPr>
          <p:nvPr/>
        </p:nvSpPr>
        <p:spPr>
          <a:xfrm>
            <a:off x="621365" y="366437"/>
            <a:ext cx="8840135" cy="1325563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E" sz="3800" dirty="0"/>
              <a:t>Bases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1980000"/>
            <a:ext cx="10549986" cy="4140000"/>
            <a:chOff x="612000" y="1980000"/>
            <a:chExt cx="10080000" cy="414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1980000"/>
            <a:ext cx="3336000" cy="41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5" name="BodyContentTable"/>
            <p:cNvGraphicFramePr>
              <a:graphicFrameLocks/>
            </p:cNvGraphicFramePr>
            <p:nvPr/>
          </p:nvGraphicFramePr>
          <p:xfrm>
            <a:off x="3984000" y="1980000"/>
            <a:ext cx="3336000" cy="41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008" name="BodyContentTable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03024660"/>
                </p:ext>
              </p:extLst>
            </p:nvPr>
          </p:nvGraphicFramePr>
          <p:xfrm>
            <a:off x="7356000" y="1980000"/>
            <a:ext cx="3336000" cy="41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109180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Number of responses: 296</a:t>
            </a:r>
            <a:b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Question: I am:</a:t>
            </a:r>
            <a:endParaRPr lang="sv-SE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692B0D21-9951-F63F-2D4E-9E8817D05D76}"/>
              </a:ext>
            </a:extLst>
          </p:cNvPr>
          <p:cNvSpPr txBox="1">
            <a:spLocks/>
          </p:cNvSpPr>
          <p:nvPr/>
        </p:nvSpPr>
        <p:spPr>
          <a:xfrm>
            <a:off x="621365" y="366437"/>
            <a:ext cx="8840135" cy="1325563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E" sz="3800" dirty="0"/>
              <a:t>Gender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36000"/>
            <a:ext cx="10080000" cy="5940000"/>
            <a:chOff x="612000" y="36000"/>
            <a:chExt cx="10080000" cy="594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36000"/>
            <a:ext cx="1572405" cy="351649"/>
          </p:xfrm>
          <a:graphic>
            <a:graphicData uri="http://schemas.openxmlformats.org/drawingml/2006/table">
              <a:tbl>
                <a:tblPr/>
                <a:tblGrid>
                  <a:gridCol w="1572405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351649">
                  <a:tc>
                    <a:txBody>
                      <a:bodyPr/>
                      <a:lstStyle/>
                      <a:p>
                        <a:endParaRPr lang="en-US"/>
                      </a:p>
                    </a:txBody>
                    <a:tcPr marL="0" marR="0" marT="0" marB="0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  <p:graphicFrame>
          <p:nvGraphicFramePr>
            <p:cNvPr id="5005" name="BodyContentTable"/>
            <p:cNvGraphicFramePr>
              <a:graphicFrameLocks/>
            </p:cNvGraphicFramePr>
            <p:nvPr/>
          </p:nvGraphicFramePr>
          <p:xfrm>
            <a:off x="612000" y="3006000"/>
            <a:ext cx="10080000" cy="297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109180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Number of responses: 296</a:t>
            </a:r>
            <a:b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Question: Communication</a:t>
            </a:r>
            <a:endParaRPr lang="sv-SE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692B0D21-9951-F63F-2D4E-9E8817D05D76}"/>
              </a:ext>
            </a:extLst>
          </p:cNvPr>
          <p:cNvSpPr txBox="1">
            <a:spLocks/>
          </p:cNvSpPr>
          <p:nvPr/>
        </p:nvSpPr>
        <p:spPr>
          <a:xfrm>
            <a:off x="621365" y="366437"/>
            <a:ext cx="8840135" cy="1325563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800" noProof="1"/>
              <a:t>car preferences</a:t>
            </a:r>
            <a:endParaRPr lang="en-SE" sz="3800" dirty="0"/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1980000"/>
            <a:ext cx="10080000" cy="4140003"/>
            <a:chOff x="612000" y="1980000"/>
            <a:chExt cx="10080000" cy="4140003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1980000"/>
            <a:ext cx="10080000" cy="2365716"/>
          </p:xfrm>
          <a:graphic>
            <a:graphicData uri="http://schemas.openxmlformats.org/drawingml/2006/table">
              <a:tbl>
                <a:tblPr/>
                <a:tblGrid>
                  <a:gridCol w="459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295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295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</a:tblGrid>
                <a:tr h="591429"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591429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74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591429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61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591429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68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</a:tbl>
            </a:graphicData>
          </a:graphic>
        </p:graphicFrame>
        <p:sp>
          <p:nvSpPr>
            <p:cNvPr id="104" name="Cell_1_4_1_4"/>
            <p:cNvSpPr txBox="1"/>
            <p:nvPr/>
          </p:nvSpPr>
          <p:spPr>
            <a:xfrm>
              <a:off x="9792000" y="1980000"/>
              <a:ext cx="900000" cy="59142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900" b="1" spc="50" noProof="1"/>
                <a:t>4 + 5 Highest score</a:t>
              </a:r>
            </a:p>
          </p:txBody>
        </p:sp>
        <p:sp>
          <p:nvSpPr>
            <p:cNvPr id="201" name="Cell_2_1_2_1"/>
            <p:cNvSpPr txBox="1"/>
            <p:nvPr/>
          </p:nvSpPr>
          <p:spPr>
            <a:xfrm>
              <a:off x="612000" y="2571429"/>
              <a:ext cx="4590000" cy="59142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400" spc="50" noProof="1"/>
                <a:t>How interested are you in autonomous </a:t>
              </a:r>
            </a:p>
            <a:p>
              <a:pPr algn="r" fontAlgn="ctr">
                <a:defRPr spc="50"/>
              </a:pPr>
              <a:r>
                <a:rPr lang="en-GB" sz="1400" spc="50" noProof="1"/>
                <a:t>(self-driving) car technology?</a:t>
              </a:r>
            </a:p>
          </p:txBody>
        </p:sp>
        <p:sp>
          <p:nvSpPr>
            <p:cNvPr id="301" name="Cell_3_1_3_1"/>
            <p:cNvSpPr txBox="1"/>
            <p:nvPr/>
          </p:nvSpPr>
          <p:spPr>
            <a:xfrm>
              <a:off x="612000" y="3162858"/>
              <a:ext cx="4590000" cy="59142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400" spc="50" noProof="1"/>
                <a:t>The availability of car-sharing services influences my decision to own a personal car.</a:t>
              </a:r>
            </a:p>
          </p:txBody>
        </p:sp>
        <p:sp>
          <p:nvSpPr>
            <p:cNvPr id="401" name="Cell_4_1_4_1"/>
            <p:cNvSpPr txBox="1"/>
            <p:nvPr/>
          </p:nvSpPr>
          <p:spPr>
            <a:xfrm>
              <a:off x="612000" y="3754287"/>
              <a:ext cx="4590000" cy="59142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400" spc="50" noProof="1"/>
                <a:t>I prioritize technology and connectivity features when choosing a car.</a:t>
              </a:r>
            </a:p>
          </p:txBody>
        </p:sp>
        <p:graphicFrame>
          <p:nvGraphicFramePr>
            <p:cNvPr id="2" name="Chart_2_2_2_3"/>
            <p:cNvGraphicFramePr>
              <a:graphicFrameLocks/>
            </p:cNvGraphicFramePr>
            <p:nvPr/>
          </p:nvGraphicFramePr>
          <p:xfrm>
            <a:off x="5202000" y="2571429"/>
            <a:ext cx="4590000" cy="59142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3" name="Chart_3_2_3_3"/>
            <p:cNvGraphicFramePr>
              <a:graphicFrameLocks/>
            </p:cNvGraphicFramePr>
            <p:nvPr/>
          </p:nvGraphicFramePr>
          <p:xfrm>
            <a:off x="5202000" y="3162858"/>
            <a:ext cx="4590000" cy="59142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004" name="Chart_4_2_4_3"/>
            <p:cNvGraphicFramePr>
              <a:graphicFrameLocks/>
            </p:cNvGraphicFramePr>
            <p:nvPr/>
          </p:nvGraphicFramePr>
          <p:xfrm>
            <a:off x="5202000" y="3754287"/>
            <a:ext cx="4590000" cy="23657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584166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Number of responses: 296</a:t>
            </a:r>
            <a:b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Question: Communication</a:t>
            </a:r>
            <a:endParaRPr lang="sv-SE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itle2Right">
            <a:extLst>
              <a:ext uri="{FF2B5EF4-FFF2-40B4-BE49-F238E27FC236}">
                <a16:creationId xmlns:a16="http://schemas.microsoft.com/office/drawing/2014/main" id="{AB0F9432-4811-3EEC-E09E-C15A42544CAF}"/>
              </a:ext>
            </a:extLst>
          </p:cNvPr>
          <p:cNvSpPr/>
          <p:nvPr/>
        </p:nvSpPr>
        <p:spPr>
          <a:xfrm>
            <a:off x="10032831" y="194706"/>
            <a:ext cx="1931497" cy="19314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E" sz="1300" dirty="0"/>
              <a:t>%</a:t>
            </a:r>
            <a:br>
              <a:rPr lang="en-SE" sz="1300" dirty="0"/>
            </a:br>
            <a:r>
              <a:rPr lang="en-SE" sz="1300" dirty="0"/>
              <a:t>4 + 5 Highest score</a:t>
            </a:r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692B0D21-9951-F63F-2D4E-9E8817D05D76}"/>
              </a:ext>
            </a:extLst>
          </p:cNvPr>
          <p:cNvSpPr txBox="1">
            <a:spLocks/>
          </p:cNvSpPr>
          <p:nvPr/>
        </p:nvSpPr>
        <p:spPr>
          <a:xfrm>
            <a:off x="621365" y="366437"/>
            <a:ext cx="8840135" cy="1325563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800" noProof="1"/>
              <a:t>car preferences</a:t>
            </a:r>
            <a:r>
              <a:rPr lang="en-SE" sz="3800" dirty="0"/>
              <a:t> - Gender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1980000"/>
            <a:ext cx="10080000" cy="4140000"/>
            <a:chOff x="612000" y="1980000"/>
            <a:chExt cx="10080000" cy="414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92104197"/>
                </p:ext>
              </p:extLst>
            </p:nvPr>
          </p:nvGraphicFramePr>
          <p:xfrm>
            <a:off x="612000" y="1980000"/>
            <a:ext cx="10080000" cy="41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109180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Number of responses: 296</a:t>
            </a:r>
            <a:b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Question: Communication</a:t>
            </a:r>
            <a:endParaRPr lang="sv-SE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itle2Right">
            <a:extLst>
              <a:ext uri="{FF2B5EF4-FFF2-40B4-BE49-F238E27FC236}">
                <a16:creationId xmlns:a16="http://schemas.microsoft.com/office/drawing/2014/main" id="{AB0F9432-4811-3EEC-E09E-C15A42544CAF}"/>
              </a:ext>
            </a:extLst>
          </p:cNvPr>
          <p:cNvSpPr/>
          <p:nvPr/>
        </p:nvSpPr>
        <p:spPr>
          <a:xfrm>
            <a:off x="10032831" y="194706"/>
            <a:ext cx="1931497" cy="19314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E" sz="1300" dirty="0"/>
              <a:t>%</a:t>
            </a:r>
            <a:br>
              <a:rPr lang="en-SE" sz="1300" dirty="0"/>
            </a:br>
            <a:r>
              <a:rPr lang="en-SE" sz="1300" dirty="0"/>
              <a:t>4 + 5 Highest score</a:t>
            </a:r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692B0D21-9951-F63F-2D4E-9E8817D05D76}"/>
              </a:ext>
            </a:extLst>
          </p:cNvPr>
          <p:cNvSpPr txBox="1">
            <a:spLocks/>
          </p:cNvSpPr>
          <p:nvPr/>
        </p:nvSpPr>
        <p:spPr>
          <a:xfrm>
            <a:off x="621365" y="366437"/>
            <a:ext cx="8840135" cy="1325563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800" noProof="1"/>
              <a:t>car preferences - Location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1980000"/>
            <a:ext cx="10080000" cy="4140000"/>
            <a:chOff x="612000" y="1980000"/>
            <a:chExt cx="10080000" cy="414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43499442"/>
                </p:ext>
              </p:extLst>
            </p:nvPr>
          </p:nvGraphicFramePr>
          <p:xfrm>
            <a:off x="612000" y="1980000"/>
            <a:ext cx="10080000" cy="41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109180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odyContent">
            <a:extLst>
              <a:ext uri="{FF2B5EF4-FFF2-40B4-BE49-F238E27FC236}">
                <a16:creationId xmlns:a16="http://schemas.microsoft.com/office/drawing/2014/main" id="{14B8B48D-4C6D-2602-9383-4DEAD1412AAA}"/>
              </a:ext>
            </a:extLst>
          </p:cNvPr>
          <p:cNvGrpSpPr/>
          <p:nvPr/>
        </p:nvGrpSpPr>
        <p:grpSpPr>
          <a:xfrm>
            <a:off x="621365" y="1830391"/>
            <a:ext cx="10080000" cy="4140000"/>
            <a:chOff x="612000" y="2160000"/>
            <a:chExt cx="10080000" cy="414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03445507"/>
                </p:ext>
              </p:extLst>
            </p:nvPr>
          </p:nvGraphicFramePr>
          <p:xfrm>
            <a:off x="612000" y="2160000"/>
            <a:ext cx="5022000" cy="41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5" name="BodyContentTable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4489068"/>
                </p:ext>
              </p:extLst>
            </p:nvPr>
          </p:nvGraphicFramePr>
          <p:xfrm>
            <a:off x="5670000" y="2160000"/>
            <a:ext cx="5022000" cy="41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5" name="Title1Center">
            <a:extLst>
              <a:ext uri="{FF2B5EF4-FFF2-40B4-BE49-F238E27FC236}">
                <a16:creationId xmlns:a16="http://schemas.microsoft.com/office/drawing/2014/main" id="{CEF43EFA-A05A-ED68-6D5D-0316C6333327}"/>
              </a:ext>
            </a:extLst>
          </p:cNvPr>
          <p:cNvSpPr txBox="1">
            <a:spLocks/>
          </p:cNvSpPr>
          <p:nvPr/>
        </p:nvSpPr>
        <p:spPr>
          <a:xfrm>
            <a:off x="621365" y="366437"/>
            <a:ext cx="7482111" cy="1325563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800" noProof="1"/>
              <a:t>Electric car consideration</a:t>
            </a:r>
          </a:p>
        </p:txBody>
      </p:sp>
      <p:sp>
        <p:nvSpPr>
          <p:cNvPr id="2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en-GB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Number of responses: 296</a:t>
            </a:r>
            <a:br>
              <a:rPr lang="en-GB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GB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Question: Have you ever considered switching to a more environmentally friendly vehicle (e.g., electric, hybrid)? </a:t>
            </a:r>
            <a:endParaRPr lang="en-GB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705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2Right">
            <a:extLst>
              <a:ext uri="{FF2B5EF4-FFF2-40B4-BE49-F238E27FC236}">
                <a16:creationId xmlns:a16="http://schemas.microsoft.com/office/drawing/2014/main" id="{08C98D91-9C1F-29AD-F5EC-8A94846F948D}"/>
              </a:ext>
            </a:extLst>
          </p:cNvPr>
          <p:cNvSpPr/>
          <p:nvPr/>
        </p:nvSpPr>
        <p:spPr>
          <a:xfrm>
            <a:off x="8484716" y="230332"/>
            <a:ext cx="1662687" cy="16626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E" sz="1200"/>
              <a:t>% Yes</a:t>
            </a:r>
          </a:p>
        </p:txBody>
      </p:sp>
      <p:sp>
        <p:nvSpPr>
          <p:cNvPr id="5" name="Title1Center">
            <a:extLst>
              <a:ext uri="{FF2B5EF4-FFF2-40B4-BE49-F238E27FC236}">
                <a16:creationId xmlns:a16="http://schemas.microsoft.com/office/drawing/2014/main" id="{17747852-47FB-A74A-772A-C4D52DFA1669}"/>
              </a:ext>
            </a:extLst>
          </p:cNvPr>
          <p:cNvSpPr txBox="1">
            <a:spLocks/>
          </p:cNvSpPr>
          <p:nvPr/>
        </p:nvSpPr>
        <p:spPr>
          <a:xfrm>
            <a:off x="621365" y="366437"/>
            <a:ext cx="7482111" cy="1325563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800" noProof="1"/>
              <a:t>Car sharing Consideration</a:t>
            </a:r>
          </a:p>
        </p:txBody>
      </p:sp>
      <p:sp>
        <p:nvSpPr>
          <p:cNvPr id="3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Number of responses: 296</a:t>
            </a:r>
            <a:b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Question: I have had a salary conversation in the last 12 months</a:t>
            </a:r>
            <a:endParaRPr lang="sv-SE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1980000"/>
            <a:ext cx="10561332" cy="4140000"/>
            <a:chOff x="612000" y="1980000"/>
            <a:chExt cx="10561332" cy="414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950418315"/>
                </p:ext>
              </p:extLst>
            </p:nvPr>
          </p:nvGraphicFramePr>
          <p:xfrm>
            <a:off x="612000" y="1980000"/>
            <a:ext cx="5022000" cy="41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5" name="BodyContentTable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53610200"/>
                </p:ext>
              </p:extLst>
            </p:nvPr>
          </p:nvGraphicFramePr>
          <p:xfrm>
            <a:off x="5669999" y="1980000"/>
            <a:ext cx="5503333" cy="41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414658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en-GB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Number of responses: 288</a:t>
            </a:r>
            <a:br>
              <a:rPr lang="en-GB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GB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Question: How do you typically stay informed about the latest trends and technologies in the automotive industry?</a:t>
            </a:r>
            <a:endParaRPr lang="en-GB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692B0D21-9951-F63F-2D4E-9E8817D05D76}"/>
              </a:ext>
            </a:extLst>
          </p:cNvPr>
          <p:cNvSpPr txBox="1">
            <a:spLocks/>
          </p:cNvSpPr>
          <p:nvPr/>
        </p:nvSpPr>
        <p:spPr>
          <a:xfrm>
            <a:off x="621365" y="366437"/>
            <a:ext cx="8840135" cy="1325563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800" noProof="1"/>
              <a:t>Information channels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36000"/>
            <a:ext cx="10080000" cy="5940000"/>
            <a:chOff x="612000" y="36000"/>
            <a:chExt cx="10080000" cy="594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36000"/>
            <a:ext cx="1572405" cy="351649"/>
          </p:xfrm>
          <a:graphic>
            <a:graphicData uri="http://schemas.openxmlformats.org/drawingml/2006/table">
              <a:tbl>
                <a:tblPr/>
                <a:tblGrid>
                  <a:gridCol w="1572405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351649">
                  <a:tc>
                    <a:txBody>
                      <a:bodyPr/>
                      <a:lstStyle/>
                      <a:p>
                        <a:endParaRPr lang="en-US"/>
                      </a:p>
                    </a:txBody>
                    <a:tcPr marL="0" marR="0" marT="0" marB="0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  <p:graphicFrame>
          <p:nvGraphicFramePr>
            <p:cNvPr id="5005" name="BodyContentTable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71074822"/>
                </p:ext>
              </p:extLst>
            </p:nvPr>
          </p:nvGraphicFramePr>
          <p:xfrm>
            <a:off x="612000" y="2022437"/>
            <a:ext cx="10080000" cy="39535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109180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Number of responses: 288</a:t>
            </a:r>
            <a:b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Question: What do you think is the best thing about your job?</a:t>
            </a:r>
            <a:endParaRPr lang="sv-SE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1980000"/>
            <a:ext cx="10080000" cy="4140000"/>
            <a:chOff x="612000" y="1980000"/>
            <a:chExt cx="10080000" cy="414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17227623"/>
                </p:ext>
              </p:extLst>
            </p:nvPr>
          </p:nvGraphicFramePr>
          <p:xfrm>
            <a:off x="612000" y="1980000"/>
            <a:ext cx="10080000" cy="41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2" name="Title1Center">
            <a:extLst>
              <a:ext uri="{FF2B5EF4-FFF2-40B4-BE49-F238E27FC236}">
                <a16:creationId xmlns:a16="http://schemas.microsoft.com/office/drawing/2014/main" id="{0C8BD2A0-987D-85C1-293D-DE5296000770}"/>
              </a:ext>
            </a:extLst>
          </p:cNvPr>
          <p:cNvSpPr txBox="1">
            <a:spLocks/>
          </p:cNvSpPr>
          <p:nvPr/>
        </p:nvSpPr>
        <p:spPr>
          <a:xfrm>
            <a:off x="621365" y="366437"/>
            <a:ext cx="8840135" cy="1325563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800" noProof="1"/>
              <a:t>Information channels - Gender</a:t>
            </a:r>
          </a:p>
        </p:txBody>
      </p:sp>
    </p:spTree>
    <p:extLst>
      <p:ext uri="{BB962C8B-B14F-4D97-AF65-F5344CB8AC3E}">
        <p14:creationId xmlns:p14="http://schemas.microsoft.com/office/powerpoint/2010/main" val="3109180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Number of responses: 288</a:t>
            </a:r>
            <a:b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Question: What do you think is the best thing about your job?</a:t>
            </a:r>
            <a:endParaRPr lang="sv-SE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1980000"/>
            <a:ext cx="10080000" cy="4140000"/>
            <a:chOff x="612000" y="1980000"/>
            <a:chExt cx="10080000" cy="414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70732807"/>
                </p:ext>
              </p:extLst>
            </p:nvPr>
          </p:nvGraphicFramePr>
          <p:xfrm>
            <a:off x="612000" y="1980000"/>
            <a:ext cx="10080000" cy="41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2" name="Title1Center">
            <a:extLst>
              <a:ext uri="{FF2B5EF4-FFF2-40B4-BE49-F238E27FC236}">
                <a16:creationId xmlns:a16="http://schemas.microsoft.com/office/drawing/2014/main" id="{899904E2-3F0A-E29D-51D8-6309C6BF6AC6}"/>
              </a:ext>
            </a:extLst>
          </p:cNvPr>
          <p:cNvSpPr txBox="1">
            <a:spLocks/>
          </p:cNvSpPr>
          <p:nvPr/>
        </p:nvSpPr>
        <p:spPr>
          <a:xfrm>
            <a:off x="621365" y="366437"/>
            <a:ext cx="10204290" cy="1325563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800" noProof="1"/>
              <a:t>Information channels - Location</a:t>
            </a:r>
          </a:p>
        </p:txBody>
      </p:sp>
    </p:spTree>
    <p:extLst>
      <p:ext uri="{BB962C8B-B14F-4D97-AF65-F5344CB8AC3E}">
        <p14:creationId xmlns:p14="http://schemas.microsoft.com/office/powerpoint/2010/main" val="3109180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odyHeaderLeft">
            <a:extLst>
              <a:ext uri="{FF2B5EF4-FFF2-40B4-BE49-F238E27FC236}">
                <a16:creationId xmlns:a16="http://schemas.microsoft.com/office/drawing/2014/main" id="{B8F2ADCC-8900-2E48-64F1-AEF082D7497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21391" y="1745206"/>
            <a:ext cx="7033839" cy="3981550"/>
          </a:xfrm>
          <a:prstGeom prst="wedgeRoundRectCallout">
            <a:avLst>
              <a:gd name="adj1" fmla="val 43767"/>
              <a:gd name="adj2" fmla="val 58237"/>
              <a:gd name="adj3" fmla="val 16667"/>
            </a:avLst>
          </a:prstGeom>
        </p:spPr>
        <p:txBody>
          <a:bodyPr/>
          <a:lstStyle/>
          <a:p>
            <a:r>
              <a:rPr lang="en-SE" sz="1500" b="1" dirty="0"/>
              <a:t>AI-selected quotes:</a:t>
            </a:r>
            <a:endParaRPr lang="sv-SE" sz="1500" b="1" dirty="0"/>
          </a:p>
          <a:p>
            <a:r>
              <a:rPr lang="en-SE" sz="1500" dirty="0"/>
              <a:t>"</a:t>
            </a:r>
            <a:r>
              <a:rPr lang="en-GB" sz="1500" dirty="0"/>
              <a:t>I would consider buying an electric car if there were more charging stations available, especially on long-distance routes.</a:t>
            </a:r>
            <a:r>
              <a:rPr lang="en-SE" sz="1500" dirty="0"/>
              <a:t>”</a:t>
            </a:r>
            <a:br>
              <a:rPr lang="sv-SE" sz="1500" dirty="0"/>
            </a:br>
            <a:br>
              <a:rPr lang="en-SE" sz="1500" dirty="0"/>
            </a:br>
            <a:r>
              <a:rPr lang="en-SE" sz="1500" dirty="0"/>
              <a:t>"</a:t>
            </a:r>
            <a:r>
              <a:rPr lang="en-GB" sz="1500" dirty="0"/>
              <a:t>Lower cost of electric cars and increased government incentives would definitely make me think about making the switch.</a:t>
            </a:r>
            <a:r>
              <a:rPr lang="en-SE" sz="1500" dirty="0"/>
              <a:t>”</a:t>
            </a:r>
            <a:br>
              <a:rPr lang="sv-SE" sz="1500" dirty="0"/>
            </a:br>
            <a:br>
              <a:rPr lang="en-SE" sz="1500" dirty="0"/>
            </a:br>
            <a:r>
              <a:rPr lang="en-SE" sz="1500" dirty="0"/>
              <a:t>"</a:t>
            </a:r>
            <a:r>
              <a:rPr lang="en-GB" sz="1500" dirty="0"/>
              <a:t>If electric cars had a longer driving range on a single charge, I would seriously consider buying one for my daily commute.</a:t>
            </a:r>
            <a:r>
              <a:rPr lang="en-SE" sz="1500" dirty="0"/>
              <a:t>”</a:t>
            </a:r>
          </a:p>
        </p:txBody>
      </p:sp>
      <p:sp>
        <p:nvSpPr>
          <p:cNvPr id="18" name="Graphic 16">
            <a:extLst>
              <a:ext uri="{FF2B5EF4-FFF2-40B4-BE49-F238E27FC236}">
                <a16:creationId xmlns:a16="http://schemas.microsoft.com/office/drawing/2014/main" id="{F1D8EA1C-9B5A-1D53-F537-FEEF594CBE71}"/>
              </a:ext>
            </a:extLst>
          </p:cNvPr>
          <p:cNvSpPr/>
          <p:nvPr/>
        </p:nvSpPr>
        <p:spPr>
          <a:xfrm flipH="1">
            <a:off x="7733429" y="5039440"/>
            <a:ext cx="1817905" cy="1818560"/>
          </a:xfrm>
          <a:custGeom>
            <a:avLst/>
            <a:gdLst>
              <a:gd name="connsiteX0" fmla="*/ 693651 w 1409155"/>
              <a:gd name="connsiteY0" fmla="*/ 1 h 1409663"/>
              <a:gd name="connsiteX1" fmla="*/ 635422 w 1409155"/>
              <a:gd name="connsiteY1" fmla="*/ 2940 h 1409663"/>
              <a:gd name="connsiteX2" fmla="*/ 546980 w 1409155"/>
              <a:gd name="connsiteY2" fmla="*/ 19348 h 1409663"/>
              <a:gd name="connsiteX3" fmla="*/ 533511 w 1409155"/>
              <a:gd name="connsiteY3" fmla="*/ 42640 h 1409663"/>
              <a:gd name="connsiteX4" fmla="*/ 556840 w 1409155"/>
              <a:gd name="connsiteY4" fmla="*/ 56146 h 1409663"/>
              <a:gd name="connsiteX5" fmla="*/ 639179 w 1409155"/>
              <a:gd name="connsiteY5" fmla="*/ 40854 h 1409663"/>
              <a:gd name="connsiteX6" fmla="*/ 1232483 w 1409155"/>
              <a:gd name="connsiteY6" fmla="*/ 505868 h 1409663"/>
              <a:gd name="connsiteX7" fmla="*/ 1243608 w 1409155"/>
              <a:gd name="connsiteY7" fmla="*/ 539614 h 1409663"/>
              <a:gd name="connsiteX8" fmla="*/ 1367582 w 1409155"/>
              <a:gd name="connsiteY8" fmla="*/ 748234 h 1409663"/>
              <a:gd name="connsiteX9" fmla="*/ 1369888 w 1409155"/>
              <a:gd name="connsiteY9" fmla="*/ 768475 h 1409663"/>
              <a:gd name="connsiteX10" fmla="*/ 1356308 w 1409155"/>
              <a:gd name="connsiteY10" fmla="*/ 783655 h 1409663"/>
              <a:gd name="connsiteX11" fmla="*/ 1229990 w 1409155"/>
              <a:gd name="connsiteY11" fmla="*/ 839801 h 1409663"/>
              <a:gd name="connsiteX12" fmla="*/ 1218679 w 1409155"/>
              <a:gd name="connsiteY12" fmla="*/ 857214 h 1409663"/>
              <a:gd name="connsiteX13" fmla="*/ 1218679 w 1409155"/>
              <a:gd name="connsiteY13" fmla="*/ 1009614 h 1409663"/>
              <a:gd name="connsiteX14" fmla="*/ 1047229 w 1409155"/>
              <a:gd name="connsiteY14" fmla="*/ 1181064 h 1409663"/>
              <a:gd name="connsiteX15" fmla="*/ 942454 w 1409155"/>
              <a:gd name="connsiteY15" fmla="*/ 1181064 h 1409663"/>
              <a:gd name="connsiteX16" fmla="*/ 771004 w 1409155"/>
              <a:gd name="connsiteY16" fmla="*/ 1181064 h 1409663"/>
              <a:gd name="connsiteX17" fmla="*/ 761344 w 1409155"/>
              <a:gd name="connsiteY17" fmla="*/ 1190454 h 1409663"/>
              <a:gd name="connsiteX18" fmla="*/ 770735 w 1409155"/>
              <a:gd name="connsiteY18" fmla="*/ 1200114 h 1409663"/>
              <a:gd name="connsiteX19" fmla="*/ 771004 w 1409155"/>
              <a:gd name="connsiteY19" fmla="*/ 1200114 h 1409663"/>
              <a:gd name="connsiteX20" fmla="*/ 913879 w 1409155"/>
              <a:gd name="connsiteY20" fmla="*/ 1200114 h 1409663"/>
              <a:gd name="connsiteX21" fmla="*/ 913879 w 1409155"/>
              <a:gd name="connsiteY21" fmla="*/ 1390614 h 1409663"/>
              <a:gd name="connsiteX22" fmla="*/ 932929 w 1409155"/>
              <a:gd name="connsiteY22" fmla="*/ 1409664 h 1409663"/>
              <a:gd name="connsiteX23" fmla="*/ 951979 w 1409155"/>
              <a:gd name="connsiteY23" fmla="*/ 1390614 h 1409663"/>
              <a:gd name="connsiteX24" fmla="*/ 951979 w 1409155"/>
              <a:gd name="connsiteY24" fmla="*/ 1219164 h 1409663"/>
              <a:gd name="connsiteX25" fmla="*/ 1047229 w 1409155"/>
              <a:gd name="connsiteY25" fmla="*/ 1219164 h 1409663"/>
              <a:gd name="connsiteX26" fmla="*/ 1256779 w 1409155"/>
              <a:gd name="connsiteY26" fmla="*/ 1009614 h 1409663"/>
              <a:gd name="connsiteX27" fmla="*/ 1256779 w 1409155"/>
              <a:gd name="connsiteY27" fmla="*/ 869566 h 1409663"/>
              <a:gd name="connsiteX28" fmla="*/ 1371749 w 1409155"/>
              <a:gd name="connsiteY28" fmla="*/ 818518 h 1409663"/>
              <a:gd name="connsiteX29" fmla="*/ 1406202 w 1409155"/>
              <a:gd name="connsiteY29" fmla="*/ 780046 h 1409663"/>
              <a:gd name="connsiteX30" fmla="*/ 1400324 w 1409155"/>
              <a:gd name="connsiteY30" fmla="*/ 728812 h 1409663"/>
              <a:gd name="connsiteX31" fmla="*/ 1276685 w 1409155"/>
              <a:gd name="connsiteY31" fmla="*/ 520713 h 1409663"/>
              <a:gd name="connsiteX32" fmla="*/ 1270174 w 1409155"/>
              <a:gd name="connsiteY32" fmla="*/ 500659 h 1409663"/>
              <a:gd name="connsiteX33" fmla="*/ 693651 w 1409155"/>
              <a:gd name="connsiteY33" fmla="*/ 1 h 1409663"/>
              <a:gd name="connsiteX34" fmla="*/ 323180 w 1409155"/>
              <a:gd name="connsiteY34" fmla="*/ 19311 h 1409663"/>
              <a:gd name="connsiteX35" fmla="*/ 272132 w 1409155"/>
              <a:gd name="connsiteY35" fmla="*/ 23478 h 1409663"/>
              <a:gd name="connsiteX36" fmla="*/ 248989 w 1409155"/>
              <a:gd name="connsiteY36" fmla="*/ 52128 h 1409663"/>
              <a:gd name="connsiteX37" fmla="*/ 222498 w 1409155"/>
              <a:gd name="connsiteY37" fmla="*/ 99232 h 1409663"/>
              <a:gd name="connsiteX38" fmla="*/ 170259 w 1409155"/>
              <a:gd name="connsiteY38" fmla="*/ 85056 h 1409663"/>
              <a:gd name="connsiteX39" fmla="*/ 133387 w 1409155"/>
              <a:gd name="connsiteY39" fmla="*/ 81149 h 1409663"/>
              <a:gd name="connsiteX40" fmla="*/ 61131 w 1409155"/>
              <a:gd name="connsiteY40" fmla="*/ 153740 h 1409663"/>
              <a:gd name="connsiteX41" fmla="*/ 64666 w 1409155"/>
              <a:gd name="connsiteY41" fmla="*/ 190426 h 1409663"/>
              <a:gd name="connsiteX42" fmla="*/ 79176 w 1409155"/>
              <a:gd name="connsiteY42" fmla="*/ 241363 h 1409663"/>
              <a:gd name="connsiteX43" fmla="*/ 32184 w 1409155"/>
              <a:gd name="connsiteY43" fmla="*/ 269156 h 1409663"/>
              <a:gd name="connsiteX44" fmla="*/ 4018 w 1409155"/>
              <a:gd name="connsiteY44" fmla="*/ 292485 h 1409663"/>
              <a:gd name="connsiteX45" fmla="*/ 4241 w 1409155"/>
              <a:gd name="connsiteY45" fmla="*/ 394805 h 1409663"/>
              <a:gd name="connsiteX46" fmla="*/ 32184 w 1409155"/>
              <a:gd name="connsiteY46" fmla="*/ 418096 h 1409663"/>
              <a:gd name="connsiteX47" fmla="*/ 78097 w 1409155"/>
              <a:gd name="connsiteY47" fmla="*/ 444476 h 1409663"/>
              <a:gd name="connsiteX48" fmla="*/ 64889 w 1409155"/>
              <a:gd name="connsiteY48" fmla="*/ 496417 h 1409663"/>
              <a:gd name="connsiteX49" fmla="*/ 61466 w 1409155"/>
              <a:gd name="connsiteY49" fmla="*/ 532768 h 1409663"/>
              <a:gd name="connsiteX50" fmla="*/ 133945 w 1409155"/>
              <a:gd name="connsiteY50" fmla="*/ 605062 h 1409663"/>
              <a:gd name="connsiteX51" fmla="*/ 133982 w 1409155"/>
              <a:gd name="connsiteY51" fmla="*/ 605024 h 1409663"/>
              <a:gd name="connsiteX52" fmla="*/ 139117 w 1409155"/>
              <a:gd name="connsiteY52" fmla="*/ 607927 h 1409663"/>
              <a:gd name="connsiteX53" fmla="*/ 167618 w 1409155"/>
              <a:gd name="connsiteY53" fmla="*/ 603908 h 1409663"/>
              <a:gd name="connsiteX54" fmla="*/ 171822 w 1409155"/>
              <a:gd name="connsiteY54" fmla="*/ 600187 h 1409663"/>
              <a:gd name="connsiteX55" fmla="*/ 220117 w 1409155"/>
              <a:gd name="connsiteY55" fmla="*/ 587798 h 1409663"/>
              <a:gd name="connsiteX56" fmla="*/ 222610 w 1409155"/>
              <a:gd name="connsiteY56" fmla="*/ 588802 h 1409663"/>
              <a:gd name="connsiteX57" fmla="*/ 222647 w 1409155"/>
              <a:gd name="connsiteY57" fmla="*/ 588802 h 1409663"/>
              <a:gd name="connsiteX58" fmla="*/ 247873 w 1409155"/>
              <a:gd name="connsiteY58" fmla="*/ 631032 h 1409663"/>
              <a:gd name="connsiteX59" fmla="*/ 275555 w 1409155"/>
              <a:gd name="connsiteY59" fmla="*/ 663030 h 1409663"/>
              <a:gd name="connsiteX60" fmla="*/ 323069 w 1409155"/>
              <a:gd name="connsiteY60" fmla="*/ 666565 h 1409663"/>
              <a:gd name="connsiteX61" fmla="*/ 369838 w 1409155"/>
              <a:gd name="connsiteY61" fmla="*/ 663216 h 1409663"/>
              <a:gd name="connsiteX62" fmla="*/ 374079 w 1409155"/>
              <a:gd name="connsiteY62" fmla="*/ 662398 h 1409663"/>
              <a:gd name="connsiteX63" fmla="*/ 397036 w 1409155"/>
              <a:gd name="connsiteY63" fmla="*/ 634567 h 1409663"/>
              <a:gd name="connsiteX64" fmla="*/ 420067 w 1409155"/>
              <a:gd name="connsiteY64" fmla="*/ 590848 h 1409663"/>
              <a:gd name="connsiteX65" fmla="*/ 475878 w 1409155"/>
              <a:gd name="connsiteY65" fmla="*/ 603015 h 1409663"/>
              <a:gd name="connsiteX66" fmla="*/ 511783 w 1409155"/>
              <a:gd name="connsiteY66" fmla="*/ 606178 h 1409663"/>
              <a:gd name="connsiteX67" fmla="*/ 584597 w 1409155"/>
              <a:gd name="connsiteY67" fmla="*/ 534294 h 1409663"/>
              <a:gd name="connsiteX68" fmla="*/ 584671 w 1409155"/>
              <a:gd name="connsiteY68" fmla="*/ 534182 h 1409663"/>
              <a:gd name="connsiteX69" fmla="*/ 581323 w 1409155"/>
              <a:gd name="connsiteY69" fmla="*/ 497943 h 1409663"/>
              <a:gd name="connsiteX70" fmla="*/ 567184 w 1409155"/>
              <a:gd name="connsiteY70" fmla="*/ 447006 h 1409663"/>
              <a:gd name="connsiteX71" fmla="*/ 614251 w 1409155"/>
              <a:gd name="connsiteY71" fmla="*/ 419287 h 1409663"/>
              <a:gd name="connsiteX72" fmla="*/ 641561 w 1409155"/>
              <a:gd name="connsiteY72" fmla="*/ 399716 h 1409663"/>
              <a:gd name="connsiteX73" fmla="*/ 641858 w 1409155"/>
              <a:gd name="connsiteY73" fmla="*/ 289025 h 1409663"/>
              <a:gd name="connsiteX74" fmla="*/ 614437 w 1409155"/>
              <a:gd name="connsiteY74" fmla="*/ 270198 h 1409663"/>
              <a:gd name="connsiteX75" fmla="*/ 568040 w 1409155"/>
              <a:gd name="connsiteY75" fmla="*/ 243558 h 1409663"/>
              <a:gd name="connsiteX76" fmla="*/ 582811 w 1409155"/>
              <a:gd name="connsiteY76" fmla="*/ 190910 h 1409663"/>
              <a:gd name="connsiteX77" fmla="*/ 586606 w 1409155"/>
              <a:gd name="connsiteY77" fmla="*/ 154373 h 1409663"/>
              <a:gd name="connsiteX78" fmla="*/ 514052 w 1409155"/>
              <a:gd name="connsiteY78" fmla="*/ 81410 h 1409663"/>
              <a:gd name="connsiteX79" fmla="*/ 477068 w 1409155"/>
              <a:gd name="connsiteY79" fmla="*/ 85354 h 1409663"/>
              <a:gd name="connsiteX80" fmla="*/ 428736 w 1409155"/>
              <a:gd name="connsiteY80" fmla="*/ 101241 h 1409663"/>
              <a:gd name="connsiteX81" fmla="*/ 398301 w 1409155"/>
              <a:gd name="connsiteY81" fmla="*/ 51905 h 1409663"/>
              <a:gd name="connsiteX82" fmla="*/ 374898 w 1409155"/>
              <a:gd name="connsiteY82" fmla="*/ 23441 h 1409663"/>
              <a:gd name="connsiteX83" fmla="*/ 323180 w 1409155"/>
              <a:gd name="connsiteY83" fmla="*/ 19311 h 1409663"/>
              <a:gd name="connsiteX84" fmla="*/ 323403 w 1409155"/>
              <a:gd name="connsiteY84" fmla="*/ 57411 h 1409663"/>
              <a:gd name="connsiteX85" fmla="*/ 360201 w 1409155"/>
              <a:gd name="connsiteY85" fmla="*/ 59830 h 1409663"/>
              <a:gd name="connsiteX86" fmla="*/ 416644 w 1409155"/>
              <a:gd name="connsiteY86" fmla="*/ 137406 h 1409663"/>
              <a:gd name="connsiteX87" fmla="*/ 498909 w 1409155"/>
              <a:gd name="connsiteY87" fmla="*/ 117612 h 1409663"/>
              <a:gd name="connsiteX88" fmla="*/ 550403 w 1409155"/>
              <a:gd name="connsiteY88" fmla="*/ 169442 h 1409663"/>
              <a:gd name="connsiteX89" fmla="*/ 532842 w 1409155"/>
              <a:gd name="connsiteY89" fmla="*/ 258180 h 1409663"/>
              <a:gd name="connsiteX90" fmla="*/ 607219 w 1409155"/>
              <a:gd name="connsiteY90" fmla="*/ 308335 h 1409663"/>
              <a:gd name="connsiteX91" fmla="*/ 606735 w 1409155"/>
              <a:gd name="connsiteY91" fmla="*/ 381298 h 1409663"/>
              <a:gd name="connsiteX92" fmla="*/ 531726 w 1409155"/>
              <a:gd name="connsiteY92" fmla="*/ 433016 h 1409663"/>
              <a:gd name="connsiteX93" fmla="*/ 548543 w 1409155"/>
              <a:gd name="connsiteY93" fmla="*/ 518816 h 1409663"/>
              <a:gd name="connsiteX94" fmla="*/ 496565 w 1409155"/>
              <a:gd name="connsiteY94" fmla="*/ 570087 h 1409663"/>
              <a:gd name="connsiteX95" fmla="*/ 402989 w 1409155"/>
              <a:gd name="connsiteY95" fmla="*/ 556804 h 1409663"/>
              <a:gd name="connsiteX96" fmla="*/ 359085 w 1409155"/>
              <a:gd name="connsiteY96" fmla="*/ 626307 h 1409663"/>
              <a:gd name="connsiteX97" fmla="*/ 285899 w 1409155"/>
              <a:gd name="connsiteY97" fmla="*/ 626009 h 1409663"/>
              <a:gd name="connsiteX98" fmla="*/ 235595 w 1409155"/>
              <a:gd name="connsiteY98" fmla="*/ 552897 h 1409663"/>
              <a:gd name="connsiteX99" fmla="*/ 231874 w 1409155"/>
              <a:gd name="connsiteY99" fmla="*/ 551483 h 1409663"/>
              <a:gd name="connsiteX100" fmla="*/ 149460 w 1409155"/>
              <a:gd name="connsiteY100" fmla="*/ 569120 h 1409663"/>
              <a:gd name="connsiteX101" fmla="*/ 97631 w 1409155"/>
              <a:gd name="connsiteY101" fmla="*/ 517439 h 1409663"/>
              <a:gd name="connsiteX102" fmla="*/ 113221 w 1409155"/>
              <a:gd name="connsiteY102" fmla="*/ 429630 h 1409663"/>
              <a:gd name="connsiteX103" fmla="*/ 40667 w 1409155"/>
              <a:gd name="connsiteY103" fmla="*/ 380182 h 1409663"/>
              <a:gd name="connsiteX104" fmla="*/ 40444 w 1409155"/>
              <a:gd name="connsiteY104" fmla="*/ 307219 h 1409663"/>
              <a:gd name="connsiteX105" fmla="*/ 114709 w 1409155"/>
              <a:gd name="connsiteY105" fmla="*/ 255278 h 1409663"/>
              <a:gd name="connsiteX106" fmla="*/ 97259 w 1409155"/>
              <a:gd name="connsiteY106" fmla="*/ 169181 h 1409663"/>
              <a:gd name="connsiteX107" fmla="*/ 148679 w 1409155"/>
              <a:gd name="connsiteY107" fmla="*/ 117352 h 1409663"/>
              <a:gd name="connsiteX108" fmla="*/ 237306 w 1409155"/>
              <a:gd name="connsiteY108" fmla="*/ 134355 h 1409663"/>
              <a:gd name="connsiteX109" fmla="*/ 287201 w 1409155"/>
              <a:gd name="connsiteY109" fmla="*/ 59793 h 1409663"/>
              <a:gd name="connsiteX110" fmla="*/ 323403 w 1409155"/>
              <a:gd name="connsiteY110" fmla="*/ 57411 h 1409663"/>
              <a:gd name="connsiteX111" fmla="*/ 323329 w 1409155"/>
              <a:gd name="connsiteY111" fmla="*/ 190464 h 1409663"/>
              <a:gd name="connsiteX112" fmla="*/ 188528 w 1409155"/>
              <a:gd name="connsiteY112" fmla="*/ 271724 h 1409663"/>
              <a:gd name="connsiteX113" fmla="*/ 192509 w 1409155"/>
              <a:gd name="connsiteY113" fmla="*/ 284597 h 1409663"/>
              <a:gd name="connsiteX114" fmla="*/ 196937 w 1409155"/>
              <a:gd name="connsiteY114" fmla="*/ 285714 h 1409663"/>
              <a:gd name="connsiteX115" fmla="*/ 205383 w 1409155"/>
              <a:gd name="connsiteY115" fmla="*/ 280616 h 1409663"/>
              <a:gd name="connsiteX116" fmla="*/ 249733 w 1409155"/>
              <a:gd name="connsiteY116" fmla="*/ 231912 h 1409663"/>
              <a:gd name="connsiteX117" fmla="*/ 263909 w 1409155"/>
              <a:gd name="connsiteY117" fmla="*/ 295722 h 1409663"/>
              <a:gd name="connsiteX118" fmla="*/ 247129 w 1409155"/>
              <a:gd name="connsiteY118" fmla="*/ 342864 h 1409663"/>
              <a:gd name="connsiteX119" fmla="*/ 268114 w 1409155"/>
              <a:gd name="connsiteY119" fmla="*/ 395102 h 1409663"/>
              <a:gd name="connsiteX120" fmla="*/ 223354 w 1409155"/>
              <a:gd name="connsiteY120" fmla="*/ 430895 h 1409663"/>
              <a:gd name="connsiteX121" fmla="*/ 192658 w 1409155"/>
              <a:gd name="connsiteY121" fmla="*/ 369541 h 1409663"/>
              <a:gd name="connsiteX122" fmla="*/ 181421 w 1409155"/>
              <a:gd name="connsiteY122" fmla="*/ 362100 h 1409663"/>
              <a:gd name="connsiteX123" fmla="*/ 173980 w 1409155"/>
              <a:gd name="connsiteY123" fmla="*/ 373336 h 1409663"/>
              <a:gd name="connsiteX124" fmla="*/ 323329 w 1409155"/>
              <a:gd name="connsiteY124" fmla="*/ 495264 h 1409663"/>
              <a:gd name="connsiteX125" fmla="*/ 384274 w 1409155"/>
              <a:gd name="connsiteY125" fmla="*/ 482576 h 1409663"/>
              <a:gd name="connsiteX126" fmla="*/ 389185 w 1409155"/>
              <a:gd name="connsiteY126" fmla="*/ 470037 h 1409663"/>
              <a:gd name="connsiteX127" fmla="*/ 376684 w 1409155"/>
              <a:gd name="connsiteY127" fmla="*/ 465126 h 1409663"/>
              <a:gd name="connsiteX128" fmla="*/ 323329 w 1409155"/>
              <a:gd name="connsiteY128" fmla="*/ 476214 h 1409663"/>
              <a:gd name="connsiteX129" fmla="*/ 296838 w 1409155"/>
              <a:gd name="connsiteY129" fmla="*/ 473460 h 1409663"/>
              <a:gd name="connsiteX130" fmla="*/ 332073 w 1409155"/>
              <a:gd name="connsiteY130" fmla="*/ 418171 h 1409663"/>
              <a:gd name="connsiteX131" fmla="*/ 397706 w 1409155"/>
              <a:gd name="connsiteY131" fmla="*/ 359011 h 1409663"/>
              <a:gd name="connsiteX132" fmla="*/ 452400 w 1409155"/>
              <a:gd name="connsiteY132" fmla="*/ 375606 h 1409663"/>
              <a:gd name="connsiteX133" fmla="*/ 412254 w 1409155"/>
              <a:gd name="connsiteY133" fmla="*/ 442244 h 1409663"/>
              <a:gd name="connsiteX134" fmla="*/ 411472 w 1409155"/>
              <a:gd name="connsiteY134" fmla="*/ 455713 h 1409663"/>
              <a:gd name="connsiteX135" fmla="*/ 418579 w 1409155"/>
              <a:gd name="connsiteY135" fmla="*/ 458875 h 1409663"/>
              <a:gd name="connsiteX136" fmla="*/ 424941 w 1409155"/>
              <a:gd name="connsiteY136" fmla="*/ 456457 h 1409663"/>
              <a:gd name="connsiteX137" fmla="*/ 475766 w 1409155"/>
              <a:gd name="connsiteY137" fmla="*/ 342864 h 1409663"/>
              <a:gd name="connsiteX138" fmla="*/ 445256 w 1409155"/>
              <a:gd name="connsiteY138" fmla="*/ 251409 h 1409663"/>
              <a:gd name="connsiteX139" fmla="*/ 431936 w 1409155"/>
              <a:gd name="connsiteY139" fmla="*/ 249511 h 1409663"/>
              <a:gd name="connsiteX140" fmla="*/ 430039 w 1409155"/>
              <a:gd name="connsiteY140" fmla="*/ 262868 h 1409663"/>
              <a:gd name="connsiteX141" fmla="*/ 456679 w 1409155"/>
              <a:gd name="connsiteY141" fmla="*/ 342864 h 1409663"/>
              <a:gd name="connsiteX142" fmla="*/ 455935 w 1409155"/>
              <a:gd name="connsiteY142" fmla="*/ 356779 h 1409663"/>
              <a:gd name="connsiteX143" fmla="*/ 399194 w 1409155"/>
              <a:gd name="connsiteY143" fmla="*/ 339552 h 1409663"/>
              <a:gd name="connsiteX144" fmla="*/ 325413 w 1409155"/>
              <a:gd name="connsiteY144" fmla="*/ 266887 h 1409663"/>
              <a:gd name="connsiteX145" fmla="*/ 331738 w 1409155"/>
              <a:gd name="connsiteY145" fmla="*/ 209923 h 1409663"/>
              <a:gd name="connsiteX146" fmla="*/ 350006 w 1409155"/>
              <a:gd name="connsiteY146" fmla="*/ 212193 h 1409663"/>
              <a:gd name="connsiteX147" fmla="*/ 361243 w 1409155"/>
              <a:gd name="connsiteY147" fmla="*/ 204714 h 1409663"/>
              <a:gd name="connsiteX148" fmla="*/ 353802 w 1409155"/>
              <a:gd name="connsiteY148" fmla="*/ 193515 h 1409663"/>
              <a:gd name="connsiteX149" fmla="*/ 323329 w 1409155"/>
              <a:gd name="connsiteY149" fmla="*/ 190464 h 1409663"/>
              <a:gd name="connsiteX150" fmla="*/ 390823 w 1409155"/>
              <a:gd name="connsiteY150" fmla="*/ 206984 h 1409663"/>
              <a:gd name="connsiteX151" fmla="*/ 381558 w 1409155"/>
              <a:gd name="connsiteY151" fmla="*/ 212006 h 1409663"/>
              <a:gd name="connsiteX152" fmla="*/ 385539 w 1409155"/>
              <a:gd name="connsiteY152" fmla="*/ 224880 h 1409663"/>
              <a:gd name="connsiteX153" fmla="*/ 403324 w 1409155"/>
              <a:gd name="connsiteY153" fmla="*/ 236154 h 1409663"/>
              <a:gd name="connsiteX154" fmla="*/ 409054 w 1409155"/>
              <a:gd name="connsiteY154" fmla="*/ 238089 h 1409663"/>
              <a:gd name="connsiteX155" fmla="*/ 416644 w 1409155"/>
              <a:gd name="connsiteY155" fmla="*/ 234293 h 1409663"/>
              <a:gd name="connsiteX156" fmla="*/ 414784 w 1409155"/>
              <a:gd name="connsiteY156" fmla="*/ 220936 h 1409663"/>
              <a:gd name="connsiteX157" fmla="*/ 394469 w 1409155"/>
              <a:gd name="connsiteY157" fmla="*/ 208063 h 1409663"/>
              <a:gd name="connsiteX158" fmla="*/ 390823 w 1409155"/>
              <a:gd name="connsiteY158" fmla="*/ 206984 h 1409663"/>
              <a:gd name="connsiteX159" fmla="*/ 312539 w 1409155"/>
              <a:gd name="connsiteY159" fmla="*/ 210258 h 1409663"/>
              <a:gd name="connsiteX160" fmla="*/ 306028 w 1409155"/>
              <a:gd name="connsiteY160" fmla="*/ 268822 h 1409663"/>
              <a:gd name="connsiteX161" fmla="*/ 280020 w 1409155"/>
              <a:gd name="connsiteY161" fmla="*/ 280281 h 1409663"/>
              <a:gd name="connsiteX162" fmla="*/ 267109 w 1409155"/>
              <a:gd name="connsiteY162" fmla="*/ 222127 h 1409663"/>
              <a:gd name="connsiteX163" fmla="*/ 312539 w 1409155"/>
              <a:gd name="connsiteY163" fmla="*/ 210258 h 1409663"/>
              <a:gd name="connsiteX164" fmla="*/ 323329 w 1409155"/>
              <a:gd name="connsiteY164" fmla="*/ 304764 h 1409663"/>
              <a:gd name="connsiteX165" fmla="*/ 361429 w 1409155"/>
              <a:gd name="connsiteY165" fmla="*/ 342864 h 1409663"/>
              <a:gd name="connsiteX166" fmla="*/ 323329 w 1409155"/>
              <a:gd name="connsiteY166" fmla="*/ 380964 h 1409663"/>
              <a:gd name="connsiteX167" fmla="*/ 285229 w 1409155"/>
              <a:gd name="connsiteY167" fmla="*/ 342864 h 1409663"/>
              <a:gd name="connsiteX168" fmla="*/ 323329 w 1409155"/>
              <a:gd name="connsiteY168" fmla="*/ 304764 h 1409663"/>
              <a:gd name="connsiteX169" fmla="*/ 283220 w 1409155"/>
              <a:gd name="connsiteY169" fmla="*/ 407381 h 1409663"/>
              <a:gd name="connsiteX170" fmla="*/ 309786 w 1409155"/>
              <a:gd name="connsiteY170" fmla="*/ 417687 h 1409663"/>
              <a:gd name="connsiteX171" fmla="*/ 277676 w 1409155"/>
              <a:gd name="connsiteY171" fmla="*/ 468102 h 1409663"/>
              <a:gd name="connsiteX172" fmla="*/ 237157 w 1409155"/>
              <a:gd name="connsiteY172" fmla="*/ 444290 h 1409663"/>
              <a:gd name="connsiteX173" fmla="*/ 283220 w 1409155"/>
              <a:gd name="connsiteY173" fmla="*/ 407381 h 1409663"/>
              <a:gd name="connsiteX174" fmla="*/ 144735 w 1409155"/>
              <a:gd name="connsiteY174" fmla="*/ 573510 h 1409663"/>
              <a:gd name="connsiteX175" fmla="*/ 143098 w 1409155"/>
              <a:gd name="connsiteY175" fmla="*/ 575184 h 1409663"/>
              <a:gd name="connsiteX176" fmla="*/ 144103 w 1409155"/>
              <a:gd name="connsiteY176" fmla="*/ 573994 h 1409663"/>
              <a:gd name="connsiteX177" fmla="*/ 144735 w 1409155"/>
              <a:gd name="connsiteY177" fmla="*/ 573510 h 1409663"/>
              <a:gd name="connsiteX178" fmla="*/ 136922 w 1409155"/>
              <a:gd name="connsiteY178" fmla="*/ 647887 h 1409663"/>
              <a:gd name="connsiteX179" fmla="*/ 120960 w 1409155"/>
              <a:gd name="connsiteY179" fmla="*/ 669579 h 1409663"/>
              <a:gd name="connsiteX180" fmla="*/ 209178 w 1409155"/>
              <a:gd name="connsiteY180" fmla="*/ 899890 h 1409663"/>
              <a:gd name="connsiteX181" fmla="*/ 304279 w 1409155"/>
              <a:gd name="connsiteY181" fmla="*/ 1209601 h 1409663"/>
              <a:gd name="connsiteX182" fmla="*/ 304279 w 1409155"/>
              <a:gd name="connsiteY182" fmla="*/ 1390614 h 1409663"/>
              <a:gd name="connsiteX183" fmla="*/ 323329 w 1409155"/>
              <a:gd name="connsiteY183" fmla="*/ 1409664 h 1409663"/>
              <a:gd name="connsiteX184" fmla="*/ 342379 w 1409155"/>
              <a:gd name="connsiteY184" fmla="*/ 1390614 h 1409663"/>
              <a:gd name="connsiteX185" fmla="*/ 342379 w 1409155"/>
              <a:gd name="connsiteY185" fmla="*/ 1209601 h 1409663"/>
              <a:gd name="connsiteX186" fmla="*/ 240990 w 1409155"/>
              <a:gd name="connsiteY186" fmla="*/ 878943 h 1409663"/>
              <a:gd name="connsiteX187" fmla="*/ 158613 w 1409155"/>
              <a:gd name="connsiteY187" fmla="*/ 663811 h 1409663"/>
              <a:gd name="connsiteX188" fmla="*/ 136922 w 1409155"/>
              <a:gd name="connsiteY188" fmla="*/ 647887 h 1409663"/>
              <a:gd name="connsiteX189" fmla="*/ 694804 w 1409155"/>
              <a:gd name="connsiteY189" fmla="*/ 1181064 h 1409663"/>
              <a:gd name="connsiteX190" fmla="*/ 685144 w 1409155"/>
              <a:gd name="connsiteY190" fmla="*/ 1190454 h 1409663"/>
              <a:gd name="connsiteX191" fmla="*/ 694535 w 1409155"/>
              <a:gd name="connsiteY191" fmla="*/ 1200114 h 1409663"/>
              <a:gd name="connsiteX192" fmla="*/ 694804 w 1409155"/>
              <a:gd name="connsiteY192" fmla="*/ 1200114 h 1409663"/>
              <a:gd name="connsiteX193" fmla="*/ 732904 w 1409155"/>
              <a:gd name="connsiteY193" fmla="*/ 1200114 h 1409663"/>
              <a:gd name="connsiteX194" fmla="*/ 742564 w 1409155"/>
              <a:gd name="connsiteY194" fmla="*/ 1190723 h 1409663"/>
              <a:gd name="connsiteX195" fmla="*/ 733173 w 1409155"/>
              <a:gd name="connsiteY195" fmla="*/ 1181064 h 1409663"/>
              <a:gd name="connsiteX196" fmla="*/ 732904 w 1409155"/>
              <a:gd name="connsiteY196" fmla="*/ 1181064 h 1409663"/>
              <a:gd name="connsiteX197" fmla="*/ 694804 w 1409155"/>
              <a:gd name="connsiteY197" fmla="*/ 1181064 h 1409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</a:cxnLst>
            <a:rect l="l" t="t" r="r" b="b"/>
            <a:pathLst>
              <a:path w="1409155" h="1409663">
                <a:moveTo>
                  <a:pt x="693651" y="1"/>
                </a:moveTo>
                <a:cubicBezTo>
                  <a:pt x="674406" y="33"/>
                  <a:pt x="654982" y="996"/>
                  <a:pt x="635422" y="2940"/>
                </a:cubicBezTo>
                <a:cubicBezTo>
                  <a:pt x="606485" y="5798"/>
                  <a:pt x="577556" y="11176"/>
                  <a:pt x="546980" y="19348"/>
                </a:cubicBezTo>
                <a:cubicBezTo>
                  <a:pt x="536827" y="22073"/>
                  <a:pt x="530787" y="32486"/>
                  <a:pt x="533511" y="42640"/>
                </a:cubicBezTo>
                <a:cubicBezTo>
                  <a:pt x="536236" y="52813"/>
                  <a:pt x="546649" y="58908"/>
                  <a:pt x="556840" y="56146"/>
                </a:cubicBezTo>
                <a:cubicBezTo>
                  <a:pt x="585396" y="48507"/>
                  <a:pt x="612319" y="43521"/>
                  <a:pt x="639179" y="40854"/>
                </a:cubicBezTo>
                <a:cubicBezTo>
                  <a:pt x="931807" y="11765"/>
                  <a:pt x="1192363" y="216060"/>
                  <a:pt x="1232483" y="505868"/>
                </a:cubicBezTo>
                <a:cubicBezTo>
                  <a:pt x="1234140" y="517850"/>
                  <a:pt x="1237759" y="529023"/>
                  <a:pt x="1243608" y="539614"/>
                </a:cubicBezTo>
                <a:lnTo>
                  <a:pt x="1367582" y="748234"/>
                </a:lnTo>
                <a:cubicBezTo>
                  <a:pt x="1371277" y="754445"/>
                  <a:pt x="1372079" y="761636"/>
                  <a:pt x="1369888" y="768475"/>
                </a:cubicBezTo>
                <a:cubicBezTo>
                  <a:pt x="1367698" y="775333"/>
                  <a:pt x="1362899" y="780741"/>
                  <a:pt x="1356308" y="783655"/>
                </a:cubicBezTo>
                <a:lnTo>
                  <a:pt x="1229990" y="839801"/>
                </a:lnTo>
                <a:cubicBezTo>
                  <a:pt x="1223113" y="842868"/>
                  <a:pt x="1218679" y="849670"/>
                  <a:pt x="1218679" y="857214"/>
                </a:cubicBezTo>
                <a:lnTo>
                  <a:pt x="1218679" y="1009614"/>
                </a:lnTo>
                <a:cubicBezTo>
                  <a:pt x="1218679" y="1104159"/>
                  <a:pt x="1141755" y="1181064"/>
                  <a:pt x="1047229" y="1181064"/>
                </a:cubicBezTo>
                <a:lnTo>
                  <a:pt x="942454" y="1181064"/>
                </a:lnTo>
                <a:lnTo>
                  <a:pt x="771004" y="1181064"/>
                </a:lnTo>
                <a:cubicBezTo>
                  <a:pt x="765743" y="1180989"/>
                  <a:pt x="761419" y="1185193"/>
                  <a:pt x="761344" y="1190454"/>
                </a:cubicBezTo>
                <a:cubicBezTo>
                  <a:pt x="761270" y="1195715"/>
                  <a:pt x="765474" y="1200039"/>
                  <a:pt x="770735" y="1200114"/>
                </a:cubicBezTo>
                <a:cubicBezTo>
                  <a:pt x="770824" y="1200115"/>
                  <a:pt x="770914" y="1200115"/>
                  <a:pt x="771004" y="1200114"/>
                </a:cubicBezTo>
                <a:lnTo>
                  <a:pt x="913879" y="1200114"/>
                </a:lnTo>
                <a:lnTo>
                  <a:pt x="913879" y="1390614"/>
                </a:lnTo>
                <a:cubicBezTo>
                  <a:pt x="913879" y="1401148"/>
                  <a:pt x="922413" y="1409664"/>
                  <a:pt x="932929" y="1409664"/>
                </a:cubicBezTo>
                <a:cubicBezTo>
                  <a:pt x="943445" y="1409664"/>
                  <a:pt x="951979" y="1401148"/>
                  <a:pt x="951979" y="1390614"/>
                </a:cubicBezTo>
                <a:lnTo>
                  <a:pt x="951979" y="1219164"/>
                </a:lnTo>
                <a:lnTo>
                  <a:pt x="1047229" y="1219164"/>
                </a:lnTo>
                <a:cubicBezTo>
                  <a:pt x="1162767" y="1219164"/>
                  <a:pt x="1256779" y="1125152"/>
                  <a:pt x="1256779" y="1009614"/>
                </a:cubicBezTo>
                <a:lnTo>
                  <a:pt x="1256779" y="869566"/>
                </a:lnTo>
                <a:lnTo>
                  <a:pt x="1371749" y="818518"/>
                </a:lnTo>
                <a:cubicBezTo>
                  <a:pt x="1388170" y="811203"/>
                  <a:pt x="1400754" y="797153"/>
                  <a:pt x="1406202" y="780046"/>
                </a:cubicBezTo>
                <a:cubicBezTo>
                  <a:pt x="1411651" y="762920"/>
                  <a:pt x="1409487" y="744262"/>
                  <a:pt x="1400324" y="728812"/>
                </a:cubicBezTo>
                <a:lnTo>
                  <a:pt x="1276685" y="520713"/>
                </a:lnTo>
                <a:cubicBezTo>
                  <a:pt x="1273389" y="514751"/>
                  <a:pt x="1271183" y="508012"/>
                  <a:pt x="1270174" y="500659"/>
                </a:cubicBezTo>
                <a:cubicBezTo>
                  <a:pt x="1229918" y="209854"/>
                  <a:pt x="982325" y="-476"/>
                  <a:pt x="693651" y="1"/>
                </a:cubicBezTo>
                <a:close/>
                <a:moveTo>
                  <a:pt x="323180" y="19311"/>
                </a:moveTo>
                <a:cubicBezTo>
                  <a:pt x="306009" y="19314"/>
                  <a:pt x="288944" y="20707"/>
                  <a:pt x="272132" y="23478"/>
                </a:cubicBezTo>
                <a:cubicBezTo>
                  <a:pt x="258207" y="25803"/>
                  <a:pt x="248284" y="38145"/>
                  <a:pt x="248989" y="52128"/>
                </a:cubicBezTo>
                <a:cubicBezTo>
                  <a:pt x="250113" y="76912"/>
                  <a:pt x="242196" y="91002"/>
                  <a:pt x="222498" y="99232"/>
                </a:cubicBezTo>
                <a:cubicBezTo>
                  <a:pt x="202629" y="107614"/>
                  <a:pt x="186985" y="103306"/>
                  <a:pt x="170259" y="85056"/>
                </a:cubicBezTo>
                <a:cubicBezTo>
                  <a:pt x="160677" y="74293"/>
                  <a:pt x="144741" y="72691"/>
                  <a:pt x="133387" y="81149"/>
                </a:cubicBezTo>
                <a:cubicBezTo>
                  <a:pt x="105460" y="101380"/>
                  <a:pt x="81095" y="125851"/>
                  <a:pt x="61131" y="153740"/>
                </a:cubicBezTo>
                <a:cubicBezTo>
                  <a:pt x="52711" y="165151"/>
                  <a:pt x="54302" y="180978"/>
                  <a:pt x="64666" y="190426"/>
                </a:cubicBezTo>
                <a:cubicBezTo>
                  <a:pt x="82363" y="206886"/>
                  <a:pt x="86701" y="222122"/>
                  <a:pt x="79176" y="241363"/>
                </a:cubicBezTo>
                <a:cubicBezTo>
                  <a:pt x="71271" y="261537"/>
                  <a:pt x="56911" y="269976"/>
                  <a:pt x="32184" y="269156"/>
                </a:cubicBezTo>
                <a:cubicBezTo>
                  <a:pt x="18220" y="268471"/>
                  <a:pt x="6190" y="278788"/>
                  <a:pt x="4018" y="292485"/>
                </a:cubicBezTo>
                <a:cubicBezTo>
                  <a:pt x="-1411" y="326070"/>
                  <a:pt x="-1340" y="360496"/>
                  <a:pt x="4241" y="394805"/>
                </a:cubicBezTo>
                <a:cubicBezTo>
                  <a:pt x="6451" y="408406"/>
                  <a:pt x="18792" y="418725"/>
                  <a:pt x="32184" y="418096"/>
                </a:cubicBezTo>
                <a:cubicBezTo>
                  <a:pt x="56111" y="417353"/>
                  <a:pt x="69982" y="425445"/>
                  <a:pt x="78097" y="444476"/>
                </a:cubicBezTo>
                <a:cubicBezTo>
                  <a:pt x="86384" y="464078"/>
                  <a:pt x="82377" y="479653"/>
                  <a:pt x="64889" y="496417"/>
                </a:cubicBezTo>
                <a:cubicBezTo>
                  <a:pt x="54907" y="505828"/>
                  <a:pt x="53389" y="521376"/>
                  <a:pt x="61466" y="532768"/>
                </a:cubicBezTo>
                <a:cubicBezTo>
                  <a:pt x="81907" y="560886"/>
                  <a:pt x="106285" y="585211"/>
                  <a:pt x="133945" y="605062"/>
                </a:cubicBezTo>
                <a:lnTo>
                  <a:pt x="133982" y="605024"/>
                </a:lnTo>
                <a:lnTo>
                  <a:pt x="139117" y="607927"/>
                </a:lnTo>
                <a:cubicBezTo>
                  <a:pt x="148966" y="612041"/>
                  <a:pt x="161007" y="609985"/>
                  <a:pt x="167618" y="603908"/>
                </a:cubicBezTo>
                <a:cubicBezTo>
                  <a:pt x="169046" y="602860"/>
                  <a:pt x="171117" y="601216"/>
                  <a:pt x="171822" y="600187"/>
                </a:cubicBezTo>
                <a:cubicBezTo>
                  <a:pt x="185386" y="585976"/>
                  <a:pt x="203905" y="581206"/>
                  <a:pt x="220117" y="587798"/>
                </a:cubicBezTo>
                <a:lnTo>
                  <a:pt x="222610" y="588802"/>
                </a:lnTo>
                <a:lnTo>
                  <a:pt x="222647" y="588802"/>
                </a:lnTo>
                <a:cubicBezTo>
                  <a:pt x="239011" y="596460"/>
                  <a:pt x="248178" y="611677"/>
                  <a:pt x="247873" y="631032"/>
                </a:cubicBezTo>
                <a:cubicBezTo>
                  <a:pt x="247816" y="648044"/>
                  <a:pt x="258715" y="660611"/>
                  <a:pt x="275555" y="663030"/>
                </a:cubicBezTo>
                <a:cubicBezTo>
                  <a:pt x="291176" y="665392"/>
                  <a:pt x="307009" y="666565"/>
                  <a:pt x="323069" y="666565"/>
                </a:cubicBezTo>
                <a:cubicBezTo>
                  <a:pt x="338442" y="666565"/>
                  <a:pt x="354026" y="665464"/>
                  <a:pt x="369838" y="663216"/>
                </a:cubicBezTo>
                <a:lnTo>
                  <a:pt x="374079" y="662398"/>
                </a:lnTo>
                <a:cubicBezTo>
                  <a:pt x="387395" y="660131"/>
                  <a:pt x="397036" y="648588"/>
                  <a:pt x="397036" y="634567"/>
                </a:cubicBezTo>
                <a:cubicBezTo>
                  <a:pt x="396598" y="612259"/>
                  <a:pt x="403456" y="599173"/>
                  <a:pt x="420067" y="590848"/>
                </a:cubicBezTo>
                <a:cubicBezTo>
                  <a:pt x="440717" y="580409"/>
                  <a:pt x="457456" y="584003"/>
                  <a:pt x="475878" y="603015"/>
                </a:cubicBezTo>
                <a:cubicBezTo>
                  <a:pt x="485346" y="612712"/>
                  <a:pt x="500791" y="614065"/>
                  <a:pt x="511783" y="606178"/>
                </a:cubicBezTo>
                <a:cubicBezTo>
                  <a:pt x="539862" y="586194"/>
                  <a:pt x="564366" y="562012"/>
                  <a:pt x="584597" y="534294"/>
                </a:cubicBezTo>
                <a:lnTo>
                  <a:pt x="584671" y="534182"/>
                </a:lnTo>
                <a:cubicBezTo>
                  <a:pt x="592672" y="523038"/>
                  <a:pt x="591248" y="507468"/>
                  <a:pt x="581323" y="497943"/>
                </a:cubicBezTo>
                <a:cubicBezTo>
                  <a:pt x="563911" y="481274"/>
                  <a:pt x="559678" y="466037"/>
                  <a:pt x="567184" y="447006"/>
                </a:cubicBezTo>
                <a:cubicBezTo>
                  <a:pt x="575147" y="426908"/>
                  <a:pt x="589029" y="418506"/>
                  <a:pt x="614251" y="419287"/>
                </a:cubicBezTo>
                <a:cubicBezTo>
                  <a:pt x="626767" y="419573"/>
                  <a:pt x="638094" y="411584"/>
                  <a:pt x="641561" y="399716"/>
                </a:cubicBezTo>
                <a:cubicBezTo>
                  <a:pt x="648933" y="375694"/>
                  <a:pt x="649116" y="310513"/>
                  <a:pt x="641858" y="289025"/>
                </a:cubicBezTo>
                <a:cubicBezTo>
                  <a:pt x="637934" y="277385"/>
                  <a:pt x="626591" y="269684"/>
                  <a:pt x="614437" y="270198"/>
                </a:cubicBezTo>
                <a:cubicBezTo>
                  <a:pt x="589805" y="271132"/>
                  <a:pt x="576193" y="263218"/>
                  <a:pt x="568040" y="243558"/>
                </a:cubicBezTo>
                <a:cubicBezTo>
                  <a:pt x="559791" y="223746"/>
                  <a:pt x="564180" y="208017"/>
                  <a:pt x="582811" y="190910"/>
                </a:cubicBezTo>
                <a:cubicBezTo>
                  <a:pt x="593117" y="181366"/>
                  <a:pt x="594759" y="165631"/>
                  <a:pt x="586606" y="154373"/>
                </a:cubicBezTo>
                <a:cubicBezTo>
                  <a:pt x="566184" y="125893"/>
                  <a:pt x="541732" y="101336"/>
                  <a:pt x="514052" y="81410"/>
                </a:cubicBezTo>
                <a:cubicBezTo>
                  <a:pt x="502565" y="73009"/>
                  <a:pt x="486651" y="74648"/>
                  <a:pt x="477068" y="85354"/>
                </a:cubicBezTo>
                <a:cubicBezTo>
                  <a:pt x="457333" y="107452"/>
                  <a:pt x="440033" y="105013"/>
                  <a:pt x="428736" y="101241"/>
                </a:cubicBezTo>
                <a:cubicBezTo>
                  <a:pt x="406277" y="93678"/>
                  <a:pt x="397158" y="78975"/>
                  <a:pt x="398301" y="51905"/>
                </a:cubicBezTo>
                <a:cubicBezTo>
                  <a:pt x="398835" y="37674"/>
                  <a:pt x="388652" y="25403"/>
                  <a:pt x="374898" y="23441"/>
                </a:cubicBezTo>
                <a:cubicBezTo>
                  <a:pt x="357620" y="20679"/>
                  <a:pt x="340351" y="19309"/>
                  <a:pt x="323180" y="19311"/>
                </a:cubicBezTo>
                <a:close/>
                <a:moveTo>
                  <a:pt x="323403" y="57411"/>
                </a:moveTo>
                <a:cubicBezTo>
                  <a:pt x="335588" y="57416"/>
                  <a:pt x="347857" y="58239"/>
                  <a:pt x="360201" y="59830"/>
                </a:cubicBezTo>
                <a:cubicBezTo>
                  <a:pt x="361630" y="108426"/>
                  <a:pt x="391193" y="128834"/>
                  <a:pt x="416644" y="137406"/>
                </a:cubicBezTo>
                <a:cubicBezTo>
                  <a:pt x="437942" y="144512"/>
                  <a:pt x="468886" y="146378"/>
                  <a:pt x="498909" y="117612"/>
                </a:cubicBezTo>
                <a:cubicBezTo>
                  <a:pt x="518092" y="132395"/>
                  <a:pt x="535354" y="149763"/>
                  <a:pt x="550403" y="169442"/>
                </a:cubicBezTo>
                <a:cubicBezTo>
                  <a:pt x="519428" y="202398"/>
                  <a:pt x="523450" y="235568"/>
                  <a:pt x="532842" y="258180"/>
                </a:cubicBezTo>
                <a:cubicBezTo>
                  <a:pt x="542195" y="280717"/>
                  <a:pt x="562642" y="306983"/>
                  <a:pt x="607219" y="308335"/>
                </a:cubicBezTo>
                <a:cubicBezTo>
                  <a:pt x="609714" y="325728"/>
                  <a:pt x="609821" y="362001"/>
                  <a:pt x="606735" y="381298"/>
                </a:cubicBezTo>
                <a:cubicBezTo>
                  <a:pt x="561205" y="383165"/>
                  <a:pt x="540831" y="410023"/>
                  <a:pt x="531726" y="433016"/>
                </a:cubicBezTo>
                <a:cubicBezTo>
                  <a:pt x="523153" y="454771"/>
                  <a:pt x="519625" y="486716"/>
                  <a:pt x="548543" y="518816"/>
                </a:cubicBezTo>
                <a:cubicBezTo>
                  <a:pt x="533532" y="538056"/>
                  <a:pt x="516110" y="555247"/>
                  <a:pt x="496565" y="570087"/>
                </a:cubicBezTo>
                <a:cubicBezTo>
                  <a:pt x="461113" y="538293"/>
                  <a:pt x="426402" y="545012"/>
                  <a:pt x="402989" y="556804"/>
                </a:cubicBezTo>
                <a:cubicBezTo>
                  <a:pt x="375443" y="570615"/>
                  <a:pt x="360685" y="594093"/>
                  <a:pt x="359085" y="626307"/>
                </a:cubicBezTo>
                <a:cubicBezTo>
                  <a:pt x="334568" y="629336"/>
                  <a:pt x="310092" y="629210"/>
                  <a:pt x="285899" y="626009"/>
                </a:cubicBezTo>
                <a:cubicBezTo>
                  <a:pt x="284584" y="592748"/>
                  <a:pt x="266018" y="565642"/>
                  <a:pt x="235595" y="552897"/>
                </a:cubicBezTo>
                <a:lnTo>
                  <a:pt x="231874" y="551483"/>
                </a:lnTo>
                <a:cubicBezTo>
                  <a:pt x="204023" y="541311"/>
                  <a:pt x="173654" y="547631"/>
                  <a:pt x="149460" y="569120"/>
                </a:cubicBezTo>
                <a:cubicBezTo>
                  <a:pt x="130106" y="554356"/>
                  <a:pt x="112719" y="536965"/>
                  <a:pt x="97631" y="517439"/>
                </a:cubicBezTo>
                <a:cubicBezTo>
                  <a:pt x="127063" y="484692"/>
                  <a:pt x="122651" y="451957"/>
                  <a:pt x="113221" y="429630"/>
                </a:cubicBezTo>
                <a:cubicBezTo>
                  <a:pt x="103943" y="407856"/>
                  <a:pt x="83911" y="382411"/>
                  <a:pt x="40667" y="380182"/>
                </a:cubicBezTo>
                <a:cubicBezTo>
                  <a:pt x="37410" y="355684"/>
                  <a:pt x="37320" y="331241"/>
                  <a:pt x="40444" y="307219"/>
                </a:cubicBezTo>
                <a:cubicBezTo>
                  <a:pt x="85516" y="305124"/>
                  <a:pt x="105679" y="278253"/>
                  <a:pt x="114709" y="255278"/>
                </a:cubicBezTo>
                <a:cubicBezTo>
                  <a:pt x="123301" y="233295"/>
                  <a:pt x="126787" y="201147"/>
                  <a:pt x="97259" y="169181"/>
                </a:cubicBezTo>
                <a:cubicBezTo>
                  <a:pt x="112080" y="149750"/>
                  <a:pt x="129267" y="132382"/>
                  <a:pt x="148679" y="117352"/>
                </a:cubicBezTo>
                <a:cubicBezTo>
                  <a:pt x="181540" y="148194"/>
                  <a:pt x="214713" y="143880"/>
                  <a:pt x="237306" y="134355"/>
                </a:cubicBezTo>
                <a:cubicBezTo>
                  <a:pt x="259785" y="124964"/>
                  <a:pt x="285906" y="104484"/>
                  <a:pt x="287201" y="59793"/>
                </a:cubicBezTo>
                <a:cubicBezTo>
                  <a:pt x="299136" y="58221"/>
                  <a:pt x="311219" y="57406"/>
                  <a:pt x="323403" y="57411"/>
                </a:cubicBezTo>
                <a:close/>
                <a:moveTo>
                  <a:pt x="323329" y="190464"/>
                </a:moveTo>
                <a:cubicBezTo>
                  <a:pt x="266674" y="190464"/>
                  <a:pt x="215026" y="221603"/>
                  <a:pt x="188528" y="271724"/>
                </a:cubicBezTo>
                <a:cubicBezTo>
                  <a:pt x="186070" y="276372"/>
                  <a:pt x="187861" y="282140"/>
                  <a:pt x="192509" y="284597"/>
                </a:cubicBezTo>
                <a:cubicBezTo>
                  <a:pt x="193919" y="285340"/>
                  <a:pt x="195432" y="285714"/>
                  <a:pt x="196937" y="285714"/>
                </a:cubicBezTo>
                <a:cubicBezTo>
                  <a:pt x="200347" y="285714"/>
                  <a:pt x="203668" y="283855"/>
                  <a:pt x="205383" y="280616"/>
                </a:cubicBezTo>
                <a:cubicBezTo>
                  <a:pt x="216043" y="260452"/>
                  <a:pt x="231478" y="244023"/>
                  <a:pt x="249733" y="231912"/>
                </a:cubicBezTo>
                <a:lnTo>
                  <a:pt x="263909" y="295722"/>
                </a:lnTo>
                <a:cubicBezTo>
                  <a:pt x="253560" y="308734"/>
                  <a:pt x="247129" y="324980"/>
                  <a:pt x="247129" y="342864"/>
                </a:cubicBezTo>
                <a:cubicBezTo>
                  <a:pt x="247129" y="363117"/>
                  <a:pt x="255185" y="381442"/>
                  <a:pt x="268114" y="395102"/>
                </a:cubicBezTo>
                <a:lnTo>
                  <a:pt x="223354" y="430895"/>
                </a:lnTo>
                <a:cubicBezTo>
                  <a:pt x="208299" y="413868"/>
                  <a:pt x="197404" y="392942"/>
                  <a:pt x="192658" y="369541"/>
                </a:cubicBezTo>
                <a:cubicBezTo>
                  <a:pt x="191610" y="364379"/>
                  <a:pt x="186622" y="361090"/>
                  <a:pt x="181421" y="362100"/>
                </a:cubicBezTo>
                <a:cubicBezTo>
                  <a:pt x="176259" y="363147"/>
                  <a:pt x="172932" y="368174"/>
                  <a:pt x="173980" y="373336"/>
                </a:cubicBezTo>
                <a:cubicBezTo>
                  <a:pt x="188306" y="443974"/>
                  <a:pt x="251129" y="495264"/>
                  <a:pt x="323329" y="495264"/>
                </a:cubicBezTo>
                <a:cubicBezTo>
                  <a:pt x="344513" y="495264"/>
                  <a:pt x="364995" y="490996"/>
                  <a:pt x="384274" y="482576"/>
                </a:cubicBezTo>
                <a:cubicBezTo>
                  <a:pt x="389094" y="480481"/>
                  <a:pt x="391281" y="474857"/>
                  <a:pt x="389185" y="470037"/>
                </a:cubicBezTo>
                <a:cubicBezTo>
                  <a:pt x="387090" y="465199"/>
                  <a:pt x="381503" y="463011"/>
                  <a:pt x="376684" y="465126"/>
                </a:cubicBezTo>
                <a:cubicBezTo>
                  <a:pt x="359825" y="472479"/>
                  <a:pt x="341884" y="476214"/>
                  <a:pt x="323329" y="476214"/>
                </a:cubicBezTo>
                <a:cubicBezTo>
                  <a:pt x="314293" y="476214"/>
                  <a:pt x="305438" y="475215"/>
                  <a:pt x="296838" y="473460"/>
                </a:cubicBezTo>
                <a:lnTo>
                  <a:pt x="332073" y="418171"/>
                </a:lnTo>
                <a:cubicBezTo>
                  <a:pt x="364548" y="414395"/>
                  <a:pt x="390876" y="390466"/>
                  <a:pt x="397706" y="359011"/>
                </a:cubicBezTo>
                <a:lnTo>
                  <a:pt x="452400" y="375606"/>
                </a:lnTo>
                <a:cubicBezTo>
                  <a:pt x="445919" y="401071"/>
                  <a:pt x="432170" y="424410"/>
                  <a:pt x="412254" y="442244"/>
                </a:cubicBezTo>
                <a:cubicBezTo>
                  <a:pt x="408329" y="445749"/>
                  <a:pt x="407967" y="451788"/>
                  <a:pt x="411472" y="455713"/>
                </a:cubicBezTo>
                <a:cubicBezTo>
                  <a:pt x="413377" y="457827"/>
                  <a:pt x="415969" y="458875"/>
                  <a:pt x="418579" y="458875"/>
                </a:cubicBezTo>
                <a:cubicBezTo>
                  <a:pt x="420846" y="458875"/>
                  <a:pt x="423113" y="458095"/>
                  <a:pt x="424941" y="456457"/>
                </a:cubicBezTo>
                <a:cubicBezTo>
                  <a:pt x="457231" y="427577"/>
                  <a:pt x="475766" y="386145"/>
                  <a:pt x="475766" y="342864"/>
                </a:cubicBezTo>
                <a:cubicBezTo>
                  <a:pt x="475766" y="309583"/>
                  <a:pt x="465202" y="277945"/>
                  <a:pt x="445256" y="251409"/>
                </a:cubicBezTo>
                <a:cubicBezTo>
                  <a:pt x="442113" y="247180"/>
                  <a:pt x="436146" y="246368"/>
                  <a:pt x="431936" y="249511"/>
                </a:cubicBezTo>
                <a:cubicBezTo>
                  <a:pt x="427707" y="252673"/>
                  <a:pt x="426876" y="258658"/>
                  <a:pt x="430039" y="262868"/>
                </a:cubicBezTo>
                <a:cubicBezTo>
                  <a:pt x="447469" y="286090"/>
                  <a:pt x="456679" y="313736"/>
                  <a:pt x="456679" y="342864"/>
                </a:cubicBezTo>
                <a:cubicBezTo>
                  <a:pt x="456679" y="347535"/>
                  <a:pt x="456420" y="352175"/>
                  <a:pt x="455935" y="356779"/>
                </a:cubicBezTo>
                <a:lnTo>
                  <a:pt x="399194" y="339552"/>
                </a:lnTo>
                <a:cubicBezTo>
                  <a:pt x="397448" y="299800"/>
                  <a:pt x="365325" y="267990"/>
                  <a:pt x="325413" y="266887"/>
                </a:cubicBezTo>
                <a:lnTo>
                  <a:pt x="331738" y="209923"/>
                </a:lnTo>
                <a:cubicBezTo>
                  <a:pt x="337887" y="210307"/>
                  <a:pt x="343999" y="210975"/>
                  <a:pt x="350006" y="212193"/>
                </a:cubicBezTo>
                <a:cubicBezTo>
                  <a:pt x="355188" y="213240"/>
                  <a:pt x="360195" y="209876"/>
                  <a:pt x="361243" y="204714"/>
                </a:cubicBezTo>
                <a:cubicBezTo>
                  <a:pt x="362272" y="199570"/>
                  <a:pt x="358964" y="194562"/>
                  <a:pt x="353802" y="193515"/>
                </a:cubicBezTo>
                <a:cubicBezTo>
                  <a:pt x="343819" y="191495"/>
                  <a:pt x="333578" y="190464"/>
                  <a:pt x="323329" y="190464"/>
                </a:cubicBezTo>
                <a:close/>
                <a:moveTo>
                  <a:pt x="390823" y="206984"/>
                </a:moveTo>
                <a:cubicBezTo>
                  <a:pt x="387119" y="206661"/>
                  <a:pt x="383415" y="208506"/>
                  <a:pt x="381558" y="212006"/>
                </a:cubicBezTo>
                <a:cubicBezTo>
                  <a:pt x="379101" y="216655"/>
                  <a:pt x="380910" y="222423"/>
                  <a:pt x="385539" y="224880"/>
                </a:cubicBezTo>
                <a:cubicBezTo>
                  <a:pt x="391807" y="228176"/>
                  <a:pt x="397761" y="231963"/>
                  <a:pt x="403324" y="236154"/>
                </a:cubicBezTo>
                <a:cubicBezTo>
                  <a:pt x="405039" y="237449"/>
                  <a:pt x="407054" y="238089"/>
                  <a:pt x="409054" y="238089"/>
                </a:cubicBezTo>
                <a:cubicBezTo>
                  <a:pt x="411930" y="238089"/>
                  <a:pt x="414777" y="236789"/>
                  <a:pt x="416644" y="234293"/>
                </a:cubicBezTo>
                <a:cubicBezTo>
                  <a:pt x="419807" y="230083"/>
                  <a:pt x="418994" y="224098"/>
                  <a:pt x="414784" y="220936"/>
                </a:cubicBezTo>
                <a:cubicBezTo>
                  <a:pt x="408421" y="216155"/>
                  <a:pt x="401594" y="211834"/>
                  <a:pt x="394469" y="208063"/>
                </a:cubicBezTo>
                <a:cubicBezTo>
                  <a:pt x="393302" y="207453"/>
                  <a:pt x="392057" y="207091"/>
                  <a:pt x="390823" y="206984"/>
                </a:cubicBezTo>
                <a:close/>
                <a:moveTo>
                  <a:pt x="312539" y="210258"/>
                </a:moveTo>
                <a:lnTo>
                  <a:pt x="306028" y="268822"/>
                </a:lnTo>
                <a:cubicBezTo>
                  <a:pt x="296569" y="271035"/>
                  <a:pt x="287764" y="274903"/>
                  <a:pt x="280020" y="280281"/>
                </a:cubicBezTo>
                <a:lnTo>
                  <a:pt x="267109" y="222127"/>
                </a:lnTo>
                <a:cubicBezTo>
                  <a:pt x="281247" y="215547"/>
                  <a:pt x="296573" y="211550"/>
                  <a:pt x="312539" y="210258"/>
                </a:cubicBezTo>
                <a:close/>
                <a:moveTo>
                  <a:pt x="323329" y="304764"/>
                </a:moveTo>
                <a:cubicBezTo>
                  <a:pt x="344341" y="304764"/>
                  <a:pt x="361429" y="321851"/>
                  <a:pt x="361429" y="342864"/>
                </a:cubicBezTo>
                <a:cubicBezTo>
                  <a:pt x="361429" y="363876"/>
                  <a:pt x="344341" y="380964"/>
                  <a:pt x="323329" y="380964"/>
                </a:cubicBezTo>
                <a:cubicBezTo>
                  <a:pt x="302317" y="380964"/>
                  <a:pt x="285229" y="363876"/>
                  <a:pt x="285229" y="342864"/>
                </a:cubicBezTo>
                <a:cubicBezTo>
                  <a:pt x="285229" y="321851"/>
                  <a:pt x="302317" y="304764"/>
                  <a:pt x="323329" y="304764"/>
                </a:cubicBezTo>
                <a:close/>
                <a:moveTo>
                  <a:pt x="283220" y="407381"/>
                </a:moveTo>
                <a:cubicBezTo>
                  <a:pt x="291230" y="412381"/>
                  <a:pt x="300159" y="415946"/>
                  <a:pt x="309786" y="417687"/>
                </a:cubicBezTo>
                <a:lnTo>
                  <a:pt x="277676" y="468102"/>
                </a:lnTo>
                <a:cubicBezTo>
                  <a:pt x="262761" y="462636"/>
                  <a:pt x="249138" y="454458"/>
                  <a:pt x="237157" y="444290"/>
                </a:cubicBezTo>
                <a:lnTo>
                  <a:pt x="283220" y="407381"/>
                </a:lnTo>
                <a:close/>
                <a:moveTo>
                  <a:pt x="144735" y="573510"/>
                </a:moveTo>
                <a:cubicBezTo>
                  <a:pt x="144202" y="574062"/>
                  <a:pt x="143651" y="574613"/>
                  <a:pt x="143098" y="575184"/>
                </a:cubicBezTo>
                <a:cubicBezTo>
                  <a:pt x="143669" y="574492"/>
                  <a:pt x="144046" y="574080"/>
                  <a:pt x="144103" y="573994"/>
                </a:cubicBezTo>
                <a:cubicBezTo>
                  <a:pt x="144314" y="573828"/>
                  <a:pt x="144522" y="573656"/>
                  <a:pt x="144735" y="573510"/>
                </a:cubicBezTo>
                <a:close/>
                <a:moveTo>
                  <a:pt x="136922" y="647887"/>
                </a:moveTo>
                <a:cubicBezTo>
                  <a:pt x="126520" y="649468"/>
                  <a:pt x="119379" y="659177"/>
                  <a:pt x="120960" y="669579"/>
                </a:cubicBezTo>
                <a:cubicBezTo>
                  <a:pt x="133685" y="752827"/>
                  <a:pt x="163363" y="830319"/>
                  <a:pt x="209178" y="899890"/>
                </a:cubicBezTo>
                <a:cubicBezTo>
                  <a:pt x="271395" y="994359"/>
                  <a:pt x="304279" y="1101436"/>
                  <a:pt x="304279" y="1209601"/>
                </a:cubicBezTo>
                <a:lnTo>
                  <a:pt x="304279" y="1390614"/>
                </a:lnTo>
                <a:cubicBezTo>
                  <a:pt x="304279" y="1401148"/>
                  <a:pt x="312813" y="1409664"/>
                  <a:pt x="323329" y="1409664"/>
                </a:cubicBezTo>
                <a:cubicBezTo>
                  <a:pt x="333845" y="1409664"/>
                  <a:pt x="342379" y="1401148"/>
                  <a:pt x="342379" y="1390614"/>
                </a:cubicBezTo>
                <a:lnTo>
                  <a:pt x="342379" y="1209601"/>
                </a:lnTo>
                <a:cubicBezTo>
                  <a:pt x="342379" y="1093987"/>
                  <a:pt x="307341" y="979660"/>
                  <a:pt x="240990" y="878943"/>
                </a:cubicBezTo>
                <a:cubicBezTo>
                  <a:pt x="198223" y="813982"/>
                  <a:pt x="170520" y="741612"/>
                  <a:pt x="158613" y="663811"/>
                </a:cubicBezTo>
                <a:cubicBezTo>
                  <a:pt x="157032" y="653429"/>
                  <a:pt x="147247" y="646306"/>
                  <a:pt x="136922" y="647887"/>
                </a:cubicBezTo>
                <a:close/>
                <a:moveTo>
                  <a:pt x="694804" y="1181064"/>
                </a:moveTo>
                <a:cubicBezTo>
                  <a:pt x="689543" y="1180989"/>
                  <a:pt x="685219" y="1185193"/>
                  <a:pt x="685144" y="1190454"/>
                </a:cubicBezTo>
                <a:cubicBezTo>
                  <a:pt x="685070" y="1195715"/>
                  <a:pt x="689274" y="1200039"/>
                  <a:pt x="694535" y="1200114"/>
                </a:cubicBezTo>
                <a:cubicBezTo>
                  <a:pt x="694624" y="1200115"/>
                  <a:pt x="694714" y="1200115"/>
                  <a:pt x="694804" y="1200114"/>
                </a:cubicBezTo>
                <a:lnTo>
                  <a:pt x="732904" y="1200114"/>
                </a:lnTo>
                <a:cubicBezTo>
                  <a:pt x="738164" y="1200188"/>
                  <a:pt x="742489" y="1195984"/>
                  <a:pt x="742564" y="1190723"/>
                </a:cubicBezTo>
                <a:cubicBezTo>
                  <a:pt x="742638" y="1185463"/>
                  <a:pt x="738434" y="1181138"/>
                  <a:pt x="733173" y="1181064"/>
                </a:cubicBezTo>
                <a:cubicBezTo>
                  <a:pt x="733084" y="1181062"/>
                  <a:pt x="732994" y="1181062"/>
                  <a:pt x="732904" y="1181064"/>
                </a:cubicBezTo>
                <a:lnTo>
                  <a:pt x="694804" y="1181064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4"/>
              </a:gs>
            </a:gsLst>
            <a:lin ang="18900000" scaled="1"/>
          </a:gra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Title1Center">
            <a:extLst>
              <a:ext uri="{FF2B5EF4-FFF2-40B4-BE49-F238E27FC236}">
                <a16:creationId xmlns:a16="http://schemas.microsoft.com/office/drawing/2014/main" id="{B9268ADA-DB38-EC4A-3E6B-93FCCCAF8BFB}"/>
              </a:ext>
            </a:extLst>
          </p:cNvPr>
          <p:cNvSpPr txBox="1">
            <a:spLocks/>
          </p:cNvSpPr>
          <p:nvPr/>
        </p:nvSpPr>
        <p:spPr>
          <a:xfrm>
            <a:off x="621365" y="366437"/>
            <a:ext cx="10036125" cy="1325563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800" dirty="0"/>
              <a:t>Incentives for Electric Car Purchase</a:t>
            </a:r>
            <a:endParaRPr lang="en-SE" sz="3800" dirty="0"/>
          </a:p>
        </p:txBody>
      </p:sp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en-GB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Question: What could make you consider buying an electric car?</a:t>
            </a:r>
            <a:endParaRPr lang="en-GB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1980000"/>
            <a:ext cx="1572405" cy="351649"/>
            <a:chOff x="612000" y="1980000"/>
            <a:chExt cx="1572405" cy="351649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1980000"/>
            <a:ext cx="1572405" cy="351649"/>
          </p:xfrm>
          <a:graphic>
            <a:graphicData uri="http://schemas.openxmlformats.org/drawingml/2006/table">
              <a:tbl>
                <a:tblPr/>
                <a:tblGrid>
                  <a:gridCol w="1572405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351649">
                  <a:tc>
                    <a:txBody>
                      <a:bodyPr/>
                      <a:lstStyle/>
                      <a:p>
                        <a:endParaRPr lang="en-US"/>
                      </a:p>
                    </a:txBody>
                    <a:tcPr marL="0" marR="0" marT="0" marB="0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104753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1Center">
            <a:extLst>
              <a:ext uri="{FF2B5EF4-FFF2-40B4-BE49-F238E27FC236}">
                <a16:creationId xmlns:a16="http://schemas.microsoft.com/office/drawing/2014/main" id="{60FE14D5-B3FC-434A-8952-01A90656ED24}"/>
              </a:ext>
            </a:extLst>
          </p:cNvPr>
          <p:cNvSpPr txBox="1">
            <a:spLocks/>
          </p:cNvSpPr>
          <p:nvPr/>
        </p:nvSpPr>
        <p:spPr>
          <a:xfrm>
            <a:off x="803276" y="314324"/>
            <a:ext cx="10585448" cy="84919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000" noProof="1"/>
              <a:t>Incentives for electric car purchase</a:t>
            </a:r>
          </a:p>
        </p:txBody>
      </p:sp>
      <p:grpSp>
        <p:nvGrpSpPr>
          <p:cNvPr id="7" name="BodyHeader">
            <a:extLst>
              <a:ext uri="{FF2B5EF4-FFF2-40B4-BE49-F238E27FC236}">
                <a16:creationId xmlns:a16="http://schemas.microsoft.com/office/drawing/2014/main" id="{8836D5BE-3DAB-D555-7585-1285B40D6A9E}"/>
              </a:ext>
            </a:extLst>
          </p:cNvPr>
          <p:cNvGrpSpPr/>
          <p:nvPr/>
        </p:nvGrpSpPr>
        <p:grpSpPr>
          <a:xfrm>
            <a:off x="803277" y="1796730"/>
            <a:ext cx="4848724" cy="451262"/>
            <a:chOff x="803277" y="1796730"/>
            <a:chExt cx="4848724" cy="451262"/>
          </a:xfrm>
        </p:grpSpPr>
      </p:grpSp>
      <p:grpSp>
        <p:nvGrpSpPr>
          <p:cNvPr id="2" name="BodyContent">
            <a:extLst>
              <a:ext uri="{FF2B5EF4-FFF2-40B4-BE49-F238E27FC236}">
                <a16:creationId xmlns:a16="http://schemas.microsoft.com/office/drawing/2014/main" id="{34EF2347-7F0E-AFAD-AE05-4B7D8B161FCE}"/>
              </a:ext>
            </a:extLst>
          </p:cNvPr>
          <p:cNvGrpSpPr/>
          <p:nvPr/>
        </p:nvGrpSpPr>
        <p:grpSpPr>
          <a:xfrm>
            <a:off x="720000" y="1619999"/>
            <a:ext cx="10800000" cy="4487294"/>
            <a:chOff x="720000" y="1619999"/>
            <a:chExt cx="10800000" cy="4487294"/>
          </a:xfrm>
        </p:grpSpPr>
        <p:graphicFrame>
          <p:nvGraphicFramePr>
            <p:cNvPr id="3" name="BodyContentTable">
              <a:extLst>
                <a:ext uri="{FF2B5EF4-FFF2-40B4-BE49-F238E27FC236}">
                  <a16:creationId xmlns:a16="http://schemas.microsoft.com/office/drawing/2014/main" id="{7598690B-4C00-7302-DD31-7FB999F23B2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8934342"/>
                </p:ext>
              </p:extLst>
            </p:nvPr>
          </p:nvGraphicFramePr>
          <p:xfrm>
            <a:off x="720000" y="1619999"/>
            <a:ext cx="10800000" cy="4487294"/>
          </p:xfrm>
          <a:graphic>
            <a:graphicData uri="http://schemas.openxmlformats.org/drawingml/2006/table">
              <a:tbl>
                <a:tblPr/>
                <a:tblGrid>
                  <a:gridCol w="990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</a:tblGrid>
                <a:tr h="438832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chemeClr val="tx1">
                                <a:tint val="100000"/>
                              </a:schemeClr>
                            </a:solidFill>
                          </a:rPr>
                          <a:t>A significant improvement in battery technology to reduce charging time and increase overall efficiency would make me more likely to buy an electric car.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chemeClr val="tx1">
                          <a:tint val="46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chemeClr val="tx1">
                          <a:tint val="4600"/>
                        </a:scheme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40107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chemeClr val="tx1">
                                <a:tint val="100000"/>
                              </a:schemeClr>
                            </a:solidFill>
                          </a:rPr>
                          <a:t>Better awareness and education about the environmental benefits of electric cars could influence my decision.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chemeClr val="tx1">
                          <a:tint val="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chemeClr val="tx1">
                          <a:tint val="0"/>
                        </a:scheme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40107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chemeClr val="tx1">
                                <a:tint val="100000"/>
                              </a:schemeClr>
                            </a:solidFill>
                          </a:rPr>
                          <a:t>I'm waiting for advancements in infrastructure, like home charging solutions, to become more convenient and accessible.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chemeClr val="tx1">
                          <a:tint val="46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chemeClr val="tx1">
                          <a:tint val="4600"/>
                        </a:scheme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40107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chemeClr val="tx1">
                                <a:tint val="100000"/>
                              </a:schemeClr>
                            </a:solidFill>
                          </a:rPr>
                          <a:t>If there were more options for electric SUVs or crossovers, it would align better with my family's needs.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chemeClr val="tx1">
                          <a:tint val="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chemeClr val="tx1">
                          <a:tint val="0"/>
                        </a:scheme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40107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chemeClr val="tx1">
                                <a:tint val="100000"/>
                              </a:schemeClr>
                            </a:solidFill>
                          </a:rPr>
                          <a:t>An extended warranty and improved after-sales service for electric cars would increase my confidence in making the switch.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chemeClr val="tx1">
                          <a:tint val="46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chemeClr val="tx1">
                          <a:tint val="4600"/>
                        </a:scheme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40107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chemeClr val="tx1">
                                <a:tint val="100000"/>
                              </a:schemeClr>
                            </a:solidFill>
                          </a:rPr>
                          <a:t>Increased availability of second-hand or used electric cars at affordable prices would be a game-changer for me.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chemeClr val="tx1">
                          <a:tint val="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chemeClr val="tx1">
                          <a:tint val="0"/>
                        </a:scheme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  <a:tr h="40107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chemeClr val="tx1">
                                <a:tint val="100000"/>
                              </a:schemeClr>
                            </a:solidFill>
                          </a:rPr>
                          <a:t>The ability to test drive electric cars for an extended period to experience their performance in various conditions would be helpful.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chemeClr val="tx1">
                          <a:tint val="46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chemeClr val="tx1">
                          <a:tint val="4600"/>
                        </a:scheme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6"/>
                    </a:ext>
                  </a:extLst>
                </a:tr>
                <a:tr h="40107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chemeClr val="tx1">
                                <a:tint val="100000"/>
                              </a:schemeClr>
                            </a:solidFill>
                          </a:rPr>
                          <a:t>If there were government initiatives to reduce taxes and registration fees for electric cars, it would be a strong motivator.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chemeClr val="tx1">
                          <a:tint val="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chemeClr val="tx1">
                          <a:tint val="0"/>
                        </a:scheme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7"/>
                    </a:ext>
                  </a:extLst>
                </a:tr>
                <a:tr h="438832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chemeClr val="tx1">
                                <a:tint val="100000"/>
                              </a:schemeClr>
                            </a:solidFill>
                          </a:rPr>
                          <a:t>More transparent information about the overall cost savings in the long run would make me seriously consider transitioning to an electric vehicle.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chemeClr val="tx1">
                          <a:tint val="46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chemeClr val="tx1">
                          <a:tint val="4600"/>
                        </a:scheme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8"/>
                    </a:ext>
                  </a:extLst>
                </a:tr>
                <a:tr h="40107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chemeClr val="tx1">
                                <a:tint val="100000"/>
                              </a:schemeClr>
                            </a:solidFill>
                          </a:rPr>
                          <a:t>Development of electric cars with better cold weather performance would be important for someone living in a colder climate like mine.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chemeClr val="tx1">
                          <a:tint val="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chemeClr val="tx1">
                          <a:tint val="0"/>
                        </a:scheme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9"/>
                    </a:ext>
                  </a:extLst>
                </a:tr>
                <a:tr h="40107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200" spc="50" noProof="1">
                            <a:solidFill>
                              <a:schemeClr val="tx1">
                                <a:tint val="100000"/>
                              </a:schemeClr>
                            </a:solidFill>
                          </a:rPr>
                          <a:t>If the resale value of electric cars improves over time, I would be more inclined to make the investment.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chemeClr val="tx1">
                          <a:tint val="4600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chemeClr val="tx1">
                          <a:tint val="4600"/>
                        </a:scheme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10"/>
                    </a:ext>
                  </a:extLst>
                </a:tr>
              </a:tbl>
            </a:graphicData>
          </a:graphic>
        </p:graphicFrame>
      </p:grpSp>
      <p:sp>
        <p:nvSpPr>
          <p:cNvPr id="6" name="BodyFooterCenter">
            <a:extLst>
              <a:ext uri="{FF2B5EF4-FFF2-40B4-BE49-F238E27FC236}">
                <a16:creationId xmlns:a16="http://schemas.microsoft.com/office/drawing/2014/main" id="{975777B4-EB1A-A54E-1EBD-6AF858760E1D}"/>
              </a:ext>
            </a:extLst>
          </p:cNvPr>
          <p:cNvSpPr/>
          <p:nvPr/>
        </p:nvSpPr>
        <p:spPr>
          <a:xfrm>
            <a:off x="803276" y="5869923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en-GB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Question: What could make you consider buying an electric car?</a:t>
            </a:r>
            <a:endParaRPr lang="en-GB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20438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Center">
            <a:extLst>
              <a:ext uri="{FF2B5EF4-FFF2-40B4-BE49-F238E27FC236}">
                <a16:creationId xmlns:a16="http://schemas.microsoft.com/office/drawing/2014/main" id="{F30F02F0-8D44-BB94-D823-6BBFB381F7ED}"/>
              </a:ext>
            </a:extLst>
          </p:cNvPr>
          <p:cNvSpPr txBox="1">
            <a:spLocks/>
          </p:cNvSpPr>
          <p:nvPr/>
        </p:nvSpPr>
        <p:spPr>
          <a:xfrm>
            <a:off x="844550" y="1019431"/>
            <a:ext cx="10515600" cy="3774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Thank you!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1980000"/>
            <a:ext cx="1572405" cy="351649"/>
            <a:chOff x="612000" y="1980000"/>
            <a:chExt cx="1572405" cy="351649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1980000"/>
            <a:ext cx="1572405" cy="351649"/>
          </p:xfrm>
          <a:graphic>
            <a:graphicData uri="http://schemas.openxmlformats.org/drawingml/2006/table">
              <a:tbl>
                <a:tblPr/>
                <a:tblGrid>
                  <a:gridCol w="1572405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351649">
                  <a:tc>
                    <a:txBody>
                      <a:bodyPr/>
                      <a:lstStyle/>
                      <a:p>
                        <a:endParaRPr lang="en-US" dirty="0"/>
                      </a:p>
                    </a:txBody>
                    <a:tcPr marL="0" marR="0" marT="0" marB="0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559291101"/>
      </p:ext>
    </p:extLst>
  </p:cSld>
  <p:clrMapOvr>
    <a:masterClrMapping/>
  </p:clrMapOvr>
</p:sld>
</file>

<file path=ppt/theme/theme1.xml><?xml version="1.0" encoding="utf-8"?>
<a:theme xmlns:a="http://schemas.openxmlformats.org/drawingml/2006/main" name="MCminimalist2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Custom 3">
      <a:majorFont>
        <a:latin typeface="Biome Light"/>
        <a:ea typeface=""/>
        <a:cs typeface=""/>
      </a:majorFont>
      <a:minorFont>
        <a:latin typeface="Biom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minimalist2" id="{B674783B-AB9D-4237-8AB4-EB0AF59865D6}" vid="{9AA3D221-A128-45B4-9EF8-4E004A0FB3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689</Words>
  <Application>Microsoft Office PowerPoint</Application>
  <PresentationFormat>Widescreen</PresentationFormat>
  <Paragraphs>90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Biome Light</vt:lpstr>
      <vt:lpstr>Franklin Gothic Book</vt:lpstr>
      <vt:lpstr>MCminimalist2</vt:lpstr>
      <vt:lpstr>Market Research Report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Research Automators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</dc:title>
  <dc:creator>Research Automators</dc:creator>
  <cp:lastModifiedBy> </cp:lastModifiedBy>
  <cp:revision>10</cp:revision>
  <dcterms:created xsi:type="dcterms:W3CDTF">2024-01-26T14:01:40Z</dcterms:created>
  <dcterms:modified xsi:type="dcterms:W3CDTF">2024-03-14T13:01:06Z</dcterms:modified>
</cp:coreProperties>
</file>